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1"/>
  </p:notesMasterIdLst>
  <p:handoutMasterIdLst>
    <p:handoutMasterId r:id="rId92"/>
  </p:handoutMasterIdLst>
  <p:sldIdLst>
    <p:sldId id="723" r:id="rId2"/>
    <p:sldId id="1625" r:id="rId3"/>
    <p:sldId id="2504" r:id="rId4"/>
    <p:sldId id="2508" r:id="rId5"/>
    <p:sldId id="1609" r:id="rId6"/>
    <p:sldId id="2505" r:id="rId7"/>
    <p:sldId id="1495" r:id="rId8"/>
    <p:sldId id="1532" r:id="rId9"/>
    <p:sldId id="1631" r:id="rId10"/>
    <p:sldId id="2384" r:id="rId11"/>
    <p:sldId id="1533" r:id="rId12"/>
    <p:sldId id="2509" r:id="rId13"/>
    <p:sldId id="1237" r:id="rId14"/>
    <p:sldId id="1432" r:id="rId15"/>
    <p:sldId id="1575" r:id="rId16"/>
    <p:sldId id="2506" r:id="rId17"/>
    <p:sldId id="1613" r:id="rId18"/>
    <p:sldId id="1614" r:id="rId19"/>
    <p:sldId id="1510" r:id="rId20"/>
    <p:sldId id="1508" r:id="rId21"/>
    <p:sldId id="1509" r:id="rId22"/>
    <p:sldId id="2510" r:id="rId23"/>
    <p:sldId id="1556" r:id="rId24"/>
    <p:sldId id="2511" r:id="rId25"/>
    <p:sldId id="596" r:id="rId26"/>
    <p:sldId id="705" r:id="rId27"/>
    <p:sldId id="656" r:id="rId28"/>
    <p:sldId id="2512" r:id="rId29"/>
    <p:sldId id="2507" r:id="rId30"/>
    <p:sldId id="2448" r:id="rId31"/>
    <p:sldId id="2449" r:id="rId32"/>
    <p:sldId id="2502" r:id="rId33"/>
    <p:sldId id="1426" r:id="rId34"/>
    <p:sldId id="1447" r:id="rId35"/>
    <p:sldId id="1289" r:id="rId36"/>
    <p:sldId id="2501" r:id="rId37"/>
    <p:sldId id="2486" r:id="rId38"/>
    <p:sldId id="1454" r:id="rId39"/>
    <p:sldId id="1295" r:id="rId40"/>
    <p:sldId id="1473" r:id="rId41"/>
    <p:sldId id="1474" r:id="rId42"/>
    <p:sldId id="1528" r:id="rId43"/>
    <p:sldId id="2487" r:id="rId44"/>
    <p:sldId id="2525" r:id="rId45"/>
    <p:sldId id="2514" r:id="rId46"/>
    <p:sldId id="2490" r:id="rId47"/>
    <p:sldId id="2513" r:id="rId48"/>
    <p:sldId id="2492" r:id="rId49"/>
    <p:sldId id="2493" r:id="rId50"/>
    <p:sldId id="2526" r:id="rId51"/>
    <p:sldId id="2495" r:id="rId52"/>
    <p:sldId id="2515" r:id="rId53"/>
    <p:sldId id="1169" r:id="rId54"/>
    <p:sldId id="2497" r:id="rId55"/>
    <p:sldId id="2498" r:id="rId56"/>
    <p:sldId id="2499" r:id="rId57"/>
    <p:sldId id="2516" r:id="rId58"/>
    <p:sldId id="2445" r:id="rId59"/>
    <p:sldId id="1496" r:id="rId60"/>
    <p:sldId id="257" r:id="rId61"/>
    <p:sldId id="635" r:id="rId62"/>
    <p:sldId id="1319" r:id="rId63"/>
    <p:sldId id="636" r:id="rId64"/>
    <p:sldId id="1320" r:id="rId65"/>
    <p:sldId id="2447" r:id="rId66"/>
    <p:sldId id="2517" r:id="rId67"/>
    <p:sldId id="1176" r:id="rId68"/>
    <p:sldId id="1336" r:id="rId69"/>
    <p:sldId id="1415" r:id="rId70"/>
    <p:sldId id="2520" r:id="rId71"/>
    <p:sldId id="1348" r:id="rId72"/>
    <p:sldId id="2521" r:id="rId73"/>
    <p:sldId id="1361" r:id="rId74"/>
    <p:sldId id="2522" r:id="rId75"/>
    <p:sldId id="1422" r:id="rId76"/>
    <p:sldId id="2523" r:id="rId77"/>
    <p:sldId id="1517" r:id="rId78"/>
    <p:sldId id="2524" r:id="rId79"/>
    <p:sldId id="1377" r:id="rId80"/>
    <p:sldId id="2518" r:id="rId81"/>
    <p:sldId id="1395" r:id="rId82"/>
    <p:sldId id="1578" r:id="rId83"/>
    <p:sldId id="1579" r:id="rId84"/>
    <p:sldId id="1580" r:id="rId85"/>
    <p:sldId id="2519" r:id="rId86"/>
    <p:sldId id="1452" r:id="rId87"/>
    <p:sldId id="1453" r:id="rId88"/>
    <p:sldId id="2503" r:id="rId89"/>
    <p:sldId id="301" r:id="rId9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299" userDrawn="1">
          <p15:clr>
            <a:srgbClr val="A4A3A4"/>
          </p15:clr>
        </p15:guide>
        <p15:guide id="3" orient="horz" pos="4032" userDrawn="1">
          <p15:clr>
            <a:srgbClr val="A4A3A4"/>
          </p15:clr>
        </p15:guide>
        <p15:guide id="4" orient="horz" pos="3120" userDrawn="1">
          <p15:clr>
            <a:srgbClr val="A4A3A4"/>
          </p15:clr>
        </p15:guide>
        <p15:guide id="5" orient="horz" pos="1109" userDrawn="1">
          <p15:clr>
            <a:srgbClr val="A4A3A4"/>
          </p15:clr>
        </p15:guide>
        <p15:guide id="6" pos="2880" userDrawn="1">
          <p15:clr>
            <a:srgbClr val="A4A3A4"/>
          </p15:clr>
        </p15:guide>
        <p15:guide id="7" pos="480" userDrawn="1">
          <p15:clr>
            <a:srgbClr val="A4A3A4"/>
          </p15:clr>
        </p15:guide>
        <p15:guide id="8" pos="5472" userDrawn="1">
          <p15:clr>
            <a:srgbClr val="A4A3A4"/>
          </p15:clr>
        </p15:guide>
        <p15:guide id="9" pos="1152" userDrawn="1">
          <p15:clr>
            <a:srgbClr val="A4A3A4"/>
          </p15:clr>
        </p15:guide>
        <p15:guide id="10" pos="45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417F47"/>
    <a:srgbClr val="FFFFFF"/>
    <a:srgbClr val="F4695A"/>
    <a:srgbClr val="FF9966"/>
    <a:srgbClr val="003E70"/>
    <a:srgbClr val="2878AD"/>
    <a:srgbClr val="00CCFF"/>
    <a:srgbClr val="996600"/>
    <a:srgbClr val="CA0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0592" autoAdjust="0"/>
  </p:normalViewPr>
  <p:slideViewPr>
    <p:cSldViewPr snapToGrid="0">
      <p:cViewPr>
        <p:scale>
          <a:sx n="90" d="100"/>
          <a:sy n="90" d="100"/>
        </p:scale>
        <p:origin x="560" y="208"/>
      </p:cViewPr>
      <p:guideLst>
        <p:guide orient="horz" pos="2160"/>
        <p:guide orient="horz" pos="299"/>
        <p:guide orient="horz" pos="4032"/>
        <p:guide orient="horz" pos="3120"/>
        <p:guide orient="horz" pos="1109"/>
        <p:guide pos="2880"/>
        <p:guide pos="480"/>
        <p:guide pos="5472"/>
        <p:guide pos="1152"/>
        <p:guide pos="4584"/>
      </p:guideLst>
    </p:cSldViewPr>
  </p:slideViewPr>
  <p:outlineViewPr>
    <p:cViewPr>
      <p:scale>
        <a:sx n="33" d="100"/>
        <a:sy n="33" d="100"/>
      </p:scale>
      <p:origin x="0" y="-5424"/>
    </p:cViewPr>
  </p:outlineViewPr>
  <p:notesTextViewPr>
    <p:cViewPr>
      <p:scale>
        <a:sx n="100" d="100"/>
        <a:sy n="100" d="100"/>
      </p:scale>
      <p:origin x="0" y="0"/>
    </p:cViewPr>
  </p:notesTextViewPr>
  <p:sorterViewPr>
    <p:cViewPr>
      <p:scale>
        <a:sx n="100" d="100"/>
        <a:sy n="100" d="100"/>
      </p:scale>
      <p:origin x="0" y="11765"/>
    </p:cViewPr>
  </p:sorterViewPr>
  <p:notesViewPr>
    <p:cSldViewPr snapToGrid="0">
      <p:cViewPr>
        <p:scale>
          <a:sx n="70" d="100"/>
          <a:sy n="70" d="100"/>
        </p:scale>
        <p:origin x="-25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1E405-53B8-41AD-AFF3-D29C5AE35A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5EA94B48-2788-42DB-9237-232DBCFF8C2E}">
      <dgm:prSet phldrT="[文本]" custT="1"/>
      <dgm:spPr>
        <a:solidFill>
          <a:schemeClr val="accent1"/>
        </a:solidFill>
      </dgm:spPr>
      <dgm:t>
        <a:bodyPr lIns="0" tIns="108000" rIns="0" anchor="ctr"/>
        <a:lstStyle/>
        <a:p>
          <a:r>
            <a:rPr lang="en-US" altLang="zh-CN" sz="1000" b="1" dirty="0">
              <a:latin typeface="+mn-lt"/>
              <a:ea typeface="+mj-ea"/>
              <a:sym typeface="+mn-lt"/>
            </a:rPr>
            <a:t>Worldwide Consumer</a:t>
          </a:r>
        </a:p>
      </dgm:t>
    </dgm:pt>
    <dgm:pt modelId="{8B8891A1-A82B-4490-9DCE-8109CA5FCCF1}" type="parTrans" cxnId="{D30C2E53-E2A5-4E19-B867-05C49B6096F7}">
      <dgm:prSet/>
      <dgm:spPr/>
      <dgm:t>
        <a:bodyPr/>
        <a:lstStyle/>
        <a:p>
          <a:endParaRPr lang="zh-CN" altLang="en-US" sz="1250" b="1">
            <a:latin typeface="+mn-lt"/>
          </a:endParaRPr>
        </a:p>
      </dgm:t>
    </dgm:pt>
    <dgm:pt modelId="{30F84F66-EF04-4CC6-8B81-BC385307E1E4}" type="sibTrans" cxnId="{D30C2E53-E2A5-4E19-B867-05C49B6096F7}">
      <dgm:prSet/>
      <dgm:spPr/>
      <dgm:t>
        <a:bodyPr/>
        <a:lstStyle/>
        <a:p>
          <a:endParaRPr lang="zh-CN" altLang="en-US" sz="1250" b="1">
            <a:latin typeface="+mn-lt"/>
          </a:endParaRPr>
        </a:p>
      </dgm:t>
    </dgm:pt>
    <dgm:pt modelId="{7EDF93EF-0358-467D-AC60-05820B82B639}">
      <dgm:prSet phldrT="[文本]" custT="1"/>
      <dgm:spPr>
        <a:solidFill>
          <a:schemeClr val="accent1"/>
        </a:solidFill>
      </dgm:spPr>
      <dgm:t>
        <a:bodyPr lIns="0" tIns="108000" rIns="0" anchor="ctr"/>
        <a:lstStyle/>
        <a:p>
          <a:r>
            <a:rPr lang="ru-RU" altLang="zh-CN" sz="1000" b="1" dirty="0">
              <a:latin typeface="+mn-lt"/>
              <a:ea typeface="+mj-ea"/>
            </a:rPr>
            <a:t>Всемирные операции</a:t>
          </a:r>
          <a:endParaRPr lang="en-US" altLang="zh-CN" sz="1000" b="1" dirty="0">
            <a:latin typeface="+mn-lt"/>
            <a:ea typeface="+mj-ea"/>
          </a:endParaRPr>
        </a:p>
      </dgm:t>
    </dgm:pt>
    <dgm:pt modelId="{0BD0EE22-9127-4B29-AE91-68C201977667}" type="parTrans" cxnId="{6683C47E-BC5E-4F33-9DD8-4B3E93D8BCA0}">
      <dgm:prSet/>
      <dgm:spPr/>
      <dgm:t>
        <a:bodyPr/>
        <a:lstStyle/>
        <a:p>
          <a:endParaRPr lang="zh-CN" altLang="en-US" sz="1250" b="1">
            <a:latin typeface="+mn-lt"/>
          </a:endParaRPr>
        </a:p>
      </dgm:t>
    </dgm:pt>
    <dgm:pt modelId="{F003CE9C-13D8-4F7E-AACF-B20857C3D090}" type="sibTrans" cxnId="{6683C47E-BC5E-4F33-9DD8-4B3E93D8BCA0}">
      <dgm:prSet/>
      <dgm:spPr/>
      <dgm:t>
        <a:bodyPr/>
        <a:lstStyle/>
        <a:p>
          <a:endParaRPr lang="zh-CN" altLang="en-US" sz="1250" b="1">
            <a:latin typeface="+mn-lt"/>
          </a:endParaRPr>
        </a:p>
      </dgm:t>
    </dgm:pt>
    <dgm:pt modelId="{D01F414C-1B5A-4432-ABCE-36865AC5ABDC}">
      <dgm:prSet phldrT="[文本]" custT="1"/>
      <dgm:spPr>
        <a:solidFill>
          <a:schemeClr val="accent1"/>
        </a:solidFill>
      </dgm:spPr>
      <dgm:t>
        <a:bodyPr lIns="0" tIns="108000" rIns="0" anchor="ctr"/>
        <a:lstStyle/>
        <a:p>
          <a:r>
            <a:rPr lang="en-US" altLang="zh-CN" sz="1000" b="1" dirty="0">
              <a:latin typeface="+mn-lt"/>
              <a:ea typeface="+mj-ea"/>
            </a:rPr>
            <a:t>Amazon</a:t>
          </a:r>
          <a:r>
            <a:rPr lang="zh-CN" altLang="en-US" sz="1000" b="1" dirty="0">
              <a:latin typeface="+mn-lt"/>
              <a:ea typeface="+mj-ea"/>
            </a:rPr>
            <a:t> </a:t>
          </a:r>
          <a:r>
            <a:rPr lang="en-US" altLang="zh-CN" sz="1000" b="1" dirty="0">
              <a:latin typeface="+mn-lt"/>
              <a:ea typeface="+mj-ea"/>
            </a:rPr>
            <a:t>Web Service</a:t>
          </a:r>
        </a:p>
      </dgm:t>
    </dgm:pt>
    <dgm:pt modelId="{7FE9B11F-B41C-41F9-B13C-2996E50A2DCB}" type="parTrans" cxnId="{9F46E470-9D1F-4147-80FD-88712939F291}">
      <dgm:prSet/>
      <dgm:spPr/>
      <dgm:t>
        <a:bodyPr/>
        <a:lstStyle/>
        <a:p>
          <a:endParaRPr lang="zh-CN" altLang="en-US" sz="1250" b="1">
            <a:latin typeface="+mn-lt"/>
          </a:endParaRPr>
        </a:p>
      </dgm:t>
    </dgm:pt>
    <dgm:pt modelId="{777FEB51-0272-480F-8893-02104DBECEB5}" type="sibTrans" cxnId="{9F46E470-9D1F-4147-80FD-88712939F291}">
      <dgm:prSet/>
      <dgm:spPr/>
      <dgm:t>
        <a:bodyPr/>
        <a:lstStyle/>
        <a:p>
          <a:endParaRPr lang="zh-CN" altLang="en-US" sz="1250" b="1">
            <a:latin typeface="+mn-lt"/>
          </a:endParaRPr>
        </a:p>
      </dgm:t>
    </dgm:pt>
    <dgm:pt modelId="{16176D56-F1FA-4D6B-AE08-EC98C2DAC200}">
      <dgm:prSet phldrT="[文本]" custT="1"/>
      <dgm:spPr>
        <a:solidFill>
          <a:schemeClr val="bg1">
            <a:lumMod val="50000"/>
          </a:schemeClr>
        </a:solidFill>
      </dgm:spPr>
      <dgm:t>
        <a:bodyPr lIns="0" tIns="108000" rIns="0" anchor="ctr"/>
        <a:lstStyle/>
        <a:p>
          <a:r>
            <a:rPr lang="ru-RU" altLang="zh-CN" sz="1000" b="1" dirty="0">
              <a:latin typeface="+mn-lt"/>
              <a:ea typeface="+mj-ea"/>
            </a:rPr>
            <a:t>Юридический отдел</a:t>
          </a:r>
          <a:endParaRPr lang="en-US" altLang="zh-CN" sz="1000" b="1" dirty="0">
            <a:latin typeface="+mn-lt"/>
            <a:ea typeface="+mj-ea"/>
          </a:endParaRPr>
        </a:p>
      </dgm:t>
    </dgm:pt>
    <dgm:pt modelId="{227A35D8-4630-4550-8BA9-922B88239743}" type="parTrans" cxnId="{05A64126-B224-44A3-9727-605FE249226D}">
      <dgm:prSet/>
      <dgm:spPr/>
      <dgm:t>
        <a:bodyPr/>
        <a:lstStyle/>
        <a:p>
          <a:endParaRPr lang="zh-CN" altLang="en-US" sz="1250" b="1">
            <a:latin typeface="+mn-lt"/>
          </a:endParaRPr>
        </a:p>
      </dgm:t>
    </dgm:pt>
    <dgm:pt modelId="{085E0DC1-B8C1-4B61-9D61-698BE28D23B8}" type="sibTrans" cxnId="{05A64126-B224-44A3-9727-605FE249226D}">
      <dgm:prSet/>
      <dgm:spPr/>
      <dgm:t>
        <a:bodyPr/>
        <a:lstStyle/>
        <a:p>
          <a:endParaRPr lang="zh-CN" altLang="en-US" sz="1250" b="1">
            <a:latin typeface="+mn-lt"/>
          </a:endParaRPr>
        </a:p>
      </dgm:t>
    </dgm:pt>
    <dgm:pt modelId="{16459FC7-17D5-4ABC-903B-4D27B4CE837A}">
      <dgm:prSet phldrT="[文本]" custT="1"/>
      <dgm:spPr>
        <a:solidFill>
          <a:schemeClr val="bg1">
            <a:lumMod val="50000"/>
          </a:schemeClr>
        </a:solidFill>
      </dgm:spPr>
      <dgm:t>
        <a:bodyPr lIns="0" tIns="108000" rIns="0" anchor="ctr"/>
        <a:lstStyle/>
        <a:p>
          <a:r>
            <a:rPr lang="ru-RU" altLang="zh-CN" sz="1000" b="1" dirty="0">
              <a:latin typeface="+mn-lt"/>
              <a:ea typeface="+mj-ea"/>
            </a:rPr>
            <a:t>Финансы</a:t>
          </a:r>
          <a:endParaRPr lang="en-US" altLang="zh-CN" sz="1000" b="1" dirty="0">
            <a:latin typeface="+mn-lt"/>
            <a:ea typeface="+mj-ea"/>
          </a:endParaRPr>
        </a:p>
      </dgm:t>
    </dgm:pt>
    <dgm:pt modelId="{9366D080-0D7A-4384-B1C9-C83ACCB1A419}" type="parTrans" cxnId="{A4B6A0E4-25D0-4766-A20B-5E6973624E54}">
      <dgm:prSet/>
      <dgm:spPr/>
      <dgm:t>
        <a:bodyPr/>
        <a:lstStyle/>
        <a:p>
          <a:endParaRPr lang="zh-CN" altLang="en-US" sz="1250" b="1">
            <a:latin typeface="+mn-lt"/>
          </a:endParaRPr>
        </a:p>
      </dgm:t>
    </dgm:pt>
    <dgm:pt modelId="{84FA8CDC-402D-42F2-9C7A-3476D647F8C9}" type="sibTrans" cxnId="{A4B6A0E4-25D0-4766-A20B-5E6973624E54}">
      <dgm:prSet/>
      <dgm:spPr/>
      <dgm:t>
        <a:bodyPr/>
        <a:lstStyle/>
        <a:p>
          <a:endParaRPr lang="zh-CN" altLang="en-US" sz="1250" b="1">
            <a:latin typeface="+mn-lt"/>
          </a:endParaRPr>
        </a:p>
      </dgm:t>
    </dgm:pt>
    <dgm:pt modelId="{DAEBD0FE-CE9B-447A-968F-796564C2E980}">
      <dgm:prSet phldrT="[文本]" custT="1"/>
      <dgm:spPr>
        <a:solidFill>
          <a:schemeClr val="bg1">
            <a:lumMod val="50000"/>
          </a:schemeClr>
        </a:solidFill>
      </dgm:spPr>
      <dgm:t>
        <a:bodyPr lIns="0" tIns="108000" rIns="0" anchor="ctr"/>
        <a:lstStyle/>
        <a:p>
          <a:r>
            <a:rPr lang="en-US" altLang="zh-CN" sz="1000" b="1" dirty="0">
              <a:latin typeface="+mn-lt"/>
              <a:ea typeface="+mj-ea"/>
            </a:rPr>
            <a:t>HR</a:t>
          </a:r>
        </a:p>
      </dgm:t>
    </dgm:pt>
    <dgm:pt modelId="{224BB462-DBD0-440A-B96D-38AE74BE35E6}" type="parTrans" cxnId="{15CE0F01-8CC9-4282-AB80-0718E26CE84F}">
      <dgm:prSet/>
      <dgm:spPr/>
      <dgm:t>
        <a:bodyPr/>
        <a:lstStyle/>
        <a:p>
          <a:endParaRPr lang="zh-CN" altLang="en-US" sz="1250" b="1">
            <a:latin typeface="+mn-lt"/>
          </a:endParaRPr>
        </a:p>
      </dgm:t>
    </dgm:pt>
    <dgm:pt modelId="{6A997967-C6EB-472D-89D1-9775E1F1D30A}" type="sibTrans" cxnId="{15CE0F01-8CC9-4282-AB80-0718E26CE84F}">
      <dgm:prSet/>
      <dgm:spPr/>
      <dgm:t>
        <a:bodyPr/>
        <a:lstStyle/>
        <a:p>
          <a:endParaRPr lang="zh-CN" altLang="en-US" sz="1250" b="1">
            <a:latin typeface="+mn-lt"/>
          </a:endParaRPr>
        </a:p>
      </dgm:t>
    </dgm:pt>
    <dgm:pt modelId="{33F487A9-30AC-4F86-9BEE-E6459E8E1140}">
      <dgm:prSet phldrT="[文本]" custT="1"/>
      <dgm:spPr>
        <a:solidFill>
          <a:schemeClr val="accent1"/>
        </a:solidFill>
      </dgm:spPr>
      <dgm:t>
        <a:bodyPr lIns="0" tIns="108000" rIns="0" anchor="ctr"/>
        <a:lstStyle/>
        <a:p>
          <a:pPr>
            <a:spcAft>
              <a:spcPct val="35000"/>
            </a:spcAft>
          </a:pPr>
          <a:r>
            <a:rPr lang="ru-RU" altLang="zh-CN" sz="1000" b="1" dirty="0">
              <a:latin typeface="+mn-lt"/>
              <a:ea typeface="+mj-ea"/>
            </a:rPr>
            <a:t>Устройства</a:t>
          </a:r>
          <a:endParaRPr lang="en-US" altLang="zh-CN" sz="1000" b="1" dirty="0">
            <a:latin typeface="+mn-lt"/>
            <a:ea typeface="+mj-ea"/>
          </a:endParaRPr>
        </a:p>
      </dgm:t>
    </dgm:pt>
    <dgm:pt modelId="{686C326E-AA57-4709-8611-92FB7A56B818}" type="sibTrans" cxnId="{AA2EDBC1-8C6D-4422-9050-B7A8109A58EF}">
      <dgm:prSet/>
      <dgm:spPr/>
      <dgm:t>
        <a:bodyPr/>
        <a:lstStyle/>
        <a:p>
          <a:endParaRPr lang="zh-CN" altLang="en-US" sz="1250" b="1">
            <a:latin typeface="+mn-lt"/>
          </a:endParaRPr>
        </a:p>
      </dgm:t>
    </dgm:pt>
    <dgm:pt modelId="{DE6B3934-873F-4A7F-A3DF-A96A0F14C33B}" type="parTrans" cxnId="{AA2EDBC1-8C6D-4422-9050-B7A8109A58EF}">
      <dgm:prSet/>
      <dgm:spPr/>
      <dgm:t>
        <a:bodyPr/>
        <a:lstStyle/>
        <a:p>
          <a:endParaRPr lang="zh-CN" altLang="en-US" sz="1250" b="1">
            <a:latin typeface="+mn-lt"/>
          </a:endParaRPr>
        </a:p>
      </dgm:t>
    </dgm:pt>
    <dgm:pt modelId="{0123F258-9AAE-4F0A-8A77-BD5B4E56AE3A}">
      <dgm:prSet phldrT="[文本]" custT="1"/>
      <dgm:spPr>
        <a:solidFill>
          <a:schemeClr val="accent1"/>
        </a:solidFill>
      </dgm:spPr>
      <dgm:t>
        <a:bodyPr lIns="0" tIns="108000" rIns="0" anchor="ctr"/>
        <a:lstStyle/>
        <a:p>
          <a:r>
            <a:rPr lang="ru-RU" altLang="zh-CN" sz="1000" b="1" dirty="0">
              <a:latin typeface="+mn-lt"/>
              <a:ea typeface="+mj-ea"/>
            </a:rPr>
            <a:t>Международный ритейл</a:t>
          </a:r>
          <a:endParaRPr lang="zh-CN" altLang="en-US" sz="1000" b="1" dirty="0">
            <a:latin typeface="+mn-lt"/>
            <a:ea typeface="+mj-ea"/>
          </a:endParaRPr>
        </a:p>
      </dgm:t>
    </dgm:pt>
    <dgm:pt modelId="{48CA5404-7C28-4660-9C63-7ADADC6D8FFE}" type="parTrans" cxnId="{B395744D-D294-425B-8BF8-86D53EFD28A8}">
      <dgm:prSet/>
      <dgm:spPr/>
      <dgm:t>
        <a:bodyPr/>
        <a:lstStyle/>
        <a:p>
          <a:endParaRPr lang="zh-CN" altLang="en-US" sz="1250" b="1">
            <a:latin typeface="+mn-lt"/>
          </a:endParaRPr>
        </a:p>
      </dgm:t>
    </dgm:pt>
    <dgm:pt modelId="{F1B2DF23-9F15-4000-A690-F8EE0DBFDFBD}" type="sibTrans" cxnId="{B395744D-D294-425B-8BF8-86D53EFD28A8}">
      <dgm:prSet/>
      <dgm:spPr/>
      <dgm:t>
        <a:bodyPr/>
        <a:lstStyle/>
        <a:p>
          <a:endParaRPr lang="zh-CN" altLang="en-US" sz="1250" b="1">
            <a:latin typeface="+mn-lt"/>
          </a:endParaRPr>
        </a:p>
      </dgm:t>
    </dgm:pt>
    <dgm:pt modelId="{BF24EC2B-D374-4DBE-AC67-16C47FA0BE9E}">
      <dgm:prSet phldrT="[文本]" custT="1"/>
      <dgm:spPr>
        <a:solidFill>
          <a:schemeClr val="bg1">
            <a:lumMod val="50000"/>
          </a:schemeClr>
        </a:solidFill>
      </dgm:spPr>
      <dgm:t>
        <a:bodyPr lIns="0" tIns="108000" rIns="0" anchor="ctr"/>
        <a:lstStyle/>
        <a:p>
          <a:r>
            <a:rPr lang="ru-RU" altLang="zh-CN" sz="1000" b="1" dirty="0">
              <a:latin typeface="+mn-lt"/>
              <a:ea typeface="+mj-ea"/>
            </a:rPr>
            <a:t>Корпоративные дела</a:t>
          </a:r>
          <a:endParaRPr lang="en-US" altLang="zh-CN" sz="1000" b="1" dirty="0">
            <a:latin typeface="+mn-lt"/>
            <a:ea typeface="+mj-ea"/>
          </a:endParaRPr>
        </a:p>
      </dgm:t>
    </dgm:pt>
    <dgm:pt modelId="{062B528A-B39E-42B2-86A6-130EEC48A0E4}" type="parTrans" cxnId="{E04ADBFE-7F07-4E05-A8ED-4BEBB8267FD9}">
      <dgm:prSet/>
      <dgm:spPr/>
      <dgm:t>
        <a:bodyPr/>
        <a:lstStyle/>
        <a:p>
          <a:endParaRPr lang="zh-CN" altLang="en-US" sz="1250" b="1">
            <a:latin typeface="+mn-lt"/>
          </a:endParaRPr>
        </a:p>
      </dgm:t>
    </dgm:pt>
    <dgm:pt modelId="{A8F80EFC-C53C-4CD8-91F5-F84025E638D8}" type="sibTrans" cxnId="{E04ADBFE-7F07-4E05-A8ED-4BEBB8267FD9}">
      <dgm:prSet/>
      <dgm:spPr/>
      <dgm:t>
        <a:bodyPr/>
        <a:lstStyle/>
        <a:p>
          <a:endParaRPr lang="zh-CN" altLang="en-US" sz="1250" b="1">
            <a:latin typeface="+mn-lt"/>
          </a:endParaRPr>
        </a:p>
      </dgm:t>
    </dgm:pt>
    <dgm:pt modelId="{F85C4456-044F-436E-8DCB-08C1AA9551CC}">
      <dgm:prSet phldrT="[文本]" custT="1"/>
      <dgm:spPr>
        <a:solidFill>
          <a:schemeClr val="accent1"/>
        </a:solidFill>
      </dgm:spPr>
      <dgm:t>
        <a:bodyPr/>
        <a:lstStyle/>
        <a:p>
          <a:r>
            <a:rPr lang="en-US" sz="1250" b="1" i="0" dirty="0">
              <a:latin typeface="+mn-lt"/>
            </a:rPr>
            <a:t>Jeff </a:t>
          </a:r>
          <a:r>
            <a:rPr lang="en-US" sz="1000" b="1" i="0" dirty="0">
              <a:latin typeface="+mn-lt"/>
            </a:rPr>
            <a:t>Bezos</a:t>
          </a:r>
          <a:endParaRPr lang="en-US" altLang="zh-CN" sz="1000" b="1" dirty="0">
            <a:latin typeface="+mn-lt"/>
          </a:endParaRPr>
        </a:p>
        <a:p>
          <a:r>
            <a:rPr lang="en-US" altLang="zh-CN" sz="1000" b="1" dirty="0">
              <a:latin typeface="+mn-lt"/>
            </a:rPr>
            <a:t>Founder &amp;CEO</a:t>
          </a:r>
        </a:p>
      </dgm:t>
    </dgm:pt>
    <dgm:pt modelId="{A05B4433-DE72-4448-A752-8D72D60936A6}" type="sibTrans" cxnId="{E7053A5D-7370-4A57-9A1A-6A662AA8C372}">
      <dgm:prSet/>
      <dgm:spPr/>
      <dgm:t>
        <a:bodyPr/>
        <a:lstStyle/>
        <a:p>
          <a:endParaRPr lang="zh-CN" altLang="en-US" sz="1250" b="1">
            <a:latin typeface="+mn-lt"/>
          </a:endParaRPr>
        </a:p>
      </dgm:t>
    </dgm:pt>
    <dgm:pt modelId="{6BD5C3D9-C2AE-4631-918A-4F70A57AB147}" type="parTrans" cxnId="{E7053A5D-7370-4A57-9A1A-6A662AA8C372}">
      <dgm:prSet/>
      <dgm:spPr/>
      <dgm:t>
        <a:bodyPr/>
        <a:lstStyle/>
        <a:p>
          <a:endParaRPr lang="zh-CN" altLang="en-US" sz="1250" b="1">
            <a:latin typeface="+mn-lt"/>
          </a:endParaRPr>
        </a:p>
      </dgm:t>
    </dgm:pt>
    <dgm:pt modelId="{E68025F2-C69C-4D6E-9D30-2A5BDD7CA21B}">
      <dgm:prSet phldrT="[文本]" custT="1"/>
      <dgm:spPr>
        <a:solidFill>
          <a:schemeClr val="accent1"/>
        </a:solidFill>
      </dgm:spPr>
      <dgm:t>
        <a:bodyPr lIns="0" tIns="108000" rIns="0" anchor="ctr"/>
        <a:lstStyle/>
        <a:p>
          <a:pPr>
            <a:spcAft>
              <a:spcPct val="35000"/>
            </a:spcAft>
          </a:pPr>
          <a:r>
            <a:rPr lang="ru-RU" altLang="zh-CN" sz="1000" b="1" dirty="0">
              <a:latin typeface="+mn-lt"/>
              <a:ea typeface="+mj-ea"/>
            </a:rPr>
            <a:t>Цифровой менеджмент</a:t>
          </a:r>
          <a:endParaRPr lang="en-US" altLang="zh-CN" sz="1000" b="1" dirty="0">
            <a:latin typeface="+mn-lt"/>
            <a:ea typeface="+mj-ea"/>
          </a:endParaRPr>
        </a:p>
      </dgm:t>
    </dgm:pt>
    <dgm:pt modelId="{2A3B86C5-BDE6-4ABB-ACB6-4B63D34A2F61}" type="parTrans" cxnId="{E8ED1B1B-BE0C-4EBF-B87B-420B78A388F7}">
      <dgm:prSet/>
      <dgm:spPr/>
      <dgm:t>
        <a:bodyPr/>
        <a:lstStyle/>
        <a:p>
          <a:endParaRPr lang="zh-CN" altLang="en-US" sz="1250"/>
        </a:p>
      </dgm:t>
    </dgm:pt>
    <dgm:pt modelId="{269B924E-7B8D-4D7E-A341-FC4E18562F98}" type="sibTrans" cxnId="{E8ED1B1B-BE0C-4EBF-B87B-420B78A388F7}">
      <dgm:prSet/>
      <dgm:spPr/>
      <dgm:t>
        <a:bodyPr/>
        <a:lstStyle/>
        <a:p>
          <a:endParaRPr lang="zh-CN" altLang="en-US" sz="1250"/>
        </a:p>
      </dgm:t>
    </dgm:pt>
    <dgm:pt modelId="{C89EC422-254C-436D-BE46-31CF4D17357C}">
      <dgm:prSet phldrT="[文本]" custT="1"/>
      <dgm:spPr>
        <a:solidFill>
          <a:schemeClr val="accent1"/>
        </a:solidFill>
      </dgm:spPr>
      <dgm:t>
        <a:bodyPr lIns="0" tIns="108000" rIns="0" anchor="ctr"/>
        <a:lstStyle/>
        <a:p>
          <a:r>
            <a:rPr lang="en-US" altLang="zh-CN" sz="1000" b="1">
              <a:latin typeface="+mn-lt"/>
              <a:ea typeface="+mj-ea"/>
            </a:rPr>
            <a:t>JIHM 8191</a:t>
          </a:r>
          <a:endParaRPr lang="en-US" altLang="zh-CN" sz="1000" b="1" dirty="0">
            <a:latin typeface="+mn-lt"/>
            <a:ea typeface="+mj-ea"/>
          </a:endParaRPr>
        </a:p>
      </dgm:t>
    </dgm:pt>
    <dgm:pt modelId="{98D39699-3433-4580-9837-7B846982EDED}" type="parTrans" cxnId="{9A44BC87-338C-493F-BEFC-6709E5642538}">
      <dgm:prSet/>
      <dgm:spPr/>
      <dgm:t>
        <a:bodyPr/>
        <a:lstStyle/>
        <a:p>
          <a:endParaRPr lang="zh-CN" altLang="en-US" sz="1250"/>
        </a:p>
      </dgm:t>
    </dgm:pt>
    <dgm:pt modelId="{1C9D773C-46C1-45A1-B1C9-AFA53A2AD269}" type="sibTrans" cxnId="{9A44BC87-338C-493F-BEFC-6709E5642538}">
      <dgm:prSet/>
      <dgm:spPr/>
      <dgm:t>
        <a:bodyPr/>
        <a:lstStyle/>
        <a:p>
          <a:endParaRPr lang="zh-CN" altLang="en-US" sz="1250"/>
        </a:p>
      </dgm:t>
    </dgm:pt>
    <dgm:pt modelId="{2B1989C5-F754-4E5A-873F-A255344BEAEA}">
      <dgm:prSet phldrT="[文本]" custT="1"/>
      <dgm:spPr>
        <a:solidFill>
          <a:schemeClr val="bg1">
            <a:lumMod val="50000"/>
          </a:schemeClr>
        </a:solidFill>
      </dgm:spPr>
      <dgm:t>
        <a:bodyPr lIns="0" tIns="108000" rIns="0" anchor="ctr"/>
        <a:lstStyle/>
        <a:p>
          <a:r>
            <a:rPr lang="ru-RU" altLang="zh-CN" sz="1000" b="1" dirty="0">
              <a:latin typeface="+mn-lt"/>
              <a:ea typeface="+mj-ea"/>
            </a:rPr>
            <a:t>Развитие бизнеса/корпорации</a:t>
          </a:r>
          <a:endParaRPr lang="en-US" altLang="zh-CN" sz="1000" b="1" dirty="0">
            <a:latin typeface="+mn-lt"/>
            <a:ea typeface="+mj-ea"/>
          </a:endParaRPr>
        </a:p>
      </dgm:t>
    </dgm:pt>
    <dgm:pt modelId="{F412DA52-D1BA-493E-94B0-5D7540B7B01B}" type="sibTrans" cxnId="{335CBC8C-2418-4A27-8812-BEFE889E838E}">
      <dgm:prSet/>
      <dgm:spPr/>
      <dgm:t>
        <a:bodyPr/>
        <a:lstStyle/>
        <a:p>
          <a:endParaRPr lang="zh-CN" altLang="en-US" sz="1250" b="1">
            <a:latin typeface="+mn-lt"/>
          </a:endParaRPr>
        </a:p>
      </dgm:t>
    </dgm:pt>
    <dgm:pt modelId="{62923341-E7C2-4B20-B96C-E803A19E25AA}" type="parTrans" cxnId="{335CBC8C-2418-4A27-8812-BEFE889E838E}">
      <dgm:prSet/>
      <dgm:spPr/>
      <dgm:t>
        <a:bodyPr/>
        <a:lstStyle/>
        <a:p>
          <a:endParaRPr lang="zh-CN" altLang="en-US" sz="1250" b="1">
            <a:latin typeface="+mn-lt"/>
          </a:endParaRPr>
        </a:p>
      </dgm:t>
    </dgm:pt>
    <dgm:pt modelId="{72CC4064-FBD5-409B-912E-A8854138CBB8}" type="pres">
      <dgm:prSet presAssocID="{7F41E405-53B8-41AD-AFF3-D29C5AE35A25}" presName="hierChild1" presStyleCnt="0">
        <dgm:presLayoutVars>
          <dgm:orgChart val="1"/>
          <dgm:chPref val="1"/>
          <dgm:dir/>
          <dgm:animOne val="branch"/>
          <dgm:animLvl val="lvl"/>
          <dgm:resizeHandles/>
        </dgm:presLayoutVars>
      </dgm:prSet>
      <dgm:spPr/>
    </dgm:pt>
    <dgm:pt modelId="{3132782F-69CD-4BC7-B55D-DFEE3EC0EDA2}" type="pres">
      <dgm:prSet presAssocID="{F85C4456-044F-436E-8DCB-08C1AA9551CC}" presName="hierRoot1" presStyleCnt="0">
        <dgm:presLayoutVars>
          <dgm:hierBranch val="init"/>
        </dgm:presLayoutVars>
      </dgm:prSet>
      <dgm:spPr/>
    </dgm:pt>
    <dgm:pt modelId="{5B833CC0-E2C9-4580-ACFF-6A292DB5D521}" type="pres">
      <dgm:prSet presAssocID="{F85C4456-044F-436E-8DCB-08C1AA9551CC}" presName="rootComposite1" presStyleCnt="0"/>
      <dgm:spPr/>
    </dgm:pt>
    <dgm:pt modelId="{CB1BEFE4-BFA8-49E5-A58C-794F0500EE01}" type="pres">
      <dgm:prSet presAssocID="{F85C4456-044F-436E-8DCB-08C1AA9551CC}" presName="rootText1" presStyleLbl="node0" presStyleIdx="0" presStyleCnt="1" custScaleX="174297" custScaleY="134486" custLinFactY="-28043" custLinFactNeighborX="-58724" custLinFactNeighborY="-100000">
        <dgm:presLayoutVars>
          <dgm:chPref val="3"/>
        </dgm:presLayoutVars>
      </dgm:prSet>
      <dgm:spPr/>
    </dgm:pt>
    <dgm:pt modelId="{35FDE260-ECB1-47E4-B14C-AA23BF6F7FC7}" type="pres">
      <dgm:prSet presAssocID="{F85C4456-044F-436E-8DCB-08C1AA9551CC}" presName="rootConnector1" presStyleLbl="node1" presStyleIdx="0" presStyleCnt="0"/>
      <dgm:spPr/>
    </dgm:pt>
    <dgm:pt modelId="{D2245E98-E4CF-4AB3-BC25-CF3DE7C1F89D}" type="pres">
      <dgm:prSet presAssocID="{F85C4456-044F-436E-8DCB-08C1AA9551CC}" presName="hierChild2" presStyleCnt="0"/>
      <dgm:spPr/>
    </dgm:pt>
    <dgm:pt modelId="{55C1B636-587B-47CD-9EEF-B2045E967580}" type="pres">
      <dgm:prSet presAssocID="{8B8891A1-A82B-4490-9DCE-8109CA5FCCF1}" presName="Name37" presStyleLbl="parChTrans1D2" presStyleIdx="0" presStyleCnt="12" custSzY="305192"/>
      <dgm:spPr/>
    </dgm:pt>
    <dgm:pt modelId="{ABB3EE98-FC32-488C-87CE-C9233CE4659E}" type="pres">
      <dgm:prSet presAssocID="{5EA94B48-2788-42DB-9237-232DBCFF8C2E}" presName="hierRoot2" presStyleCnt="0">
        <dgm:presLayoutVars>
          <dgm:hierBranch val="init"/>
        </dgm:presLayoutVars>
      </dgm:prSet>
      <dgm:spPr/>
    </dgm:pt>
    <dgm:pt modelId="{FCD6288B-7C87-44E1-842D-5591F235FDDB}" type="pres">
      <dgm:prSet presAssocID="{5EA94B48-2788-42DB-9237-232DBCFF8C2E}" presName="rootComposite" presStyleCnt="0"/>
      <dgm:spPr/>
    </dgm:pt>
    <dgm:pt modelId="{F4D57827-B644-4D3C-8E69-8E4E093C8171}" type="pres">
      <dgm:prSet presAssocID="{5EA94B48-2788-42DB-9237-232DBCFF8C2E}" presName="rootText" presStyleLbl="node2" presStyleIdx="0" presStyleCnt="12" custScaleY="248941">
        <dgm:presLayoutVars>
          <dgm:chPref val="3"/>
        </dgm:presLayoutVars>
      </dgm:prSet>
      <dgm:spPr/>
    </dgm:pt>
    <dgm:pt modelId="{C201E341-7C80-4888-A7BE-31E946AEDEC3}" type="pres">
      <dgm:prSet presAssocID="{5EA94B48-2788-42DB-9237-232DBCFF8C2E}" presName="rootConnector" presStyleLbl="node2" presStyleIdx="0" presStyleCnt="12"/>
      <dgm:spPr/>
    </dgm:pt>
    <dgm:pt modelId="{7457D9C7-521D-4928-B830-ABB5A53C6EDC}" type="pres">
      <dgm:prSet presAssocID="{5EA94B48-2788-42DB-9237-232DBCFF8C2E}" presName="hierChild4" presStyleCnt="0"/>
      <dgm:spPr/>
    </dgm:pt>
    <dgm:pt modelId="{CDD8583F-8131-484C-B3E0-496E4CCDB619}" type="pres">
      <dgm:prSet presAssocID="{5EA94B48-2788-42DB-9237-232DBCFF8C2E}" presName="hierChild5" presStyleCnt="0"/>
      <dgm:spPr/>
    </dgm:pt>
    <dgm:pt modelId="{C38E21B7-7002-4567-BAED-844F8BC475D4}" type="pres">
      <dgm:prSet presAssocID="{48CA5404-7C28-4660-9C63-7ADADC6D8FFE}" presName="Name37" presStyleLbl="parChTrans1D2" presStyleIdx="1" presStyleCnt="12" custSzY="305192"/>
      <dgm:spPr/>
    </dgm:pt>
    <dgm:pt modelId="{31A46657-B012-4B5C-8517-E7B3D70F441B}" type="pres">
      <dgm:prSet presAssocID="{0123F258-9AAE-4F0A-8A77-BD5B4E56AE3A}" presName="hierRoot2" presStyleCnt="0">
        <dgm:presLayoutVars>
          <dgm:hierBranch val="init"/>
        </dgm:presLayoutVars>
      </dgm:prSet>
      <dgm:spPr/>
    </dgm:pt>
    <dgm:pt modelId="{5BE7486F-4A3C-4DA4-BE75-3290E5036986}" type="pres">
      <dgm:prSet presAssocID="{0123F258-9AAE-4F0A-8A77-BD5B4E56AE3A}" presName="rootComposite" presStyleCnt="0"/>
      <dgm:spPr/>
    </dgm:pt>
    <dgm:pt modelId="{0A7EA7BC-3D7C-4BDE-8FDD-81A4E1A4CB06}" type="pres">
      <dgm:prSet presAssocID="{0123F258-9AAE-4F0A-8A77-BD5B4E56AE3A}" presName="rootText" presStyleLbl="node2" presStyleIdx="1" presStyleCnt="12" custScaleY="248941">
        <dgm:presLayoutVars>
          <dgm:chPref val="3"/>
        </dgm:presLayoutVars>
      </dgm:prSet>
      <dgm:spPr/>
    </dgm:pt>
    <dgm:pt modelId="{5F5D6379-4DF6-4F9A-A297-863C00F414B3}" type="pres">
      <dgm:prSet presAssocID="{0123F258-9AAE-4F0A-8A77-BD5B4E56AE3A}" presName="rootConnector" presStyleLbl="node2" presStyleIdx="1" presStyleCnt="12"/>
      <dgm:spPr/>
    </dgm:pt>
    <dgm:pt modelId="{096A5B6C-6777-49CA-B45F-21D960A84930}" type="pres">
      <dgm:prSet presAssocID="{0123F258-9AAE-4F0A-8A77-BD5B4E56AE3A}" presName="hierChild4" presStyleCnt="0"/>
      <dgm:spPr/>
    </dgm:pt>
    <dgm:pt modelId="{2BDA9F2E-9644-4AB0-B843-623BB2CDF77E}" type="pres">
      <dgm:prSet presAssocID="{0123F258-9AAE-4F0A-8A77-BD5B4E56AE3A}" presName="hierChild5" presStyleCnt="0"/>
      <dgm:spPr/>
    </dgm:pt>
    <dgm:pt modelId="{82DDCDFA-C790-4136-A61E-37A2870351B0}" type="pres">
      <dgm:prSet presAssocID="{0BD0EE22-9127-4B29-AE91-68C201977667}" presName="Name37" presStyleLbl="parChTrans1D2" presStyleIdx="2" presStyleCnt="12" custSzY="305192"/>
      <dgm:spPr/>
    </dgm:pt>
    <dgm:pt modelId="{F366C383-AD39-4B2F-A486-F5402FDB3C3F}" type="pres">
      <dgm:prSet presAssocID="{7EDF93EF-0358-467D-AC60-05820B82B639}" presName="hierRoot2" presStyleCnt="0">
        <dgm:presLayoutVars>
          <dgm:hierBranch val="init"/>
        </dgm:presLayoutVars>
      </dgm:prSet>
      <dgm:spPr/>
    </dgm:pt>
    <dgm:pt modelId="{5D70EB7A-86FD-4949-957E-1C6C66C928FB}" type="pres">
      <dgm:prSet presAssocID="{7EDF93EF-0358-467D-AC60-05820B82B639}" presName="rootComposite" presStyleCnt="0"/>
      <dgm:spPr/>
    </dgm:pt>
    <dgm:pt modelId="{026A4B21-0008-4A29-9F52-69A1955776E1}" type="pres">
      <dgm:prSet presAssocID="{7EDF93EF-0358-467D-AC60-05820B82B639}" presName="rootText" presStyleLbl="node2" presStyleIdx="2" presStyleCnt="12" custScaleY="248941">
        <dgm:presLayoutVars>
          <dgm:chPref val="3"/>
        </dgm:presLayoutVars>
      </dgm:prSet>
      <dgm:spPr/>
    </dgm:pt>
    <dgm:pt modelId="{564B7C00-701B-474E-B96F-02CB2A66519A}" type="pres">
      <dgm:prSet presAssocID="{7EDF93EF-0358-467D-AC60-05820B82B639}" presName="rootConnector" presStyleLbl="node2" presStyleIdx="2" presStyleCnt="12"/>
      <dgm:spPr/>
    </dgm:pt>
    <dgm:pt modelId="{A73CF3E9-C82B-4C0A-A419-EAD1006A51CD}" type="pres">
      <dgm:prSet presAssocID="{7EDF93EF-0358-467D-AC60-05820B82B639}" presName="hierChild4" presStyleCnt="0"/>
      <dgm:spPr/>
    </dgm:pt>
    <dgm:pt modelId="{029978FD-06B1-44AB-A207-E26611D654EA}" type="pres">
      <dgm:prSet presAssocID="{7EDF93EF-0358-467D-AC60-05820B82B639}" presName="hierChild5" presStyleCnt="0"/>
      <dgm:spPr/>
    </dgm:pt>
    <dgm:pt modelId="{B39A47FA-62C2-4619-A9A8-B19D8CCFE93B}" type="pres">
      <dgm:prSet presAssocID="{98D39699-3433-4580-9837-7B846982EDED}" presName="Name37" presStyleLbl="parChTrans1D2" presStyleIdx="3" presStyleCnt="12"/>
      <dgm:spPr/>
    </dgm:pt>
    <dgm:pt modelId="{AEC4A715-0AE6-47ED-B472-8BD3F3E57503}" type="pres">
      <dgm:prSet presAssocID="{C89EC422-254C-436D-BE46-31CF4D17357C}" presName="hierRoot2" presStyleCnt="0">
        <dgm:presLayoutVars>
          <dgm:hierBranch val="init"/>
        </dgm:presLayoutVars>
      </dgm:prSet>
      <dgm:spPr/>
    </dgm:pt>
    <dgm:pt modelId="{A6AB62C5-AE43-450C-9305-A1160E3CDFC9}" type="pres">
      <dgm:prSet presAssocID="{C89EC422-254C-436D-BE46-31CF4D17357C}" presName="rootComposite" presStyleCnt="0"/>
      <dgm:spPr/>
    </dgm:pt>
    <dgm:pt modelId="{A39CF454-B8ED-47E3-A575-C07B8C0F9B5F}" type="pres">
      <dgm:prSet presAssocID="{C89EC422-254C-436D-BE46-31CF4D17357C}" presName="rootText" presStyleLbl="node2" presStyleIdx="3" presStyleCnt="12" custScaleY="248941">
        <dgm:presLayoutVars>
          <dgm:chPref val="3"/>
        </dgm:presLayoutVars>
      </dgm:prSet>
      <dgm:spPr/>
    </dgm:pt>
    <dgm:pt modelId="{179A210E-7145-4641-8860-80EA3846C4F1}" type="pres">
      <dgm:prSet presAssocID="{C89EC422-254C-436D-BE46-31CF4D17357C}" presName="rootConnector" presStyleLbl="node2" presStyleIdx="3" presStyleCnt="12"/>
      <dgm:spPr/>
    </dgm:pt>
    <dgm:pt modelId="{209B0D76-6BDD-4B0E-8F4F-D61D4A5426B5}" type="pres">
      <dgm:prSet presAssocID="{C89EC422-254C-436D-BE46-31CF4D17357C}" presName="hierChild4" presStyleCnt="0"/>
      <dgm:spPr/>
    </dgm:pt>
    <dgm:pt modelId="{09E907EA-2907-488E-B6A5-2C359EC38EE7}" type="pres">
      <dgm:prSet presAssocID="{C89EC422-254C-436D-BE46-31CF4D17357C}" presName="hierChild5" presStyleCnt="0"/>
      <dgm:spPr/>
    </dgm:pt>
    <dgm:pt modelId="{42D6956A-93E3-46D1-B86E-54B33117AB72}" type="pres">
      <dgm:prSet presAssocID="{7FE9B11F-B41C-41F9-B13C-2996E50A2DCB}" presName="Name37" presStyleLbl="parChTrans1D2" presStyleIdx="4" presStyleCnt="12" custSzY="305192"/>
      <dgm:spPr/>
    </dgm:pt>
    <dgm:pt modelId="{FB6EF4DB-D28B-467A-8174-BB438AFECD2A}" type="pres">
      <dgm:prSet presAssocID="{D01F414C-1B5A-4432-ABCE-36865AC5ABDC}" presName="hierRoot2" presStyleCnt="0">
        <dgm:presLayoutVars>
          <dgm:hierBranch val="hang"/>
        </dgm:presLayoutVars>
      </dgm:prSet>
      <dgm:spPr/>
    </dgm:pt>
    <dgm:pt modelId="{1BA16D00-B784-4F83-918B-8B76F19653F3}" type="pres">
      <dgm:prSet presAssocID="{D01F414C-1B5A-4432-ABCE-36865AC5ABDC}" presName="rootComposite" presStyleCnt="0"/>
      <dgm:spPr/>
    </dgm:pt>
    <dgm:pt modelId="{4D92B3A5-C87C-4179-99B7-A1FBC6E5A2EC}" type="pres">
      <dgm:prSet presAssocID="{D01F414C-1B5A-4432-ABCE-36865AC5ABDC}" presName="rootText" presStyleLbl="node2" presStyleIdx="4" presStyleCnt="12" custScaleY="248941">
        <dgm:presLayoutVars>
          <dgm:chPref val="3"/>
        </dgm:presLayoutVars>
      </dgm:prSet>
      <dgm:spPr/>
    </dgm:pt>
    <dgm:pt modelId="{9865C579-6AB1-47FF-9BD3-777D72799FE0}" type="pres">
      <dgm:prSet presAssocID="{D01F414C-1B5A-4432-ABCE-36865AC5ABDC}" presName="rootConnector" presStyleLbl="node2" presStyleIdx="4" presStyleCnt="12"/>
      <dgm:spPr/>
    </dgm:pt>
    <dgm:pt modelId="{9919DD6B-1082-46F0-8B93-C5D75751FA3C}" type="pres">
      <dgm:prSet presAssocID="{D01F414C-1B5A-4432-ABCE-36865AC5ABDC}" presName="hierChild4" presStyleCnt="0"/>
      <dgm:spPr/>
    </dgm:pt>
    <dgm:pt modelId="{CA99AD79-6522-4C79-82E0-4DEF6F6B7924}" type="pres">
      <dgm:prSet presAssocID="{D01F414C-1B5A-4432-ABCE-36865AC5ABDC}" presName="hierChild5" presStyleCnt="0"/>
      <dgm:spPr/>
    </dgm:pt>
    <dgm:pt modelId="{7CE75269-5A60-4FB9-A895-EA938E972CA6}" type="pres">
      <dgm:prSet presAssocID="{DE6B3934-873F-4A7F-A3DF-A96A0F14C33B}" presName="Name37" presStyleLbl="parChTrans1D2" presStyleIdx="5" presStyleCnt="12" custSzY="305192"/>
      <dgm:spPr/>
    </dgm:pt>
    <dgm:pt modelId="{3F4CB044-0E1E-42AE-9AEF-964F6AC9F867}" type="pres">
      <dgm:prSet presAssocID="{33F487A9-30AC-4F86-9BEE-E6459E8E1140}" presName="hierRoot2" presStyleCnt="0">
        <dgm:presLayoutVars>
          <dgm:hierBranch val="r"/>
        </dgm:presLayoutVars>
      </dgm:prSet>
      <dgm:spPr/>
    </dgm:pt>
    <dgm:pt modelId="{2EED11E4-7AD6-43EF-B47C-7C7C51A6D51A}" type="pres">
      <dgm:prSet presAssocID="{33F487A9-30AC-4F86-9BEE-E6459E8E1140}" presName="rootComposite" presStyleCnt="0"/>
      <dgm:spPr/>
    </dgm:pt>
    <dgm:pt modelId="{66320B3F-ACB1-4F4D-B453-0C594841D3D9}" type="pres">
      <dgm:prSet presAssocID="{33F487A9-30AC-4F86-9BEE-E6459E8E1140}" presName="rootText" presStyleLbl="node2" presStyleIdx="5" presStyleCnt="12" custScaleY="248941">
        <dgm:presLayoutVars>
          <dgm:chPref val="3"/>
        </dgm:presLayoutVars>
      </dgm:prSet>
      <dgm:spPr/>
    </dgm:pt>
    <dgm:pt modelId="{BF178F10-860D-40BD-8FA6-2ADC039C5680}" type="pres">
      <dgm:prSet presAssocID="{33F487A9-30AC-4F86-9BEE-E6459E8E1140}" presName="rootConnector" presStyleLbl="node2" presStyleIdx="5" presStyleCnt="12"/>
      <dgm:spPr/>
    </dgm:pt>
    <dgm:pt modelId="{BEE65E81-1380-4E1C-B0C3-441067AF89F6}" type="pres">
      <dgm:prSet presAssocID="{33F487A9-30AC-4F86-9BEE-E6459E8E1140}" presName="hierChild4" presStyleCnt="0"/>
      <dgm:spPr/>
    </dgm:pt>
    <dgm:pt modelId="{3A74C5FD-0E77-4BF9-9EEB-91AA4B919C5A}" type="pres">
      <dgm:prSet presAssocID="{33F487A9-30AC-4F86-9BEE-E6459E8E1140}" presName="hierChild5" presStyleCnt="0"/>
      <dgm:spPr/>
    </dgm:pt>
    <dgm:pt modelId="{7ABBDDDD-7B6C-477D-9E7C-0A31D05897C1}" type="pres">
      <dgm:prSet presAssocID="{2A3B86C5-BDE6-4ABB-ACB6-4B63D34A2F61}" presName="Name37" presStyleLbl="parChTrans1D2" presStyleIdx="6" presStyleCnt="12"/>
      <dgm:spPr/>
    </dgm:pt>
    <dgm:pt modelId="{56DE86A8-510C-49CF-93D5-EE538EEAF5F5}" type="pres">
      <dgm:prSet presAssocID="{E68025F2-C69C-4D6E-9D30-2A5BDD7CA21B}" presName="hierRoot2" presStyleCnt="0">
        <dgm:presLayoutVars>
          <dgm:hierBranch val="init"/>
        </dgm:presLayoutVars>
      </dgm:prSet>
      <dgm:spPr/>
    </dgm:pt>
    <dgm:pt modelId="{ECF16C7A-0170-4CEE-8C78-A1B3E593A310}" type="pres">
      <dgm:prSet presAssocID="{E68025F2-C69C-4D6E-9D30-2A5BDD7CA21B}" presName="rootComposite" presStyleCnt="0"/>
      <dgm:spPr/>
    </dgm:pt>
    <dgm:pt modelId="{12D978F3-6016-44F8-A8E3-CCA116C85A20}" type="pres">
      <dgm:prSet presAssocID="{E68025F2-C69C-4D6E-9D30-2A5BDD7CA21B}" presName="rootText" presStyleLbl="node2" presStyleIdx="6" presStyleCnt="12" custScaleY="248941">
        <dgm:presLayoutVars>
          <dgm:chPref val="3"/>
        </dgm:presLayoutVars>
      </dgm:prSet>
      <dgm:spPr/>
    </dgm:pt>
    <dgm:pt modelId="{7FAA459C-078C-4099-853A-B3148225F469}" type="pres">
      <dgm:prSet presAssocID="{E68025F2-C69C-4D6E-9D30-2A5BDD7CA21B}" presName="rootConnector" presStyleLbl="node2" presStyleIdx="6" presStyleCnt="12"/>
      <dgm:spPr/>
    </dgm:pt>
    <dgm:pt modelId="{2D670F7C-BE3E-4AFE-B854-CEC3C760C830}" type="pres">
      <dgm:prSet presAssocID="{E68025F2-C69C-4D6E-9D30-2A5BDD7CA21B}" presName="hierChild4" presStyleCnt="0"/>
      <dgm:spPr/>
    </dgm:pt>
    <dgm:pt modelId="{85084A60-EB34-4910-A064-6A0D8D412CEE}" type="pres">
      <dgm:prSet presAssocID="{E68025F2-C69C-4D6E-9D30-2A5BDD7CA21B}" presName="hierChild5" presStyleCnt="0"/>
      <dgm:spPr/>
    </dgm:pt>
    <dgm:pt modelId="{FEB92982-BFB6-4B62-8026-84366FD1B501}" type="pres">
      <dgm:prSet presAssocID="{62923341-E7C2-4B20-B96C-E803A19E25AA}" presName="Name37" presStyleLbl="parChTrans1D2" presStyleIdx="7" presStyleCnt="12" custSzY="305192"/>
      <dgm:spPr/>
    </dgm:pt>
    <dgm:pt modelId="{9A229447-B5EF-4747-8504-68A28867BA66}" type="pres">
      <dgm:prSet presAssocID="{2B1989C5-F754-4E5A-873F-A255344BEAEA}" presName="hierRoot2" presStyleCnt="0">
        <dgm:presLayoutVars>
          <dgm:hierBranch val="init"/>
        </dgm:presLayoutVars>
      </dgm:prSet>
      <dgm:spPr/>
    </dgm:pt>
    <dgm:pt modelId="{F7983B60-8344-46BF-A332-0992080445DB}" type="pres">
      <dgm:prSet presAssocID="{2B1989C5-F754-4E5A-873F-A255344BEAEA}" presName="rootComposite" presStyleCnt="0"/>
      <dgm:spPr/>
    </dgm:pt>
    <dgm:pt modelId="{76C6C644-8F74-463D-BFD9-043B3677B660}" type="pres">
      <dgm:prSet presAssocID="{2B1989C5-F754-4E5A-873F-A255344BEAEA}" presName="rootText" presStyleLbl="node2" presStyleIdx="7" presStyleCnt="12" custScaleY="248941" custLinFactNeighborX="-6368">
        <dgm:presLayoutVars>
          <dgm:chPref val="3"/>
        </dgm:presLayoutVars>
      </dgm:prSet>
      <dgm:spPr/>
    </dgm:pt>
    <dgm:pt modelId="{27DFD42F-8E71-4515-933F-4F112876DC0C}" type="pres">
      <dgm:prSet presAssocID="{2B1989C5-F754-4E5A-873F-A255344BEAEA}" presName="rootConnector" presStyleLbl="node2" presStyleIdx="7" presStyleCnt="12"/>
      <dgm:spPr/>
    </dgm:pt>
    <dgm:pt modelId="{E9CB86EA-81B9-4523-81D7-70F75198FB05}" type="pres">
      <dgm:prSet presAssocID="{2B1989C5-F754-4E5A-873F-A255344BEAEA}" presName="hierChild4" presStyleCnt="0"/>
      <dgm:spPr/>
    </dgm:pt>
    <dgm:pt modelId="{28A24E3D-5A47-4A4F-9C14-B7091ACB01E7}" type="pres">
      <dgm:prSet presAssocID="{2B1989C5-F754-4E5A-873F-A255344BEAEA}" presName="hierChild5" presStyleCnt="0"/>
      <dgm:spPr/>
    </dgm:pt>
    <dgm:pt modelId="{C7340DF4-C631-4CBD-A03C-BB9E0A67ED89}" type="pres">
      <dgm:prSet presAssocID="{062B528A-B39E-42B2-86A6-130EEC48A0E4}" presName="Name37" presStyleLbl="parChTrans1D2" presStyleIdx="8" presStyleCnt="12" custSzY="305192"/>
      <dgm:spPr/>
    </dgm:pt>
    <dgm:pt modelId="{9EE871A4-C1BB-41F4-A03D-AD569970F886}" type="pres">
      <dgm:prSet presAssocID="{BF24EC2B-D374-4DBE-AC67-16C47FA0BE9E}" presName="hierRoot2" presStyleCnt="0">
        <dgm:presLayoutVars>
          <dgm:hierBranch val="init"/>
        </dgm:presLayoutVars>
      </dgm:prSet>
      <dgm:spPr/>
    </dgm:pt>
    <dgm:pt modelId="{F9A98F35-15DA-4C35-8100-CDF661DBFF2A}" type="pres">
      <dgm:prSet presAssocID="{BF24EC2B-D374-4DBE-AC67-16C47FA0BE9E}" presName="rootComposite" presStyleCnt="0"/>
      <dgm:spPr/>
    </dgm:pt>
    <dgm:pt modelId="{03214E68-6056-464A-B089-E8804BFBFFF8}" type="pres">
      <dgm:prSet presAssocID="{BF24EC2B-D374-4DBE-AC67-16C47FA0BE9E}" presName="rootText" presStyleLbl="node2" presStyleIdx="8" presStyleCnt="12" custScaleY="248941">
        <dgm:presLayoutVars>
          <dgm:chPref val="3"/>
        </dgm:presLayoutVars>
      </dgm:prSet>
      <dgm:spPr/>
    </dgm:pt>
    <dgm:pt modelId="{D4E0554A-C7D3-4C35-ADC1-95AA6C98DBF4}" type="pres">
      <dgm:prSet presAssocID="{BF24EC2B-D374-4DBE-AC67-16C47FA0BE9E}" presName="rootConnector" presStyleLbl="node2" presStyleIdx="8" presStyleCnt="12"/>
      <dgm:spPr/>
    </dgm:pt>
    <dgm:pt modelId="{DD5A8F44-8649-47D3-BFF1-D5AA719D80F4}" type="pres">
      <dgm:prSet presAssocID="{BF24EC2B-D374-4DBE-AC67-16C47FA0BE9E}" presName="hierChild4" presStyleCnt="0"/>
      <dgm:spPr/>
    </dgm:pt>
    <dgm:pt modelId="{C340302A-0E43-4EE7-AEB5-5436587F7F38}" type="pres">
      <dgm:prSet presAssocID="{BF24EC2B-D374-4DBE-AC67-16C47FA0BE9E}" presName="hierChild5" presStyleCnt="0"/>
      <dgm:spPr/>
    </dgm:pt>
    <dgm:pt modelId="{364ACD2A-3D79-4211-A5E3-49F66BFC131A}" type="pres">
      <dgm:prSet presAssocID="{227A35D8-4630-4550-8BA9-922B88239743}" presName="Name37" presStyleLbl="parChTrans1D2" presStyleIdx="9" presStyleCnt="12" custSzY="305192"/>
      <dgm:spPr/>
    </dgm:pt>
    <dgm:pt modelId="{385F2E6B-80A2-4C26-8AB6-94A37FB9F071}" type="pres">
      <dgm:prSet presAssocID="{16176D56-F1FA-4D6B-AE08-EC98C2DAC200}" presName="hierRoot2" presStyleCnt="0">
        <dgm:presLayoutVars>
          <dgm:hierBranch val="init"/>
        </dgm:presLayoutVars>
      </dgm:prSet>
      <dgm:spPr/>
    </dgm:pt>
    <dgm:pt modelId="{B60D328E-881F-4A49-85D6-4125DCA3C882}" type="pres">
      <dgm:prSet presAssocID="{16176D56-F1FA-4D6B-AE08-EC98C2DAC200}" presName="rootComposite" presStyleCnt="0"/>
      <dgm:spPr/>
    </dgm:pt>
    <dgm:pt modelId="{3CF86C09-1788-4ED5-A79F-5338C17ED0B8}" type="pres">
      <dgm:prSet presAssocID="{16176D56-F1FA-4D6B-AE08-EC98C2DAC200}" presName="rootText" presStyleLbl="node2" presStyleIdx="9" presStyleCnt="12" custScaleY="248941">
        <dgm:presLayoutVars>
          <dgm:chPref val="3"/>
        </dgm:presLayoutVars>
      </dgm:prSet>
      <dgm:spPr/>
    </dgm:pt>
    <dgm:pt modelId="{2BA6D3B2-1521-426E-BB09-3CA2EF370E13}" type="pres">
      <dgm:prSet presAssocID="{16176D56-F1FA-4D6B-AE08-EC98C2DAC200}" presName="rootConnector" presStyleLbl="node2" presStyleIdx="9" presStyleCnt="12"/>
      <dgm:spPr/>
    </dgm:pt>
    <dgm:pt modelId="{E53265C9-6AD4-4E20-8DB8-A40A49ECA5C3}" type="pres">
      <dgm:prSet presAssocID="{16176D56-F1FA-4D6B-AE08-EC98C2DAC200}" presName="hierChild4" presStyleCnt="0"/>
      <dgm:spPr/>
    </dgm:pt>
    <dgm:pt modelId="{AA7ADA56-D920-4504-9395-06C1CA6B1117}" type="pres">
      <dgm:prSet presAssocID="{16176D56-F1FA-4D6B-AE08-EC98C2DAC200}" presName="hierChild5" presStyleCnt="0"/>
      <dgm:spPr/>
    </dgm:pt>
    <dgm:pt modelId="{A8424F05-2E2F-46B5-A535-24E88DD3A6CC}" type="pres">
      <dgm:prSet presAssocID="{9366D080-0D7A-4384-B1C9-C83ACCB1A419}" presName="Name37" presStyleLbl="parChTrans1D2" presStyleIdx="10" presStyleCnt="12" custSzY="305192"/>
      <dgm:spPr/>
    </dgm:pt>
    <dgm:pt modelId="{0EFFC8A6-D9E9-4FC1-9F5D-7AA2A185E1ED}" type="pres">
      <dgm:prSet presAssocID="{16459FC7-17D5-4ABC-903B-4D27B4CE837A}" presName="hierRoot2" presStyleCnt="0">
        <dgm:presLayoutVars>
          <dgm:hierBranch val="init"/>
        </dgm:presLayoutVars>
      </dgm:prSet>
      <dgm:spPr/>
    </dgm:pt>
    <dgm:pt modelId="{80C07F85-1734-48FA-89D9-62DDF70381AE}" type="pres">
      <dgm:prSet presAssocID="{16459FC7-17D5-4ABC-903B-4D27B4CE837A}" presName="rootComposite" presStyleCnt="0"/>
      <dgm:spPr/>
    </dgm:pt>
    <dgm:pt modelId="{AFD2434D-09AF-4333-874A-5A085C85D5DE}" type="pres">
      <dgm:prSet presAssocID="{16459FC7-17D5-4ABC-903B-4D27B4CE837A}" presName="rootText" presStyleLbl="node2" presStyleIdx="10" presStyleCnt="12" custScaleY="248941">
        <dgm:presLayoutVars>
          <dgm:chPref val="3"/>
        </dgm:presLayoutVars>
      </dgm:prSet>
      <dgm:spPr/>
    </dgm:pt>
    <dgm:pt modelId="{239D7608-1790-4322-9D7C-8CA8CE3E7356}" type="pres">
      <dgm:prSet presAssocID="{16459FC7-17D5-4ABC-903B-4D27B4CE837A}" presName="rootConnector" presStyleLbl="node2" presStyleIdx="10" presStyleCnt="12"/>
      <dgm:spPr/>
    </dgm:pt>
    <dgm:pt modelId="{C32C9DF3-E5CA-436A-B05E-0D2BE283619C}" type="pres">
      <dgm:prSet presAssocID="{16459FC7-17D5-4ABC-903B-4D27B4CE837A}" presName="hierChild4" presStyleCnt="0"/>
      <dgm:spPr/>
    </dgm:pt>
    <dgm:pt modelId="{8E7CC455-00DF-4BFD-9797-2B6F29B2F0B4}" type="pres">
      <dgm:prSet presAssocID="{16459FC7-17D5-4ABC-903B-4D27B4CE837A}" presName="hierChild5" presStyleCnt="0"/>
      <dgm:spPr/>
    </dgm:pt>
    <dgm:pt modelId="{160B4AAE-278C-4073-B089-8ABFD1C7DEF7}" type="pres">
      <dgm:prSet presAssocID="{224BB462-DBD0-440A-B96D-38AE74BE35E6}" presName="Name37" presStyleLbl="parChTrans1D2" presStyleIdx="11" presStyleCnt="12" custSzY="305192"/>
      <dgm:spPr/>
    </dgm:pt>
    <dgm:pt modelId="{F13BDAAD-8F7F-4A74-A39F-FE7D1908D736}" type="pres">
      <dgm:prSet presAssocID="{DAEBD0FE-CE9B-447A-968F-796564C2E980}" presName="hierRoot2" presStyleCnt="0">
        <dgm:presLayoutVars>
          <dgm:hierBranch val="init"/>
        </dgm:presLayoutVars>
      </dgm:prSet>
      <dgm:spPr/>
    </dgm:pt>
    <dgm:pt modelId="{6582C329-6691-419F-BBD9-C51AEB97D625}" type="pres">
      <dgm:prSet presAssocID="{DAEBD0FE-CE9B-447A-968F-796564C2E980}" presName="rootComposite" presStyleCnt="0"/>
      <dgm:spPr/>
    </dgm:pt>
    <dgm:pt modelId="{148F99E3-7275-4DC6-87F6-8D30A853E900}" type="pres">
      <dgm:prSet presAssocID="{DAEBD0FE-CE9B-447A-968F-796564C2E980}" presName="rootText" presStyleLbl="node2" presStyleIdx="11" presStyleCnt="12" custScaleY="248941">
        <dgm:presLayoutVars>
          <dgm:chPref val="3"/>
        </dgm:presLayoutVars>
      </dgm:prSet>
      <dgm:spPr/>
    </dgm:pt>
    <dgm:pt modelId="{4C21A385-F27C-4EA7-823A-B09A88C315FE}" type="pres">
      <dgm:prSet presAssocID="{DAEBD0FE-CE9B-447A-968F-796564C2E980}" presName="rootConnector" presStyleLbl="node2" presStyleIdx="11" presStyleCnt="12"/>
      <dgm:spPr/>
    </dgm:pt>
    <dgm:pt modelId="{058BD8AE-1AC1-473A-9210-84B498FCA796}" type="pres">
      <dgm:prSet presAssocID="{DAEBD0FE-CE9B-447A-968F-796564C2E980}" presName="hierChild4" presStyleCnt="0"/>
      <dgm:spPr/>
    </dgm:pt>
    <dgm:pt modelId="{0062B135-D46A-48CB-A235-AFA4587179B8}" type="pres">
      <dgm:prSet presAssocID="{DAEBD0FE-CE9B-447A-968F-796564C2E980}" presName="hierChild5" presStyleCnt="0"/>
      <dgm:spPr/>
    </dgm:pt>
    <dgm:pt modelId="{BA4535A2-17FC-4C1D-9330-CB349F751463}" type="pres">
      <dgm:prSet presAssocID="{F85C4456-044F-436E-8DCB-08C1AA9551CC}" presName="hierChild3" presStyleCnt="0"/>
      <dgm:spPr/>
    </dgm:pt>
  </dgm:ptLst>
  <dgm:cxnLst>
    <dgm:cxn modelId="{15CE0F01-8CC9-4282-AB80-0718E26CE84F}" srcId="{F85C4456-044F-436E-8DCB-08C1AA9551CC}" destId="{DAEBD0FE-CE9B-447A-968F-796564C2E980}" srcOrd="11" destOrd="0" parTransId="{224BB462-DBD0-440A-B96D-38AE74BE35E6}" sibTransId="{6A997967-C6EB-472D-89D1-9775E1F1D30A}"/>
    <dgm:cxn modelId="{C35FDF08-4170-4DB4-929B-673E951388E7}" type="presOf" srcId="{7EDF93EF-0358-467D-AC60-05820B82B639}" destId="{564B7C00-701B-474E-B96F-02CB2A66519A}" srcOrd="1" destOrd="0" presId="urn:microsoft.com/office/officeart/2005/8/layout/orgChart1"/>
    <dgm:cxn modelId="{FBFF6C0C-BBC4-4333-A24B-099969E7F0B6}" type="presOf" srcId="{DAEBD0FE-CE9B-447A-968F-796564C2E980}" destId="{148F99E3-7275-4DC6-87F6-8D30A853E900}" srcOrd="0" destOrd="0" presId="urn:microsoft.com/office/officeart/2005/8/layout/orgChart1"/>
    <dgm:cxn modelId="{E8ED1B1B-BE0C-4EBF-B87B-420B78A388F7}" srcId="{F85C4456-044F-436E-8DCB-08C1AA9551CC}" destId="{E68025F2-C69C-4D6E-9D30-2A5BDD7CA21B}" srcOrd="6" destOrd="0" parTransId="{2A3B86C5-BDE6-4ABB-ACB6-4B63D34A2F61}" sibTransId="{269B924E-7B8D-4D7E-A341-FC4E18562F98}"/>
    <dgm:cxn modelId="{C6B4531B-B6ED-4590-B01E-E9F39AAB5ACA}" type="presOf" srcId="{DAEBD0FE-CE9B-447A-968F-796564C2E980}" destId="{4C21A385-F27C-4EA7-823A-B09A88C315FE}" srcOrd="1" destOrd="0" presId="urn:microsoft.com/office/officeart/2005/8/layout/orgChart1"/>
    <dgm:cxn modelId="{05A64126-B224-44A3-9727-605FE249226D}" srcId="{F85C4456-044F-436E-8DCB-08C1AA9551CC}" destId="{16176D56-F1FA-4D6B-AE08-EC98C2DAC200}" srcOrd="9" destOrd="0" parTransId="{227A35D8-4630-4550-8BA9-922B88239743}" sibTransId="{085E0DC1-B8C1-4B61-9D61-698BE28D23B8}"/>
    <dgm:cxn modelId="{750C1927-4865-4B56-8428-8C8B181BF310}" type="presOf" srcId="{BF24EC2B-D374-4DBE-AC67-16C47FA0BE9E}" destId="{03214E68-6056-464A-B089-E8804BFBFFF8}" srcOrd="0" destOrd="0" presId="urn:microsoft.com/office/officeart/2005/8/layout/orgChart1"/>
    <dgm:cxn modelId="{C66FE02C-0A2B-4E54-9DAC-D967767CCDEE}" type="presOf" srcId="{8B8891A1-A82B-4490-9DCE-8109CA5FCCF1}" destId="{55C1B636-587B-47CD-9EEF-B2045E967580}" srcOrd="0" destOrd="0" presId="urn:microsoft.com/office/officeart/2005/8/layout/orgChart1"/>
    <dgm:cxn modelId="{D631032E-E119-4118-B09E-F459D2D8637E}" type="presOf" srcId="{48CA5404-7C28-4660-9C63-7ADADC6D8FFE}" destId="{C38E21B7-7002-4567-BAED-844F8BC475D4}" srcOrd="0" destOrd="0" presId="urn:microsoft.com/office/officeart/2005/8/layout/orgChart1"/>
    <dgm:cxn modelId="{FA5B6730-15A2-4557-A7E5-4F223CEDD5BB}" type="presOf" srcId="{D01F414C-1B5A-4432-ABCE-36865AC5ABDC}" destId="{4D92B3A5-C87C-4179-99B7-A1FBC6E5A2EC}" srcOrd="0" destOrd="0" presId="urn:microsoft.com/office/officeart/2005/8/layout/orgChart1"/>
    <dgm:cxn modelId="{C0134933-5CF3-45E2-A85A-8C300E920CB1}" type="presOf" srcId="{BF24EC2B-D374-4DBE-AC67-16C47FA0BE9E}" destId="{D4E0554A-C7D3-4C35-ADC1-95AA6C98DBF4}" srcOrd="1" destOrd="0" presId="urn:microsoft.com/office/officeart/2005/8/layout/orgChart1"/>
    <dgm:cxn modelId="{7F8B673A-4CF2-4B48-B304-DB2C8713CF55}" type="presOf" srcId="{2B1989C5-F754-4E5A-873F-A255344BEAEA}" destId="{76C6C644-8F74-463D-BFD9-043B3677B660}" srcOrd="0" destOrd="0" presId="urn:microsoft.com/office/officeart/2005/8/layout/orgChart1"/>
    <dgm:cxn modelId="{63C2D13A-D754-472C-ABFB-B7B27D003E20}" type="presOf" srcId="{E68025F2-C69C-4D6E-9D30-2A5BDD7CA21B}" destId="{7FAA459C-078C-4099-853A-B3148225F469}" srcOrd="1" destOrd="0" presId="urn:microsoft.com/office/officeart/2005/8/layout/orgChart1"/>
    <dgm:cxn modelId="{ED1DC23B-2C95-4E75-8B82-F7AC0A4AEC1A}" type="presOf" srcId="{16459FC7-17D5-4ABC-903B-4D27B4CE837A}" destId="{AFD2434D-09AF-4333-874A-5A085C85D5DE}" srcOrd="0" destOrd="0" presId="urn:microsoft.com/office/officeart/2005/8/layout/orgChart1"/>
    <dgm:cxn modelId="{6B45993C-3E76-4582-89EE-E7E21D78DB18}" type="presOf" srcId="{DE6B3934-873F-4A7F-A3DF-A96A0F14C33B}" destId="{7CE75269-5A60-4FB9-A895-EA938E972CA6}" srcOrd="0" destOrd="0" presId="urn:microsoft.com/office/officeart/2005/8/layout/orgChart1"/>
    <dgm:cxn modelId="{B395744D-D294-425B-8BF8-86D53EFD28A8}" srcId="{F85C4456-044F-436E-8DCB-08C1AA9551CC}" destId="{0123F258-9AAE-4F0A-8A77-BD5B4E56AE3A}" srcOrd="1" destOrd="0" parTransId="{48CA5404-7C28-4660-9C63-7ADADC6D8FFE}" sibTransId="{F1B2DF23-9F15-4000-A690-F8EE0DBFDFBD}"/>
    <dgm:cxn modelId="{4934F14F-9F0F-4AF0-903E-0168E01C265E}" type="presOf" srcId="{062B528A-B39E-42B2-86A6-130EEC48A0E4}" destId="{C7340DF4-C631-4CBD-A03C-BB9E0A67ED89}" srcOrd="0" destOrd="0" presId="urn:microsoft.com/office/officeart/2005/8/layout/orgChart1"/>
    <dgm:cxn modelId="{D30C2E53-E2A5-4E19-B867-05C49B6096F7}" srcId="{F85C4456-044F-436E-8DCB-08C1AA9551CC}" destId="{5EA94B48-2788-42DB-9237-232DBCFF8C2E}" srcOrd="0" destOrd="0" parTransId="{8B8891A1-A82B-4490-9DCE-8109CA5FCCF1}" sibTransId="{30F84F66-EF04-4CC6-8B81-BC385307E1E4}"/>
    <dgm:cxn modelId="{85723A54-A34C-4F8C-848D-5AB3AAD40CA1}" type="presOf" srcId="{16459FC7-17D5-4ABC-903B-4D27B4CE837A}" destId="{239D7608-1790-4322-9D7C-8CA8CE3E7356}" srcOrd="1" destOrd="0" presId="urn:microsoft.com/office/officeart/2005/8/layout/orgChart1"/>
    <dgm:cxn modelId="{BD3D5A5B-CA85-4144-BB2D-9B5A4D08EF7C}" type="presOf" srcId="{224BB462-DBD0-440A-B96D-38AE74BE35E6}" destId="{160B4AAE-278C-4073-B089-8ABFD1C7DEF7}" srcOrd="0" destOrd="0" presId="urn:microsoft.com/office/officeart/2005/8/layout/orgChart1"/>
    <dgm:cxn modelId="{E7053A5D-7370-4A57-9A1A-6A662AA8C372}" srcId="{7F41E405-53B8-41AD-AFF3-D29C5AE35A25}" destId="{F85C4456-044F-436E-8DCB-08C1AA9551CC}" srcOrd="0" destOrd="0" parTransId="{6BD5C3D9-C2AE-4631-918A-4F70A57AB147}" sibTransId="{A05B4433-DE72-4448-A752-8D72D60936A6}"/>
    <dgm:cxn modelId="{8417465D-8A28-42A1-AE3F-9819741A4182}" type="presOf" srcId="{62923341-E7C2-4B20-B96C-E803A19E25AA}" destId="{FEB92982-BFB6-4B62-8026-84366FD1B501}" srcOrd="0" destOrd="0" presId="urn:microsoft.com/office/officeart/2005/8/layout/orgChart1"/>
    <dgm:cxn modelId="{474EAF6C-0422-4E79-B9DA-0CBE897ECAAC}" type="presOf" srcId="{2A3B86C5-BDE6-4ABB-ACB6-4B63D34A2F61}" destId="{7ABBDDDD-7B6C-477D-9E7C-0A31D05897C1}" srcOrd="0" destOrd="0" presId="urn:microsoft.com/office/officeart/2005/8/layout/orgChart1"/>
    <dgm:cxn modelId="{003A0670-D046-4EE0-8CD9-AA09E5ACD7B5}" type="presOf" srcId="{33F487A9-30AC-4F86-9BEE-E6459E8E1140}" destId="{66320B3F-ACB1-4F4D-B453-0C594841D3D9}" srcOrd="0" destOrd="0" presId="urn:microsoft.com/office/officeart/2005/8/layout/orgChart1"/>
    <dgm:cxn modelId="{9F46E470-9D1F-4147-80FD-88712939F291}" srcId="{F85C4456-044F-436E-8DCB-08C1AA9551CC}" destId="{D01F414C-1B5A-4432-ABCE-36865AC5ABDC}" srcOrd="4" destOrd="0" parTransId="{7FE9B11F-B41C-41F9-B13C-2996E50A2DCB}" sibTransId="{777FEB51-0272-480F-8893-02104DBECEB5}"/>
    <dgm:cxn modelId="{0046BC75-39C9-4E87-A8AD-C628C669E9E9}" type="presOf" srcId="{7FE9B11F-B41C-41F9-B13C-2996E50A2DCB}" destId="{42D6956A-93E3-46D1-B86E-54B33117AB72}" srcOrd="0" destOrd="0" presId="urn:microsoft.com/office/officeart/2005/8/layout/orgChart1"/>
    <dgm:cxn modelId="{12348179-4AA8-492D-A93C-E6631F2AFBCE}" type="presOf" srcId="{D01F414C-1B5A-4432-ABCE-36865AC5ABDC}" destId="{9865C579-6AB1-47FF-9BD3-777D72799FE0}" srcOrd="1" destOrd="0" presId="urn:microsoft.com/office/officeart/2005/8/layout/orgChart1"/>
    <dgm:cxn modelId="{DD54F17C-AFB9-46EC-9014-9ACF6F72D6CA}" type="presOf" srcId="{0123F258-9AAE-4F0A-8A77-BD5B4E56AE3A}" destId="{0A7EA7BC-3D7C-4BDE-8FDD-81A4E1A4CB06}" srcOrd="0" destOrd="0" presId="urn:microsoft.com/office/officeart/2005/8/layout/orgChart1"/>
    <dgm:cxn modelId="{739DF97D-35D1-434C-89AB-79F2391BAF1F}" type="presOf" srcId="{16176D56-F1FA-4D6B-AE08-EC98C2DAC200}" destId="{3CF86C09-1788-4ED5-A79F-5338C17ED0B8}" srcOrd="0" destOrd="0" presId="urn:microsoft.com/office/officeart/2005/8/layout/orgChart1"/>
    <dgm:cxn modelId="{6683C47E-BC5E-4F33-9DD8-4B3E93D8BCA0}" srcId="{F85C4456-044F-436E-8DCB-08C1AA9551CC}" destId="{7EDF93EF-0358-467D-AC60-05820B82B639}" srcOrd="2" destOrd="0" parTransId="{0BD0EE22-9127-4B29-AE91-68C201977667}" sibTransId="{F003CE9C-13D8-4F7E-AACF-B20857C3D090}"/>
    <dgm:cxn modelId="{E1CFDB7E-2F4F-442A-B4BA-7141A5DB29A3}" type="presOf" srcId="{7EDF93EF-0358-467D-AC60-05820B82B639}" destId="{026A4B21-0008-4A29-9F52-69A1955776E1}" srcOrd="0" destOrd="0" presId="urn:microsoft.com/office/officeart/2005/8/layout/orgChart1"/>
    <dgm:cxn modelId="{9A44BC87-338C-493F-BEFC-6709E5642538}" srcId="{F85C4456-044F-436E-8DCB-08C1AA9551CC}" destId="{C89EC422-254C-436D-BE46-31CF4D17357C}" srcOrd="3" destOrd="0" parTransId="{98D39699-3433-4580-9837-7B846982EDED}" sibTransId="{1C9D773C-46C1-45A1-B1C9-AFA53A2AD269}"/>
    <dgm:cxn modelId="{335CBC8C-2418-4A27-8812-BEFE889E838E}" srcId="{F85C4456-044F-436E-8DCB-08C1AA9551CC}" destId="{2B1989C5-F754-4E5A-873F-A255344BEAEA}" srcOrd="7" destOrd="0" parTransId="{62923341-E7C2-4B20-B96C-E803A19E25AA}" sibTransId="{F412DA52-D1BA-493E-94B0-5D7540B7B01B}"/>
    <dgm:cxn modelId="{151BC68E-7405-46B5-8188-AE092D6D3C81}" type="presOf" srcId="{F85C4456-044F-436E-8DCB-08C1AA9551CC}" destId="{CB1BEFE4-BFA8-49E5-A58C-794F0500EE01}" srcOrd="0" destOrd="0" presId="urn:microsoft.com/office/officeart/2005/8/layout/orgChart1"/>
    <dgm:cxn modelId="{75CDA990-065F-4C2A-AB19-6CA19F7D38CE}" type="presOf" srcId="{5EA94B48-2788-42DB-9237-232DBCFF8C2E}" destId="{C201E341-7C80-4888-A7BE-31E946AEDEC3}" srcOrd="1" destOrd="0" presId="urn:microsoft.com/office/officeart/2005/8/layout/orgChart1"/>
    <dgm:cxn modelId="{F228D393-05B9-4A34-BF15-CA6478F375A6}" type="presOf" srcId="{9366D080-0D7A-4384-B1C9-C83ACCB1A419}" destId="{A8424F05-2E2F-46B5-A535-24E88DD3A6CC}" srcOrd="0" destOrd="0" presId="urn:microsoft.com/office/officeart/2005/8/layout/orgChart1"/>
    <dgm:cxn modelId="{1E0CC59B-246B-499A-9769-DE3DEC5A7FED}" type="presOf" srcId="{0123F258-9AAE-4F0A-8A77-BD5B4E56AE3A}" destId="{5F5D6379-4DF6-4F9A-A297-863C00F414B3}" srcOrd="1" destOrd="0" presId="urn:microsoft.com/office/officeart/2005/8/layout/orgChart1"/>
    <dgm:cxn modelId="{0E131BA7-B6C1-49B6-9C3C-D23737EDED07}" type="presOf" srcId="{33F487A9-30AC-4F86-9BEE-E6459E8E1140}" destId="{BF178F10-860D-40BD-8FA6-2ADC039C5680}" srcOrd="1" destOrd="0" presId="urn:microsoft.com/office/officeart/2005/8/layout/orgChart1"/>
    <dgm:cxn modelId="{9A7864AC-6789-4D70-A6FF-F8990D342D4A}" type="presOf" srcId="{C89EC422-254C-436D-BE46-31CF4D17357C}" destId="{A39CF454-B8ED-47E3-A575-C07B8C0F9B5F}" srcOrd="0" destOrd="0" presId="urn:microsoft.com/office/officeart/2005/8/layout/orgChart1"/>
    <dgm:cxn modelId="{B24F2EB1-4C3E-4B3E-8736-2961445CE10F}" type="presOf" srcId="{98D39699-3433-4580-9837-7B846982EDED}" destId="{B39A47FA-62C2-4619-A9A8-B19D8CCFE93B}" srcOrd="0" destOrd="0" presId="urn:microsoft.com/office/officeart/2005/8/layout/orgChart1"/>
    <dgm:cxn modelId="{D7FA2BB6-2431-48A9-8F7C-0A54092FDFA8}" type="presOf" srcId="{F85C4456-044F-436E-8DCB-08C1AA9551CC}" destId="{35FDE260-ECB1-47E4-B14C-AA23BF6F7FC7}" srcOrd="1" destOrd="0" presId="urn:microsoft.com/office/officeart/2005/8/layout/orgChart1"/>
    <dgm:cxn modelId="{38DA8FBC-C29A-4910-91A8-30F0477A0C11}" type="presOf" srcId="{5EA94B48-2788-42DB-9237-232DBCFF8C2E}" destId="{F4D57827-B644-4D3C-8E69-8E4E093C8171}" srcOrd="0" destOrd="0" presId="urn:microsoft.com/office/officeart/2005/8/layout/orgChart1"/>
    <dgm:cxn modelId="{8418E6BD-BF70-40F8-8F72-88CF167C7B83}" type="presOf" srcId="{227A35D8-4630-4550-8BA9-922B88239743}" destId="{364ACD2A-3D79-4211-A5E3-49F66BFC131A}" srcOrd="0" destOrd="0" presId="urn:microsoft.com/office/officeart/2005/8/layout/orgChart1"/>
    <dgm:cxn modelId="{AA2EDBC1-8C6D-4422-9050-B7A8109A58EF}" srcId="{F85C4456-044F-436E-8DCB-08C1AA9551CC}" destId="{33F487A9-30AC-4F86-9BEE-E6459E8E1140}" srcOrd="5" destOrd="0" parTransId="{DE6B3934-873F-4A7F-A3DF-A96A0F14C33B}" sibTransId="{686C326E-AA57-4709-8611-92FB7A56B818}"/>
    <dgm:cxn modelId="{5A1C5EC2-CFCD-4454-A05A-B13FC71CCA1A}" type="presOf" srcId="{E68025F2-C69C-4D6E-9D30-2A5BDD7CA21B}" destId="{12D978F3-6016-44F8-A8E3-CCA116C85A20}" srcOrd="0" destOrd="0" presId="urn:microsoft.com/office/officeart/2005/8/layout/orgChart1"/>
    <dgm:cxn modelId="{3AEAFBC7-AF4E-463D-8E21-A8B88A0AB6BC}" type="presOf" srcId="{0BD0EE22-9127-4B29-AE91-68C201977667}" destId="{82DDCDFA-C790-4136-A61E-37A2870351B0}" srcOrd="0" destOrd="0" presId="urn:microsoft.com/office/officeart/2005/8/layout/orgChart1"/>
    <dgm:cxn modelId="{CF92ADCD-F5A5-466D-9568-88803F26A856}" type="presOf" srcId="{16176D56-F1FA-4D6B-AE08-EC98C2DAC200}" destId="{2BA6D3B2-1521-426E-BB09-3CA2EF370E13}" srcOrd="1" destOrd="0" presId="urn:microsoft.com/office/officeart/2005/8/layout/orgChart1"/>
    <dgm:cxn modelId="{77512ED3-5CE6-4851-AB93-36CCA4EB9B18}" type="presOf" srcId="{2B1989C5-F754-4E5A-873F-A255344BEAEA}" destId="{27DFD42F-8E71-4515-933F-4F112876DC0C}" srcOrd="1" destOrd="0" presId="urn:microsoft.com/office/officeart/2005/8/layout/orgChart1"/>
    <dgm:cxn modelId="{EFE1BED9-DBCF-440A-B65B-AF68DDECC67F}" type="presOf" srcId="{C89EC422-254C-436D-BE46-31CF4D17357C}" destId="{179A210E-7145-4641-8860-80EA3846C4F1}" srcOrd="1" destOrd="0" presId="urn:microsoft.com/office/officeart/2005/8/layout/orgChart1"/>
    <dgm:cxn modelId="{A4B6A0E4-25D0-4766-A20B-5E6973624E54}" srcId="{F85C4456-044F-436E-8DCB-08C1AA9551CC}" destId="{16459FC7-17D5-4ABC-903B-4D27B4CE837A}" srcOrd="10" destOrd="0" parTransId="{9366D080-0D7A-4384-B1C9-C83ACCB1A419}" sibTransId="{84FA8CDC-402D-42F2-9C7A-3476D647F8C9}"/>
    <dgm:cxn modelId="{AE6D22FA-8DD4-45E3-BD90-FBFBBFFDD3B4}" type="presOf" srcId="{7F41E405-53B8-41AD-AFF3-D29C5AE35A25}" destId="{72CC4064-FBD5-409B-912E-A8854138CBB8}" srcOrd="0" destOrd="0" presId="urn:microsoft.com/office/officeart/2005/8/layout/orgChart1"/>
    <dgm:cxn modelId="{E04ADBFE-7F07-4E05-A8ED-4BEBB8267FD9}" srcId="{F85C4456-044F-436E-8DCB-08C1AA9551CC}" destId="{BF24EC2B-D374-4DBE-AC67-16C47FA0BE9E}" srcOrd="8" destOrd="0" parTransId="{062B528A-B39E-42B2-86A6-130EEC48A0E4}" sibTransId="{A8F80EFC-C53C-4CD8-91F5-F84025E638D8}"/>
    <dgm:cxn modelId="{2EC27E3A-65DE-476B-9B9B-977594CC730E}" type="presParOf" srcId="{72CC4064-FBD5-409B-912E-A8854138CBB8}" destId="{3132782F-69CD-4BC7-B55D-DFEE3EC0EDA2}" srcOrd="0" destOrd="0" presId="urn:microsoft.com/office/officeart/2005/8/layout/orgChart1"/>
    <dgm:cxn modelId="{16EAF6D4-DBD2-476C-A16A-49B82FB11BC1}" type="presParOf" srcId="{3132782F-69CD-4BC7-B55D-DFEE3EC0EDA2}" destId="{5B833CC0-E2C9-4580-ACFF-6A292DB5D521}" srcOrd="0" destOrd="0" presId="urn:microsoft.com/office/officeart/2005/8/layout/orgChart1"/>
    <dgm:cxn modelId="{CAC2CCD8-A4D8-4F0C-9D34-F084525B9357}" type="presParOf" srcId="{5B833CC0-E2C9-4580-ACFF-6A292DB5D521}" destId="{CB1BEFE4-BFA8-49E5-A58C-794F0500EE01}" srcOrd="0" destOrd="0" presId="urn:microsoft.com/office/officeart/2005/8/layout/orgChart1"/>
    <dgm:cxn modelId="{5FE53106-1475-4337-BA53-130CDC5BFB52}" type="presParOf" srcId="{5B833CC0-E2C9-4580-ACFF-6A292DB5D521}" destId="{35FDE260-ECB1-47E4-B14C-AA23BF6F7FC7}" srcOrd="1" destOrd="0" presId="urn:microsoft.com/office/officeart/2005/8/layout/orgChart1"/>
    <dgm:cxn modelId="{591A8D53-EC36-46BB-83A4-358B3397DEA3}" type="presParOf" srcId="{3132782F-69CD-4BC7-B55D-DFEE3EC0EDA2}" destId="{D2245E98-E4CF-4AB3-BC25-CF3DE7C1F89D}" srcOrd="1" destOrd="0" presId="urn:microsoft.com/office/officeart/2005/8/layout/orgChart1"/>
    <dgm:cxn modelId="{AD10763C-C34E-403C-8623-2146197A2E0F}" type="presParOf" srcId="{D2245E98-E4CF-4AB3-BC25-CF3DE7C1F89D}" destId="{55C1B636-587B-47CD-9EEF-B2045E967580}" srcOrd="0" destOrd="0" presId="urn:microsoft.com/office/officeart/2005/8/layout/orgChart1"/>
    <dgm:cxn modelId="{2C839C15-7B02-4AF1-AB48-D05E3BC711E1}" type="presParOf" srcId="{D2245E98-E4CF-4AB3-BC25-CF3DE7C1F89D}" destId="{ABB3EE98-FC32-488C-87CE-C9233CE4659E}" srcOrd="1" destOrd="0" presId="urn:microsoft.com/office/officeart/2005/8/layout/orgChart1"/>
    <dgm:cxn modelId="{C39F88B4-444A-4664-8272-553D14F948C2}" type="presParOf" srcId="{ABB3EE98-FC32-488C-87CE-C9233CE4659E}" destId="{FCD6288B-7C87-44E1-842D-5591F235FDDB}" srcOrd="0" destOrd="0" presId="urn:microsoft.com/office/officeart/2005/8/layout/orgChart1"/>
    <dgm:cxn modelId="{31D3B0B8-8F3E-4FC4-9FB5-D0C12EFDB931}" type="presParOf" srcId="{FCD6288B-7C87-44E1-842D-5591F235FDDB}" destId="{F4D57827-B644-4D3C-8E69-8E4E093C8171}" srcOrd="0" destOrd="0" presId="urn:microsoft.com/office/officeart/2005/8/layout/orgChart1"/>
    <dgm:cxn modelId="{204218E8-1972-481F-9F2A-C2A107F45D07}" type="presParOf" srcId="{FCD6288B-7C87-44E1-842D-5591F235FDDB}" destId="{C201E341-7C80-4888-A7BE-31E946AEDEC3}" srcOrd="1" destOrd="0" presId="urn:microsoft.com/office/officeart/2005/8/layout/orgChart1"/>
    <dgm:cxn modelId="{A96BFE83-D0BF-4B8B-8AB1-BE4C8C0C6579}" type="presParOf" srcId="{ABB3EE98-FC32-488C-87CE-C9233CE4659E}" destId="{7457D9C7-521D-4928-B830-ABB5A53C6EDC}" srcOrd="1" destOrd="0" presId="urn:microsoft.com/office/officeart/2005/8/layout/orgChart1"/>
    <dgm:cxn modelId="{3470A212-D009-45F9-835A-F201AED167DD}" type="presParOf" srcId="{ABB3EE98-FC32-488C-87CE-C9233CE4659E}" destId="{CDD8583F-8131-484C-B3E0-496E4CCDB619}" srcOrd="2" destOrd="0" presId="urn:microsoft.com/office/officeart/2005/8/layout/orgChart1"/>
    <dgm:cxn modelId="{1E290BE7-C131-4353-B16E-23BE5264A2E7}" type="presParOf" srcId="{D2245E98-E4CF-4AB3-BC25-CF3DE7C1F89D}" destId="{C38E21B7-7002-4567-BAED-844F8BC475D4}" srcOrd="2" destOrd="0" presId="urn:microsoft.com/office/officeart/2005/8/layout/orgChart1"/>
    <dgm:cxn modelId="{F9D832CF-FD74-458B-B347-732916CC5E5C}" type="presParOf" srcId="{D2245E98-E4CF-4AB3-BC25-CF3DE7C1F89D}" destId="{31A46657-B012-4B5C-8517-E7B3D70F441B}" srcOrd="3" destOrd="0" presId="urn:microsoft.com/office/officeart/2005/8/layout/orgChart1"/>
    <dgm:cxn modelId="{E976EA28-F015-4E58-B1FA-D769E264600D}" type="presParOf" srcId="{31A46657-B012-4B5C-8517-E7B3D70F441B}" destId="{5BE7486F-4A3C-4DA4-BE75-3290E5036986}" srcOrd="0" destOrd="0" presId="urn:microsoft.com/office/officeart/2005/8/layout/orgChart1"/>
    <dgm:cxn modelId="{6EF1616B-9D48-4E93-8587-C9C4ECD5A345}" type="presParOf" srcId="{5BE7486F-4A3C-4DA4-BE75-3290E5036986}" destId="{0A7EA7BC-3D7C-4BDE-8FDD-81A4E1A4CB06}" srcOrd="0" destOrd="0" presId="urn:microsoft.com/office/officeart/2005/8/layout/orgChart1"/>
    <dgm:cxn modelId="{B820DF88-5BC0-437F-A282-4B24995E94E1}" type="presParOf" srcId="{5BE7486F-4A3C-4DA4-BE75-3290E5036986}" destId="{5F5D6379-4DF6-4F9A-A297-863C00F414B3}" srcOrd="1" destOrd="0" presId="urn:microsoft.com/office/officeart/2005/8/layout/orgChart1"/>
    <dgm:cxn modelId="{4CC26824-72D2-417F-9F82-601969DDFA66}" type="presParOf" srcId="{31A46657-B012-4B5C-8517-E7B3D70F441B}" destId="{096A5B6C-6777-49CA-B45F-21D960A84930}" srcOrd="1" destOrd="0" presId="urn:microsoft.com/office/officeart/2005/8/layout/orgChart1"/>
    <dgm:cxn modelId="{6EE94289-340E-4F7C-9B2D-CD732280F5BE}" type="presParOf" srcId="{31A46657-B012-4B5C-8517-E7B3D70F441B}" destId="{2BDA9F2E-9644-4AB0-B843-623BB2CDF77E}" srcOrd="2" destOrd="0" presId="urn:microsoft.com/office/officeart/2005/8/layout/orgChart1"/>
    <dgm:cxn modelId="{A1874B34-218F-4EF6-95AC-B6986B5C8668}" type="presParOf" srcId="{D2245E98-E4CF-4AB3-BC25-CF3DE7C1F89D}" destId="{82DDCDFA-C790-4136-A61E-37A2870351B0}" srcOrd="4" destOrd="0" presId="urn:microsoft.com/office/officeart/2005/8/layout/orgChart1"/>
    <dgm:cxn modelId="{7CA6D976-2A45-4902-9A46-0E5E72244737}" type="presParOf" srcId="{D2245E98-E4CF-4AB3-BC25-CF3DE7C1F89D}" destId="{F366C383-AD39-4B2F-A486-F5402FDB3C3F}" srcOrd="5" destOrd="0" presId="urn:microsoft.com/office/officeart/2005/8/layout/orgChart1"/>
    <dgm:cxn modelId="{9704713B-3253-4BEC-894E-94B4958DF4E5}" type="presParOf" srcId="{F366C383-AD39-4B2F-A486-F5402FDB3C3F}" destId="{5D70EB7A-86FD-4949-957E-1C6C66C928FB}" srcOrd="0" destOrd="0" presId="urn:microsoft.com/office/officeart/2005/8/layout/orgChart1"/>
    <dgm:cxn modelId="{48AD6EC9-0B35-40D9-850A-0B59BBADED98}" type="presParOf" srcId="{5D70EB7A-86FD-4949-957E-1C6C66C928FB}" destId="{026A4B21-0008-4A29-9F52-69A1955776E1}" srcOrd="0" destOrd="0" presId="urn:microsoft.com/office/officeart/2005/8/layout/orgChart1"/>
    <dgm:cxn modelId="{C82728AA-5CF6-45D7-975E-EE5D9D1A2C63}" type="presParOf" srcId="{5D70EB7A-86FD-4949-957E-1C6C66C928FB}" destId="{564B7C00-701B-474E-B96F-02CB2A66519A}" srcOrd="1" destOrd="0" presId="urn:microsoft.com/office/officeart/2005/8/layout/orgChart1"/>
    <dgm:cxn modelId="{D1587FA4-7586-48FC-A9B1-1ABEA91DCBA8}" type="presParOf" srcId="{F366C383-AD39-4B2F-A486-F5402FDB3C3F}" destId="{A73CF3E9-C82B-4C0A-A419-EAD1006A51CD}" srcOrd="1" destOrd="0" presId="urn:microsoft.com/office/officeart/2005/8/layout/orgChart1"/>
    <dgm:cxn modelId="{167B71CD-3CE6-468D-8D29-F7E8F332219B}" type="presParOf" srcId="{F366C383-AD39-4B2F-A486-F5402FDB3C3F}" destId="{029978FD-06B1-44AB-A207-E26611D654EA}" srcOrd="2" destOrd="0" presId="urn:microsoft.com/office/officeart/2005/8/layout/orgChart1"/>
    <dgm:cxn modelId="{E86389D3-FE56-4DCA-8EE6-2F5CAB071F7A}" type="presParOf" srcId="{D2245E98-E4CF-4AB3-BC25-CF3DE7C1F89D}" destId="{B39A47FA-62C2-4619-A9A8-B19D8CCFE93B}" srcOrd="6" destOrd="0" presId="urn:microsoft.com/office/officeart/2005/8/layout/orgChart1"/>
    <dgm:cxn modelId="{AD1BF929-FF7C-4ECF-B3B0-038C40432050}" type="presParOf" srcId="{D2245E98-E4CF-4AB3-BC25-CF3DE7C1F89D}" destId="{AEC4A715-0AE6-47ED-B472-8BD3F3E57503}" srcOrd="7" destOrd="0" presId="urn:microsoft.com/office/officeart/2005/8/layout/orgChart1"/>
    <dgm:cxn modelId="{D7ADDEF8-3D50-4E41-A617-0CF21E6017EF}" type="presParOf" srcId="{AEC4A715-0AE6-47ED-B472-8BD3F3E57503}" destId="{A6AB62C5-AE43-450C-9305-A1160E3CDFC9}" srcOrd="0" destOrd="0" presId="urn:microsoft.com/office/officeart/2005/8/layout/orgChart1"/>
    <dgm:cxn modelId="{16E9CCAF-EE6C-459D-878C-97ED88B641BD}" type="presParOf" srcId="{A6AB62C5-AE43-450C-9305-A1160E3CDFC9}" destId="{A39CF454-B8ED-47E3-A575-C07B8C0F9B5F}" srcOrd="0" destOrd="0" presId="urn:microsoft.com/office/officeart/2005/8/layout/orgChart1"/>
    <dgm:cxn modelId="{C3F9D7E2-5839-404C-9F79-29412B34AB64}" type="presParOf" srcId="{A6AB62C5-AE43-450C-9305-A1160E3CDFC9}" destId="{179A210E-7145-4641-8860-80EA3846C4F1}" srcOrd="1" destOrd="0" presId="urn:microsoft.com/office/officeart/2005/8/layout/orgChart1"/>
    <dgm:cxn modelId="{877B5701-847B-4215-9779-D17967C5CCA6}" type="presParOf" srcId="{AEC4A715-0AE6-47ED-B472-8BD3F3E57503}" destId="{209B0D76-6BDD-4B0E-8F4F-D61D4A5426B5}" srcOrd="1" destOrd="0" presId="urn:microsoft.com/office/officeart/2005/8/layout/orgChart1"/>
    <dgm:cxn modelId="{5044162F-56B1-49C1-859F-71592CBA2309}" type="presParOf" srcId="{AEC4A715-0AE6-47ED-B472-8BD3F3E57503}" destId="{09E907EA-2907-488E-B6A5-2C359EC38EE7}" srcOrd="2" destOrd="0" presId="urn:microsoft.com/office/officeart/2005/8/layout/orgChart1"/>
    <dgm:cxn modelId="{A1EC1A63-9D94-4A37-9FC9-1C1653791735}" type="presParOf" srcId="{D2245E98-E4CF-4AB3-BC25-CF3DE7C1F89D}" destId="{42D6956A-93E3-46D1-B86E-54B33117AB72}" srcOrd="8" destOrd="0" presId="urn:microsoft.com/office/officeart/2005/8/layout/orgChart1"/>
    <dgm:cxn modelId="{9FA26EF7-50A7-42E5-8B5E-F5A4944145DB}" type="presParOf" srcId="{D2245E98-E4CF-4AB3-BC25-CF3DE7C1F89D}" destId="{FB6EF4DB-D28B-467A-8174-BB438AFECD2A}" srcOrd="9" destOrd="0" presId="urn:microsoft.com/office/officeart/2005/8/layout/orgChart1"/>
    <dgm:cxn modelId="{825F7A0C-B5EA-4004-B6AF-2162A282C0F4}" type="presParOf" srcId="{FB6EF4DB-D28B-467A-8174-BB438AFECD2A}" destId="{1BA16D00-B784-4F83-918B-8B76F19653F3}" srcOrd="0" destOrd="0" presId="urn:microsoft.com/office/officeart/2005/8/layout/orgChart1"/>
    <dgm:cxn modelId="{A9C7A025-5F70-46C9-BDC2-822C3C93EB17}" type="presParOf" srcId="{1BA16D00-B784-4F83-918B-8B76F19653F3}" destId="{4D92B3A5-C87C-4179-99B7-A1FBC6E5A2EC}" srcOrd="0" destOrd="0" presId="urn:microsoft.com/office/officeart/2005/8/layout/orgChart1"/>
    <dgm:cxn modelId="{7CF8A595-02F5-4E4C-92C0-843C14815AEB}" type="presParOf" srcId="{1BA16D00-B784-4F83-918B-8B76F19653F3}" destId="{9865C579-6AB1-47FF-9BD3-777D72799FE0}" srcOrd="1" destOrd="0" presId="urn:microsoft.com/office/officeart/2005/8/layout/orgChart1"/>
    <dgm:cxn modelId="{6F92BE66-B507-4EA5-B41F-46BFDD27036A}" type="presParOf" srcId="{FB6EF4DB-D28B-467A-8174-BB438AFECD2A}" destId="{9919DD6B-1082-46F0-8B93-C5D75751FA3C}" srcOrd="1" destOrd="0" presId="urn:microsoft.com/office/officeart/2005/8/layout/orgChart1"/>
    <dgm:cxn modelId="{F31CA906-67EF-4346-9578-D26E047A9A97}" type="presParOf" srcId="{FB6EF4DB-D28B-467A-8174-BB438AFECD2A}" destId="{CA99AD79-6522-4C79-82E0-4DEF6F6B7924}" srcOrd="2" destOrd="0" presId="urn:microsoft.com/office/officeart/2005/8/layout/orgChart1"/>
    <dgm:cxn modelId="{FB39CDD3-9DAD-4056-8F3D-03B0F77F8073}" type="presParOf" srcId="{D2245E98-E4CF-4AB3-BC25-CF3DE7C1F89D}" destId="{7CE75269-5A60-4FB9-A895-EA938E972CA6}" srcOrd="10" destOrd="0" presId="urn:microsoft.com/office/officeart/2005/8/layout/orgChart1"/>
    <dgm:cxn modelId="{903117DA-8EED-48B4-B93C-E67CCAD33F08}" type="presParOf" srcId="{D2245E98-E4CF-4AB3-BC25-CF3DE7C1F89D}" destId="{3F4CB044-0E1E-42AE-9AEF-964F6AC9F867}" srcOrd="11" destOrd="0" presId="urn:microsoft.com/office/officeart/2005/8/layout/orgChart1"/>
    <dgm:cxn modelId="{0FC0BF25-695D-41E2-890B-2C9D4E393D7A}" type="presParOf" srcId="{3F4CB044-0E1E-42AE-9AEF-964F6AC9F867}" destId="{2EED11E4-7AD6-43EF-B47C-7C7C51A6D51A}" srcOrd="0" destOrd="0" presId="urn:microsoft.com/office/officeart/2005/8/layout/orgChart1"/>
    <dgm:cxn modelId="{33F1AF2D-9AB5-4A0B-A242-4067ABEB615D}" type="presParOf" srcId="{2EED11E4-7AD6-43EF-B47C-7C7C51A6D51A}" destId="{66320B3F-ACB1-4F4D-B453-0C594841D3D9}" srcOrd="0" destOrd="0" presId="urn:microsoft.com/office/officeart/2005/8/layout/orgChart1"/>
    <dgm:cxn modelId="{27940642-3886-49D6-BB46-4AE9C7315CB0}" type="presParOf" srcId="{2EED11E4-7AD6-43EF-B47C-7C7C51A6D51A}" destId="{BF178F10-860D-40BD-8FA6-2ADC039C5680}" srcOrd="1" destOrd="0" presId="urn:microsoft.com/office/officeart/2005/8/layout/orgChart1"/>
    <dgm:cxn modelId="{8D48C17C-B94B-4907-9A07-6F635B19BB5F}" type="presParOf" srcId="{3F4CB044-0E1E-42AE-9AEF-964F6AC9F867}" destId="{BEE65E81-1380-4E1C-B0C3-441067AF89F6}" srcOrd="1" destOrd="0" presId="urn:microsoft.com/office/officeart/2005/8/layout/orgChart1"/>
    <dgm:cxn modelId="{382CE38C-7393-473F-8573-9B8A209A0E2A}" type="presParOf" srcId="{3F4CB044-0E1E-42AE-9AEF-964F6AC9F867}" destId="{3A74C5FD-0E77-4BF9-9EEB-91AA4B919C5A}" srcOrd="2" destOrd="0" presId="urn:microsoft.com/office/officeart/2005/8/layout/orgChart1"/>
    <dgm:cxn modelId="{64E58698-D268-4C3A-AA70-63F073A27EFF}" type="presParOf" srcId="{D2245E98-E4CF-4AB3-BC25-CF3DE7C1F89D}" destId="{7ABBDDDD-7B6C-477D-9E7C-0A31D05897C1}" srcOrd="12" destOrd="0" presId="urn:microsoft.com/office/officeart/2005/8/layout/orgChart1"/>
    <dgm:cxn modelId="{68C80277-4E9B-4430-9673-FDC18DDFA863}" type="presParOf" srcId="{D2245E98-E4CF-4AB3-BC25-CF3DE7C1F89D}" destId="{56DE86A8-510C-49CF-93D5-EE538EEAF5F5}" srcOrd="13" destOrd="0" presId="urn:microsoft.com/office/officeart/2005/8/layout/orgChart1"/>
    <dgm:cxn modelId="{00D2AED4-3071-4682-8F77-F131AAED9528}" type="presParOf" srcId="{56DE86A8-510C-49CF-93D5-EE538EEAF5F5}" destId="{ECF16C7A-0170-4CEE-8C78-A1B3E593A310}" srcOrd="0" destOrd="0" presId="urn:microsoft.com/office/officeart/2005/8/layout/orgChart1"/>
    <dgm:cxn modelId="{2C2ED2B3-0F0B-4C79-BD69-84C9DCC1A400}" type="presParOf" srcId="{ECF16C7A-0170-4CEE-8C78-A1B3E593A310}" destId="{12D978F3-6016-44F8-A8E3-CCA116C85A20}" srcOrd="0" destOrd="0" presId="urn:microsoft.com/office/officeart/2005/8/layout/orgChart1"/>
    <dgm:cxn modelId="{F98A9B6A-FB51-46F8-A306-26BECE1C5595}" type="presParOf" srcId="{ECF16C7A-0170-4CEE-8C78-A1B3E593A310}" destId="{7FAA459C-078C-4099-853A-B3148225F469}" srcOrd="1" destOrd="0" presId="urn:microsoft.com/office/officeart/2005/8/layout/orgChart1"/>
    <dgm:cxn modelId="{532D9CBF-08E3-416B-8705-2BC20A286D1B}" type="presParOf" srcId="{56DE86A8-510C-49CF-93D5-EE538EEAF5F5}" destId="{2D670F7C-BE3E-4AFE-B854-CEC3C760C830}" srcOrd="1" destOrd="0" presId="urn:microsoft.com/office/officeart/2005/8/layout/orgChart1"/>
    <dgm:cxn modelId="{528076AF-54C4-447F-B6F6-215CEFEDDBA7}" type="presParOf" srcId="{56DE86A8-510C-49CF-93D5-EE538EEAF5F5}" destId="{85084A60-EB34-4910-A064-6A0D8D412CEE}" srcOrd="2" destOrd="0" presId="urn:microsoft.com/office/officeart/2005/8/layout/orgChart1"/>
    <dgm:cxn modelId="{31962B9A-CFF9-4B6C-A413-75302756CD9A}" type="presParOf" srcId="{D2245E98-E4CF-4AB3-BC25-CF3DE7C1F89D}" destId="{FEB92982-BFB6-4B62-8026-84366FD1B501}" srcOrd="14" destOrd="0" presId="urn:microsoft.com/office/officeart/2005/8/layout/orgChart1"/>
    <dgm:cxn modelId="{5058C608-5205-4AD1-B58D-F684C73FB8DA}" type="presParOf" srcId="{D2245E98-E4CF-4AB3-BC25-CF3DE7C1F89D}" destId="{9A229447-B5EF-4747-8504-68A28867BA66}" srcOrd="15" destOrd="0" presId="urn:microsoft.com/office/officeart/2005/8/layout/orgChart1"/>
    <dgm:cxn modelId="{A5CCCD98-126F-4CEE-8A19-A9B63927A377}" type="presParOf" srcId="{9A229447-B5EF-4747-8504-68A28867BA66}" destId="{F7983B60-8344-46BF-A332-0992080445DB}" srcOrd="0" destOrd="0" presId="urn:microsoft.com/office/officeart/2005/8/layout/orgChart1"/>
    <dgm:cxn modelId="{D7F1D2C9-3A00-4F1E-964D-0CCED1C235A9}" type="presParOf" srcId="{F7983B60-8344-46BF-A332-0992080445DB}" destId="{76C6C644-8F74-463D-BFD9-043B3677B660}" srcOrd="0" destOrd="0" presId="urn:microsoft.com/office/officeart/2005/8/layout/orgChart1"/>
    <dgm:cxn modelId="{773E31A7-BCA0-411B-A3AA-00A352E44FB2}" type="presParOf" srcId="{F7983B60-8344-46BF-A332-0992080445DB}" destId="{27DFD42F-8E71-4515-933F-4F112876DC0C}" srcOrd="1" destOrd="0" presId="urn:microsoft.com/office/officeart/2005/8/layout/orgChart1"/>
    <dgm:cxn modelId="{671C6BC4-360C-439A-883A-0FB4DB9FF1EB}" type="presParOf" srcId="{9A229447-B5EF-4747-8504-68A28867BA66}" destId="{E9CB86EA-81B9-4523-81D7-70F75198FB05}" srcOrd="1" destOrd="0" presId="urn:microsoft.com/office/officeart/2005/8/layout/orgChart1"/>
    <dgm:cxn modelId="{FE9B8F54-8D4B-4D38-9CC0-807BED64A4DA}" type="presParOf" srcId="{9A229447-B5EF-4747-8504-68A28867BA66}" destId="{28A24E3D-5A47-4A4F-9C14-B7091ACB01E7}" srcOrd="2" destOrd="0" presId="urn:microsoft.com/office/officeart/2005/8/layout/orgChart1"/>
    <dgm:cxn modelId="{9CAECCE1-0A99-4485-8400-23BD024BC8E6}" type="presParOf" srcId="{D2245E98-E4CF-4AB3-BC25-CF3DE7C1F89D}" destId="{C7340DF4-C631-4CBD-A03C-BB9E0A67ED89}" srcOrd="16" destOrd="0" presId="urn:microsoft.com/office/officeart/2005/8/layout/orgChart1"/>
    <dgm:cxn modelId="{0A519445-9160-4EFB-926E-AC641F43473F}" type="presParOf" srcId="{D2245E98-E4CF-4AB3-BC25-CF3DE7C1F89D}" destId="{9EE871A4-C1BB-41F4-A03D-AD569970F886}" srcOrd="17" destOrd="0" presId="urn:microsoft.com/office/officeart/2005/8/layout/orgChart1"/>
    <dgm:cxn modelId="{603495A5-DDAC-42E3-9B8A-1148353AA048}" type="presParOf" srcId="{9EE871A4-C1BB-41F4-A03D-AD569970F886}" destId="{F9A98F35-15DA-4C35-8100-CDF661DBFF2A}" srcOrd="0" destOrd="0" presId="urn:microsoft.com/office/officeart/2005/8/layout/orgChart1"/>
    <dgm:cxn modelId="{5CA5F679-1BF0-4F27-AC49-81D58E2158BE}" type="presParOf" srcId="{F9A98F35-15DA-4C35-8100-CDF661DBFF2A}" destId="{03214E68-6056-464A-B089-E8804BFBFFF8}" srcOrd="0" destOrd="0" presId="urn:microsoft.com/office/officeart/2005/8/layout/orgChart1"/>
    <dgm:cxn modelId="{A397CC3A-D61F-496C-B10A-D10E972367D5}" type="presParOf" srcId="{F9A98F35-15DA-4C35-8100-CDF661DBFF2A}" destId="{D4E0554A-C7D3-4C35-ADC1-95AA6C98DBF4}" srcOrd="1" destOrd="0" presId="urn:microsoft.com/office/officeart/2005/8/layout/orgChart1"/>
    <dgm:cxn modelId="{6656A66B-AABC-48BF-B2C9-77882366715F}" type="presParOf" srcId="{9EE871A4-C1BB-41F4-A03D-AD569970F886}" destId="{DD5A8F44-8649-47D3-BFF1-D5AA719D80F4}" srcOrd="1" destOrd="0" presId="urn:microsoft.com/office/officeart/2005/8/layout/orgChart1"/>
    <dgm:cxn modelId="{393A08EA-F2F0-42B2-8CC0-6F238AB03A1F}" type="presParOf" srcId="{9EE871A4-C1BB-41F4-A03D-AD569970F886}" destId="{C340302A-0E43-4EE7-AEB5-5436587F7F38}" srcOrd="2" destOrd="0" presId="urn:microsoft.com/office/officeart/2005/8/layout/orgChart1"/>
    <dgm:cxn modelId="{16EF4B7C-7CAF-42C3-9BC2-81C4796F44DE}" type="presParOf" srcId="{D2245E98-E4CF-4AB3-BC25-CF3DE7C1F89D}" destId="{364ACD2A-3D79-4211-A5E3-49F66BFC131A}" srcOrd="18" destOrd="0" presId="urn:microsoft.com/office/officeart/2005/8/layout/orgChart1"/>
    <dgm:cxn modelId="{E8B85768-573C-4D76-A0F8-E8513CE595B4}" type="presParOf" srcId="{D2245E98-E4CF-4AB3-BC25-CF3DE7C1F89D}" destId="{385F2E6B-80A2-4C26-8AB6-94A37FB9F071}" srcOrd="19" destOrd="0" presId="urn:microsoft.com/office/officeart/2005/8/layout/orgChart1"/>
    <dgm:cxn modelId="{B1C2DDDF-9A42-4F05-9B27-412ADF45DA16}" type="presParOf" srcId="{385F2E6B-80A2-4C26-8AB6-94A37FB9F071}" destId="{B60D328E-881F-4A49-85D6-4125DCA3C882}" srcOrd="0" destOrd="0" presId="urn:microsoft.com/office/officeart/2005/8/layout/orgChart1"/>
    <dgm:cxn modelId="{85455BCE-C962-467B-B42C-BF989FA16A58}" type="presParOf" srcId="{B60D328E-881F-4A49-85D6-4125DCA3C882}" destId="{3CF86C09-1788-4ED5-A79F-5338C17ED0B8}" srcOrd="0" destOrd="0" presId="urn:microsoft.com/office/officeart/2005/8/layout/orgChart1"/>
    <dgm:cxn modelId="{0B3BF913-B71E-4227-87CF-859B5CD95A23}" type="presParOf" srcId="{B60D328E-881F-4A49-85D6-4125DCA3C882}" destId="{2BA6D3B2-1521-426E-BB09-3CA2EF370E13}" srcOrd="1" destOrd="0" presId="urn:microsoft.com/office/officeart/2005/8/layout/orgChart1"/>
    <dgm:cxn modelId="{39A729A3-8E50-4FFA-B836-1934B8E3E682}" type="presParOf" srcId="{385F2E6B-80A2-4C26-8AB6-94A37FB9F071}" destId="{E53265C9-6AD4-4E20-8DB8-A40A49ECA5C3}" srcOrd="1" destOrd="0" presId="urn:microsoft.com/office/officeart/2005/8/layout/orgChart1"/>
    <dgm:cxn modelId="{366640E4-CD36-4E7D-93BB-99C4B1C9FC25}" type="presParOf" srcId="{385F2E6B-80A2-4C26-8AB6-94A37FB9F071}" destId="{AA7ADA56-D920-4504-9395-06C1CA6B1117}" srcOrd="2" destOrd="0" presId="urn:microsoft.com/office/officeart/2005/8/layout/orgChart1"/>
    <dgm:cxn modelId="{B6C52ED9-93CC-42EE-A2B5-37B137C8F3DD}" type="presParOf" srcId="{D2245E98-E4CF-4AB3-BC25-CF3DE7C1F89D}" destId="{A8424F05-2E2F-46B5-A535-24E88DD3A6CC}" srcOrd="20" destOrd="0" presId="urn:microsoft.com/office/officeart/2005/8/layout/orgChart1"/>
    <dgm:cxn modelId="{38D38300-2108-42AD-BCB3-00AD1D18F780}" type="presParOf" srcId="{D2245E98-E4CF-4AB3-BC25-CF3DE7C1F89D}" destId="{0EFFC8A6-D9E9-4FC1-9F5D-7AA2A185E1ED}" srcOrd="21" destOrd="0" presId="urn:microsoft.com/office/officeart/2005/8/layout/orgChart1"/>
    <dgm:cxn modelId="{5E2EF6F1-704C-4FBA-B442-90A2EBA9B6CB}" type="presParOf" srcId="{0EFFC8A6-D9E9-4FC1-9F5D-7AA2A185E1ED}" destId="{80C07F85-1734-48FA-89D9-62DDF70381AE}" srcOrd="0" destOrd="0" presId="urn:microsoft.com/office/officeart/2005/8/layout/orgChart1"/>
    <dgm:cxn modelId="{8113A692-CF7D-42A4-BC98-FBD647EFBD23}" type="presParOf" srcId="{80C07F85-1734-48FA-89D9-62DDF70381AE}" destId="{AFD2434D-09AF-4333-874A-5A085C85D5DE}" srcOrd="0" destOrd="0" presId="urn:microsoft.com/office/officeart/2005/8/layout/orgChart1"/>
    <dgm:cxn modelId="{D64EF943-13EB-454A-B438-B1A8500D7B55}" type="presParOf" srcId="{80C07F85-1734-48FA-89D9-62DDF70381AE}" destId="{239D7608-1790-4322-9D7C-8CA8CE3E7356}" srcOrd="1" destOrd="0" presId="urn:microsoft.com/office/officeart/2005/8/layout/orgChart1"/>
    <dgm:cxn modelId="{42B29849-FAF8-439E-9AA7-490501437DA2}" type="presParOf" srcId="{0EFFC8A6-D9E9-4FC1-9F5D-7AA2A185E1ED}" destId="{C32C9DF3-E5CA-436A-B05E-0D2BE283619C}" srcOrd="1" destOrd="0" presId="urn:microsoft.com/office/officeart/2005/8/layout/orgChart1"/>
    <dgm:cxn modelId="{4D6EDF7C-3C9C-45A6-81FB-FA44274CBBF0}" type="presParOf" srcId="{0EFFC8A6-D9E9-4FC1-9F5D-7AA2A185E1ED}" destId="{8E7CC455-00DF-4BFD-9797-2B6F29B2F0B4}" srcOrd="2" destOrd="0" presId="urn:microsoft.com/office/officeart/2005/8/layout/orgChart1"/>
    <dgm:cxn modelId="{16D54244-B699-42BF-9EF9-76B8D3E0F870}" type="presParOf" srcId="{D2245E98-E4CF-4AB3-BC25-CF3DE7C1F89D}" destId="{160B4AAE-278C-4073-B089-8ABFD1C7DEF7}" srcOrd="22" destOrd="0" presId="urn:microsoft.com/office/officeart/2005/8/layout/orgChart1"/>
    <dgm:cxn modelId="{A26B78C3-BFB5-483F-B4C9-933D4E0A80CA}" type="presParOf" srcId="{D2245E98-E4CF-4AB3-BC25-CF3DE7C1F89D}" destId="{F13BDAAD-8F7F-4A74-A39F-FE7D1908D736}" srcOrd="23" destOrd="0" presId="urn:microsoft.com/office/officeart/2005/8/layout/orgChart1"/>
    <dgm:cxn modelId="{05C9B747-766E-434C-9A6D-4AF1F71C2C67}" type="presParOf" srcId="{F13BDAAD-8F7F-4A74-A39F-FE7D1908D736}" destId="{6582C329-6691-419F-BBD9-C51AEB97D625}" srcOrd="0" destOrd="0" presId="urn:microsoft.com/office/officeart/2005/8/layout/orgChart1"/>
    <dgm:cxn modelId="{BCE2A7E1-4751-4EA0-9451-92E9F44AE7F7}" type="presParOf" srcId="{6582C329-6691-419F-BBD9-C51AEB97D625}" destId="{148F99E3-7275-4DC6-87F6-8D30A853E900}" srcOrd="0" destOrd="0" presId="urn:microsoft.com/office/officeart/2005/8/layout/orgChart1"/>
    <dgm:cxn modelId="{0D0874FD-FBEE-4EDF-A57D-C2DF9A0FCDDB}" type="presParOf" srcId="{6582C329-6691-419F-BBD9-C51AEB97D625}" destId="{4C21A385-F27C-4EA7-823A-B09A88C315FE}" srcOrd="1" destOrd="0" presId="urn:microsoft.com/office/officeart/2005/8/layout/orgChart1"/>
    <dgm:cxn modelId="{B9C65228-F150-4757-8C44-74F6B144A71A}" type="presParOf" srcId="{F13BDAAD-8F7F-4A74-A39F-FE7D1908D736}" destId="{058BD8AE-1AC1-473A-9210-84B498FCA796}" srcOrd="1" destOrd="0" presId="urn:microsoft.com/office/officeart/2005/8/layout/orgChart1"/>
    <dgm:cxn modelId="{78E04CDF-FD04-4B66-8CF8-4267B814ADE4}" type="presParOf" srcId="{F13BDAAD-8F7F-4A74-A39F-FE7D1908D736}" destId="{0062B135-D46A-48CB-A235-AFA4587179B8}" srcOrd="2" destOrd="0" presId="urn:microsoft.com/office/officeart/2005/8/layout/orgChart1"/>
    <dgm:cxn modelId="{8F924817-C1FD-4C75-9DBE-303446C14DDB}" type="presParOf" srcId="{3132782F-69CD-4BC7-B55D-DFEE3EC0EDA2}" destId="{BA4535A2-17FC-4C1D-9330-CB349F75146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B4AAE-278C-4073-B089-8ABFD1C7DEF7}">
      <dsp:nvSpPr>
        <dsp:cNvPr id="0" name=""/>
        <dsp:cNvSpPr/>
      </dsp:nvSpPr>
      <dsp:spPr>
        <a:xfrm>
          <a:off x="4164740" y="632330"/>
          <a:ext cx="4587269" cy="538530"/>
        </a:xfrm>
        <a:custGeom>
          <a:avLst/>
          <a:gdLst/>
          <a:ahLst/>
          <a:cxnLst/>
          <a:rect l="0" t="0" r="0" b="0"/>
          <a:pathLst>
            <a:path>
              <a:moveTo>
                <a:pt x="0" y="0"/>
              </a:moveTo>
              <a:lnTo>
                <a:pt x="0" y="472022"/>
              </a:lnTo>
              <a:lnTo>
                <a:pt x="4587269" y="472022"/>
              </a:lnTo>
              <a:lnTo>
                <a:pt x="4587269"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24F05-2E2F-46B5-A535-24E88DD3A6CC}">
      <dsp:nvSpPr>
        <dsp:cNvPr id="0" name=""/>
        <dsp:cNvSpPr/>
      </dsp:nvSpPr>
      <dsp:spPr>
        <a:xfrm>
          <a:off x="4164740" y="632330"/>
          <a:ext cx="3820849" cy="538530"/>
        </a:xfrm>
        <a:custGeom>
          <a:avLst/>
          <a:gdLst/>
          <a:ahLst/>
          <a:cxnLst/>
          <a:rect l="0" t="0" r="0" b="0"/>
          <a:pathLst>
            <a:path>
              <a:moveTo>
                <a:pt x="0" y="0"/>
              </a:moveTo>
              <a:lnTo>
                <a:pt x="0" y="472022"/>
              </a:lnTo>
              <a:lnTo>
                <a:pt x="3820849" y="472022"/>
              </a:lnTo>
              <a:lnTo>
                <a:pt x="3820849"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ACD2A-3D79-4211-A5E3-49F66BFC131A}">
      <dsp:nvSpPr>
        <dsp:cNvPr id="0" name=""/>
        <dsp:cNvSpPr/>
      </dsp:nvSpPr>
      <dsp:spPr>
        <a:xfrm>
          <a:off x="4164740" y="632330"/>
          <a:ext cx="3054430" cy="538530"/>
        </a:xfrm>
        <a:custGeom>
          <a:avLst/>
          <a:gdLst/>
          <a:ahLst/>
          <a:cxnLst/>
          <a:rect l="0" t="0" r="0" b="0"/>
          <a:pathLst>
            <a:path>
              <a:moveTo>
                <a:pt x="0" y="0"/>
              </a:moveTo>
              <a:lnTo>
                <a:pt x="0" y="472022"/>
              </a:lnTo>
              <a:lnTo>
                <a:pt x="3054430" y="472022"/>
              </a:lnTo>
              <a:lnTo>
                <a:pt x="305443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40DF4-C631-4CBD-A03C-BB9E0A67ED89}">
      <dsp:nvSpPr>
        <dsp:cNvPr id="0" name=""/>
        <dsp:cNvSpPr/>
      </dsp:nvSpPr>
      <dsp:spPr>
        <a:xfrm>
          <a:off x="4164740" y="632330"/>
          <a:ext cx="2288010" cy="538530"/>
        </a:xfrm>
        <a:custGeom>
          <a:avLst/>
          <a:gdLst/>
          <a:ahLst/>
          <a:cxnLst/>
          <a:rect l="0" t="0" r="0" b="0"/>
          <a:pathLst>
            <a:path>
              <a:moveTo>
                <a:pt x="0" y="0"/>
              </a:moveTo>
              <a:lnTo>
                <a:pt x="0" y="472022"/>
              </a:lnTo>
              <a:lnTo>
                <a:pt x="2288010" y="472022"/>
              </a:lnTo>
              <a:lnTo>
                <a:pt x="228801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92982-BFB6-4B62-8026-84366FD1B501}">
      <dsp:nvSpPr>
        <dsp:cNvPr id="0" name=""/>
        <dsp:cNvSpPr/>
      </dsp:nvSpPr>
      <dsp:spPr>
        <a:xfrm>
          <a:off x="4164740" y="632330"/>
          <a:ext cx="1481255" cy="538530"/>
        </a:xfrm>
        <a:custGeom>
          <a:avLst/>
          <a:gdLst/>
          <a:ahLst/>
          <a:cxnLst/>
          <a:rect l="0" t="0" r="0" b="0"/>
          <a:pathLst>
            <a:path>
              <a:moveTo>
                <a:pt x="0" y="0"/>
              </a:moveTo>
              <a:lnTo>
                <a:pt x="0" y="472022"/>
              </a:lnTo>
              <a:lnTo>
                <a:pt x="1481255" y="472022"/>
              </a:lnTo>
              <a:lnTo>
                <a:pt x="1481255"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BDDDD-7B6C-477D-9E7C-0A31D05897C1}">
      <dsp:nvSpPr>
        <dsp:cNvPr id="0" name=""/>
        <dsp:cNvSpPr/>
      </dsp:nvSpPr>
      <dsp:spPr>
        <a:xfrm>
          <a:off x="4164740" y="632330"/>
          <a:ext cx="755170" cy="538530"/>
        </a:xfrm>
        <a:custGeom>
          <a:avLst/>
          <a:gdLst/>
          <a:ahLst/>
          <a:cxnLst/>
          <a:rect l="0" t="0" r="0" b="0"/>
          <a:pathLst>
            <a:path>
              <a:moveTo>
                <a:pt x="0" y="0"/>
              </a:moveTo>
              <a:lnTo>
                <a:pt x="0" y="472022"/>
              </a:lnTo>
              <a:lnTo>
                <a:pt x="755170" y="472022"/>
              </a:lnTo>
              <a:lnTo>
                <a:pt x="75517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75269-5A60-4FB9-A895-EA938E972CA6}">
      <dsp:nvSpPr>
        <dsp:cNvPr id="0" name=""/>
        <dsp:cNvSpPr/>
      </dsp:nvSpPr>
      <dsp:spPr>
        <a:xfrm>
          <a:off x="4107771" y="632330"/>
          <a:ext cx="91440" cy="538530"/>
        </a:xfrm>
        <a:custGeom>
          <a:avLst/>
          <a:gdLst/>
          <a:ahLst/>
          <a:cxnLst/>
          <a:rect l="0" t="0" r="0" b="0"/>
          <a:pathLst>
            <a:path>
              <a:moveTo>
                <a:pt x="56969" y="0"/>
              </a:moveTo>
              <a:lnTo>
                <a:pt x="56969" y="472022"/>
              </a:lnTo>
              <a:lnTo>
                <a:pt x="45720" y="472022"/>
              </a:lnTo>
              <a:lnTo>
                <a:pt x="4572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6956A-93E3-46D1-B86E-54B33117AB72}">
      <dsp:nvSpPr>
        <dsp:cNvPr id="0" name=""/>
        <dsp:cNvSpPr/>
      </dsp:nvSpPr>
      <dsp:spPr>
        <a:xfrm>
          <a:off x="3387071" y="632330"/>
          <a:ext cx="777669" cy="538530"/>
        </a:xfrm>
        <a:custGeom>
          <a:avLst/>
          <a:gdLst/>
          <a:ahLst/>
          <a:cxnLst/>
          <a:rect l="0" t="0" r="0" b="0"/>
          <a:pathLst>
            <a:path>
              <a:moveTo>
                <a:pt x="777669" y="0"/>
              </a:moveTo>
              <a:lnTo>
                <a:pt x="777669" y="472022"/>
              </a:lnTo>
              <a:lnTo>
                <a:pt x="0" y="472022"/>
              </a:lnTo>
              <a:lnTo>
                <a:pt x="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A47FA-62C2-4619-A9A8-B19D8CCFE93B}">
      <dsp:nvSpPr>
        <dsp:cNvPr id="0" name=""/>
        <dsp:cNvSpPr/>
      </dsp:nvSpPr>
      <dsp:spPr>
        <a:xfrm>
          <a:off x="2620651" y="632330"/>
          <a:ext cx="1544088" cy="538530"/>
        </a:xfrm>
        <a:custGeom>
          <a:avLst/>
          <a:gdLst/>
          <a:ahLst/>
          <a:cxnLst/>
          <a:rect l="0" t="0" r="0" b="0"/>
          <a:pathLst>
            <a:path>
              <a:moveTo>
                <a:pt x="1544088" y="0"/>
              </a:moveTo>
              <a:lnTo>
                <a:pt x="1544088" y="472022"/>
              </a:lnTo>
              <a:lnTo>
                <a:pt x="0" y="472022"/>
              </a:lnTo>
              <a:lnTo>
                <a:pt x="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DCDFA-C790-4136-A61E-37A2870351B0}">
      <dsp:nvSpPr>
        <dsp:cNvPr id="0" name=""/>
        <dsp:cNvSpPr/>
      </dsp:nvSpPr>
      <dsp:spPr>
        <a:xfrm>
          <a:off x="1854232" y="632330"/>
          <a:ext cx="2310508" cy="538530"/>
        </a:xfrm>
        <a:custGeom>
          <a:avLst/>
          <a:gdLst/>
          <a:ahLst/>
          <a:cxnLst/>
          <a:rect l="0" t="0" r="0" b="0"/>
          <a:pathLst>
            <a:path>
              <a:moveTo>
                <a:pt x="2310508" y="0"/>
              </a:moveTo>
              <a:lnTo>
                <a:pt x="2310508" y="472022"/>
              </a:lnTo>
              <a:lnTo>
                <a:pt x="0" y="472022"/>
              </a:lnTo>
              <a:lnTo>
                <a:pt x="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E21B7-7002-4567-BAED-844F8BC475D4}">
      <dsp:nvSpPr>
        <dsp:cNvPr id="0" name=""/>
        <dsp:cNvSpPr/>
      </dsp:nvSpPr>
      <dsp:spPr>
        <a:xfrm>
          <a:off x="1087812" y="632330"/>
          <a:ext cx="3076928" cy="538530"/>
        </a:xfrm>
        <a:custGeom>
          <a:avLst/>
          <a:gdLst/>
          <a:ahLst/>
          <a:cxnLst/>
          <a:rect l="0" t="0" r="0" b="0"/>
          <a:pathLst>
            <a:path>
              <a:moveTo>
                <a:pt x="3076928" y="0"/>
              </a:moveTo>
              <a:lnTo>
                <a:pt x="3076928" y="472022"/>
              </a:lnTo>
              <a:lnTo>
                <a:pt x="0" y="472022"/>
              </a:lnTo>
              <a:lnTo>
                <a:pt x="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1B636-587B-47CD-9EEF-B2045E967580}">
      <dsp:nvSpPr>
        <dsp:cNvPr id="0" name=""/>
        <dsp:cNvSpPr/>
      </dsp:nvSpPr>
      <dsp:spPr>
        <a:xfrm>
          <a:off x="321392" y="632330"/>
          <a:ext cx="3843348" cy="538530"/>
        </a:xfrm>
        <a:custGeom>
          <a:avLst/>
          <a:gdLst/>
          <a:ahLst/>
          <a:cxnLst/>
          <a:rect l="0" t="0" r="0" b="0"/>
          <a:pathLst>
            <a:path>
              <a:moveTo>
                <a:pt x="3843348" y="0"/>
              </a:moveTo>
              <a:lnTo>
                <a:pt x="3843348" y="472022"/>
              </a:lnTo>
              <a:lnTo>
                <a:pt x="0" y="472022"/>
              </a:lnTo>
              <a:lnTo>
                <a:pt x="0" y="53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BEFE4-BFA8-49E5-A58C-794F0500EE01}">
      <dsp:nvSpPr>
        <dsp:cNvPr id="0" name=""/>
        <dsp:cNvSpPr/>
      </dsp:nvSpPr>
      <dsp:spPr>
        <a:xfrm>
          <a:off x="3612738" y="206409"/>
          <a:ext cx="1104005" cy="42592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55625">
            <a:lnSpc>
              <a:spcPct val="90000"/>
            </a:lnSpc>
            <a:spcBef>
              <a:spcPct val="0"/>
            </a:spcBef>
            <a:spcAft>
              <a:spcPct val="35000"/>
            </a:spcAft>
            <a:buNone/>
          </a:pPr>
          <a:r>
            <a:rPr lang="en-US" sz="1250" b="1" i="0" kern="1200" dirty="0">
              <a:latin typeface="+mn-lt"/>
            </a:rPr>
            <a:t>Jeff </a:t>
          </a:r>
          <a:r>
            <a:rPr lang="en-US" sz="1000" b="1" i="0" kern="1200" dirty="0">
              <a:latin typeface="+mn-lt"/>
            </a:rPr>
            <a:t>Bezos</a:t>
          </a:r>
          <a:endParaRPr lang="en-US" altLang="zh-CN" sz="1000" b="1" kern="1200" dirty="0">
            <a:latin typeface="+mn-lt"/>
          </a:endParaRPr>
        </a:p>
        <a:p>
          <a:pPr marL="0" lvl="0" indent="0" algn="ctr" defTabSz="555625">
            <a:lnSpc>
              <a:spcPct val="90000"/>
            </a:lnSpc>
            <a:spcBef>
              <a:spcPct val="0"/>
            </a:spcBef>
            <a:spcAft>
              <a:spcPct val="35000"/>
            </a:spcAft>
            <a:buNone/>
          </a:pPr>
          <a:r>
            <a:rPr lang="en-US" altLang="zh-CN" sz="1000" b="1" kern="1200" dirty="0">
              <a:latin typeface="+mn-lt"/>
            </a:rPr>
            <a:t>Founder &amp;CEO</a:t>
          </a:r>
        </a:p>
      </dsp:txBody>
      <dsp:txXfrm>
        <a:off x="3612738" y="206409"/>
        <a:ext cx="1104005" cy="425920"/>
      </dsp:txXfrm>
    </dsp:sp>
    <dsp:sp modelId="{F4D57827-B644-4D3C-8E69-8E4E093C8171}">
      <dsp:nvSpPr>
        <dsp:cNvPr id="0" name=""/>
        <dsp:cNvSpPr/>
      </dsp:nvSpPr>
      <dsp:spPr>
        <a:xfrm>
          <a:off x="468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en-US" altLang="zh-CN" sz="1000" b="1" kern="1200" dirty="0">
              <a:latin typeface="+mn-lt"/>
              <a:ea typeface="+mj-ea"/>
              <a:sym typeface="+mn-lt"/>
            </a:rPr>
            <a:t>Worldwide Consumer</a:t>
          </a:r>
        </a:p>
      </dsp:txBody>
      <dsp:txXfrm>
        <a:off x="4689" y="1170860"/>
        <a:ext cx="633404" cy="788402"/>
      </dsp:txXfrm>
    </dsp:sp>
    <dsp:sp modelId="{0A7EA7BC-3D7C-4BDE-8FDD-81A4E1A4CB06}">
      <dsp:nvSpPr>
        <dsp:cNvPr id="0" name=""/>
        <dsp:cNvSpPr/>
      </dsp:nvSpPr>
      <dsp:spPr>
        <a:xfrm>
          <a:off x="77110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Международный ритейл</a:t>
          </a:r>
          <a:endParaRPr lang="zh-CN" altLang="en-US" sz="1000" b="1" kern="1200" dirty="0">
            <a:latin typeface="+mn-lt"/>
            <a:ea typeface="+mj-ea"/>
          </a:endParaRPr>
        </a:p>
      </dsp:txBody>
      <dsp:txXfrm>
        <a:off x="771109" y="1170860"/>
        <a:ext cx="633404" cy="788402"/>
      </dsp:txXfrm>
    </dsp:sp>
    <dsp:sp modelId="{026A4B21-0008-4A29-9F52-69A1955776E1}">
      <dsp:nvSpPr>
        <dsp:cNvPr id="0" name=""/>
        <dsp:cNvSpPr/>
      </dsp:nvSpPr>
      <dsp:spPr>
        <a:xfrm>
          <a:off x="153752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Всемирные операции</a:t>
          </a:r>
          <a:endParaRPr lang="en-US" altLang="zh-CN" sz="1000" b="1" kern="1200" dirty="0">
            <a:latin typeface="+mn-lt"/>
            <a:ea typeface="+mj-ea"/>
          </a:endParaRPr>
        </a:p>
      </dsp:txBody>
      <dsp:txXfrm>
        <a:off x="1537529" y="1170860"/>
        <a:ext cx="633404" cy="788402"/>
      </dsp:txXfrm>
    </dsp:sp>
    <dsp:sp modelId="{A39CF454-B8ED-47E3-A575-C07B8C0F9B5F}">
      <dsp:nvSpPr>
        <dsp:cNvPr id="0" name=""/>
        <dsp:cNvSpPr/>
      </dsp:nvSpPr>
      <dsp:spPr>
        <a:xfrm>
          <a:off x="230394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en-US" altLang="zh-CN" sz="1000" b="1" kern="1200">
              <a:latin typeface="+mn-lt"/>
              <a:ea typeface="+mj-ea"/>
            </a:rPr>
            <a:t>JIHM 8191</a:t>
          </a:r>
          <a:endParaRPr lang="en-US" altLang="zh-CN" sz="1000" b="1" kern="1200" dirty="0">
            <a:latin typeface="+mn-lt"/>
            <a:ea typeface="+mj-ea"/>
          </a:endParaRPr>
        </a:p>
      </dsp:txBody>
      <dsp:txXfrm>
        <a:off x="2303949" y="1170860"/>
        <a:ext cx="633404" cy="788402"/>
      </dsp:txXfrm>
    </dsp:sp>
    <dsp:sp modelId="{4D92B3A5-C87C-4179-99B7-A1FBC6E5A2EC}">
      <dsp:nvSpPr>
        <dsp:cNvPr id="0" name=""/>
        <dsp:cNvSpPr/>
      </dsp:nvSpPr>
      <dsp:spPr>
        <a:xfrm>
          <a:off x="307036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en-US" altLang="zh-CN" sz="1000" b="1" kern="1200" dirty="0">
              <a:latin typeface="+mn-lt"/>
              <a:ea typeface="+mj-ea"/>
            </a:rPr>
            <a:t>Amazon</a:t>
          </a:r>
          <a:r>
            <a:rPr lang="zh-CN" altLang="en-US" sz="1000" b="1" kern="1200" dirty="0">
              <a:latin typeface="+mn-lt"/>
              <a:ea typeface="+mj-ea"/>
            </a:rPr>
            <a:t> </a:t>
          </a:r>
          <a:r>
            <a:rPr lang="en-US" altLang="zh-CN" sz="1000" b="1" kern="1200" dirty="0">
              <a:latin typeface="+mn-lt"/>
              <a:ea typeface="+mj-ea"/>
            </a:rPr>
            <a:t>Web Service</a:t>
          </a:r>
        </a:p>
      </dsp:txBody>
      <dsp:txXfrm>
        <a:off x="3070369" y="1170860"/>
        <a:ext cx="633404" cy="788402"/>
      </dsp:txXfrm>
    </dsp:sp>
    <dsp:sp modelId="{66320B3F-ACB1-4F4D-B453-0C594841D3D9}">
      <dsp:nvSpPr>
        <dsp:cNvPr id="0" name=""/>
        <dsp:cNvSpPr/>
      </dsp:nvSpPr>
      <dsp:spPr>
        <a:xfrm>
          <a:off x="383678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Устройства</a:t>
          </a:r>
          <a:endParaRPr lang="en-US" altLang="zh-CN" sz="1000" b="1" kern="1200" dirty="0">
            <a:latin typeface="+mn-lt"/>
            <a:ea typeface="+mj-ea"/>
          </a:endParaRPr>
        </a:p>
      </dsp:txBody>
      <dsp:txXfrm>
        <a:off x="3836789" y="1170860"/>
        <a:ext cx="633404" cy="788402"/>
      </dsp:txXfrm>
    </dsp:sp>
    <dsp:sp modelId="{12D978F3-6016-44F8-A8E3-CCA116C85A20}">
      <dsp:nvSpPr>
        <dsp:cNvPr id="0" name=""/>
        <dsp:cNvSpPr/>
      </dsp:nvSpPr>
      <dsp:spPr>
        <a:xfrm>
          <a:off x="4603209" y="1170860"/>
          <a:ext cx="633404" cy="788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Цифровой менеджмент</a:t>
          </a:r>
          <a:endParaRPr lang="en-US" altLang="zh-CN" sz="1000" b="1" kern="1200" dirty="0">
            <a:latin typeface="+mn-lt"/>
            <a:ea typeface="+mj-ea"/>
          </a:endParaRPr>
        </a:p>
      </dsp:txBody>
      <dsp:txXfrm>
        <a:off x="4603209" y="1170860"/>
        <a:ext cx="633404" cy="788402"/>
      </dsp:txXfrm>
    </dsp:sp>
    <dsp:sp modelId="{76C6C644-8F74-463D-BFD9-043B3677B660}">
      <dsp:nvSpPr>
        <dsp:cNvPr id="0" name=""/>
        <dsp:cNvSpPr/>
      </dsp:nvSpPr>
      <dsp:spPr>
        <a:xfrm>
          <a:off x="5329293" y="1170860"/>
          <a:ext cx="633404" cy="788402"/>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Развитие бизнеса/корпорации</a:t>
          </a:r>
          <a:endParaRPr lang="en-US" altLang="zh-CN" sz="1000" b="1" kern="1200" dirty="0">
            <a:latin typeface="+mn-lt"/>
            <a:ea typeface="+mj-ea"/>
          </a:endParaRPr>
        </a:p>
      </dsp:txBody>
      <dsp:txXfrm>
        <a:off x="5329293" y="1170860"/>
        <a:ext cx="633404" cy="788402"/>
      </dsp:txXfrm>
    </dsp:sp>
    <dsp:sp modelId="{03214E68-6056-464A-B089-E8804BFBFFF8}">
      <dsp:nvSpPr>
        <dsp:cNvPr id="0" name=""/>
        <dsp:cNvSpPr/>
      </dsp:nvSpPr>
      <dsp:spPr>
        <a:xfrm>
          <a:off x="6136048" y="1170860"/>
          <a:ext cx="633404" cy="788402"/>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Корпоративные дела</a:t>
          </a:r>
          <a:endParaRPr lang="en-US" altLang="zh-CN" sz="1000" b="1" kern="1200" dirty="0">
            <a:latin typeface="+mn-lt"/>
            <a:ea typeface="+mj-ea"/>
          </a:endParaRPr>
        </a:p>
      </dsp:txBody>
      <dsp:txXfrm>
        <a:off x="6136048" y="1170860"/>
        <a:ext cx="633404" cy="788402"/>
      </dsp:txXfrm>
    </dsp:sp>
    <dsp:sp modelId="{3CF86C09-1788-4ED5-A79F-5338C17ED0B8}">
      <dsp:nvSpPr>
        <dsp:cNvPr id="0" name=""/>
        <dsp:cNvSpPr/>
      </dsp:nvSpPr>
      <dsp:spPr>
        <a:xfrm>
          <a:off x="6902468" y="1170860"/>
          <a:ext cx="633404" cy="788402"/>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Юридический отдел</a:t>
          </a:r>
          <a:endParaRPr lang="en-US" altLang="zh-CN" sz="1000" b="1" kern="1200" dirty="0">
            <a:latin typeface="+mn-lt"/>
            <a:ea typeface="+mj-ea"/>
          </a:endParaRPr>
        </a:p>
      </dsp:txBody>
      <dsp:txXfrm>
        <a:off x="6902468" y="1170860"/>
        <a:ext cx="633404" cy="788402"/>
      </dsp:txXfrm>
    </dsp:sp>
    <dsp:sp modelId="{AFD2434D-09AF-4333-874A-5A085C85D5DE}">
      <dsp:nvSpPr>
        <dsp:cNvPr id="0" name=""/>
        <dsp:cNvSpPr/>
      </dsp:nvSpPr>
      <dsp:spPr>
        <a:xfrm>
          <a:off x="7668888" y="1170860"/>
          <a:ext cx="633404" cy="788402"/>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ru-RU" altLang="zh-CN" sz="1000" b="1" kern="1200" dirty="0">
              <a:latin typeface="+mn-lt"/>
              <a:ea typeface="+mj-ea"/>
            </a:rPr>
            <a:t>Финансы</a:t>
          </a:r>
          <a:endParaRPr lang="en-US" altLang="zh-CN" sz="1000" b="1" kern="1200" dirty="0">
            <a:latin typeface="+mn-lt"/>
            <a:ea typeface="+mj-ea"/>
          </a:endParaRPr>
        </a:p>
      </dsp:txBody>
      <dsp:txXfrm>
        <a:off x="7668888" y="1170860"/>
        <a:ext cx="633404" cy="788402"/>
      </dsp:txXfrm>
    </dsp:sp>
    <dsp:sp modelId="{148F99E3-7275-4DC6-87F6-8D30A853E900}">
      <dsp:nvSpPr>
        <dsp:cNvPr id="0" name=""/>
        <dsp:cNvSpPr/>
      </dsp:nvSpPr>
      <dsp:spPr>
        <a:xfrm>
          <a:off x="8435308" y="1170860"/>
          <a:ext cx="633404" cy="788402"/>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6350" numCol="1" spcCol="1270" anchor="ctr" anchorCtr="0">
          <a:noAutofit/>
        </a:bodyPr>
        <a:lstStyle/>
        <a:p>
          <a:pPr marL="0" lvl="0" indent="0" algn="ctr" defTabSz="444500">
            <a:lnSpc>
              <a:spcPct val="90000"/>
            </a:lnSpc>
            <a:spcBef>
              <a:spcPct val="0"/>
            </a:spcBef>
            <a:spcAft>
              <a:spcPct val="35000"/>
            </a:spcAft>
            <a:buNone/>
          </a:pPr>
          <a:r>
            <a:rPr lang="en-US" altLang="zh-CN" sz="1000" b="1" kern="1200" dirty="0">
              <a:latin typeface="+mn-lt"/>
              <a:ea typeface="+mj-ea"/>
            </a:rPr>
            <a:t>HR</a:t>
          </a:r>
        </a:p>
      </dsp:txBody>
      <dsp:txXfrm>
        <a:off x="8435308" y="1170860"/>
        <a:ext cx="633404" cy="7884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8" descr="rbl-blue-500-rgb.jpg">
            <a:extLst>
              <a:ext uri="{FF2B5EF4-FFF2-40B4-BE49-F238E27FC236}">
                <a16:creationId xmlns:a16="http://schemas.microsoft.com/office/drawing/2014/main" id="{B4245CE2-A6D0-4D51-AA34-4FE403EAF0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239713"/>
            <a:ext cx="5826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ppt people banner.jpg">
            <a:extLst>
              <a:ext uri="{FF2B5EF4-FFF2-40B4-BE49-F238E27FC236}">
                <a16:creationId xmlns:a16="http://schemas.microsoft.com/office/drawing/2014/main" id="{C5BB543C-5D4E-48AF-8F95-F4A905C21992}"/>
              </a:ext>
            </a:extLst>
          </p:cNvPr>
          <p:cNvPicPr>
            <a:picLocks noChangeAspect="1"/>
          </p:cNvPicPr>
          <p:nvPr/>
        </p:nvPicPr>
        <p:blipFill>
          <a:blip r:embed="rId3">
            <a:lum bright="18000"/>
            <a:extLst>
              <a:ext uri="{28A0092B-C50C-407E-A947-70E740481C1C}">
                <a14:useLocalDpi xmlns:a14="http://schemas.microsoft.com/office/drawing/2010/main" val="0"/>
              </a:ext>
            </a:extLst>
          </a:blip>
          <a:srcRect l="12933" r="12067"/>
          <a:stretch>
            <a:fillRect/>
          </a:stretch>
        </p:blipFill>
        <p:spPr bwMode="auto">
          <a:xfrm>
            <a:off x="0" y="8472488"/>
            <a:ext cx="685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19">
            <a:extLst>
              <a:ext uri="{FF2B5EF4-FFF2-40B4-BE49-F238E27FC236}">
                <a16:creationId xmlns:a16="http://schemas.microsoft.com/office/drawing/2014/main" id="{3F6C5815-8BE1-4D73-84C4-E9C63FC0B95F}"/>
              </a:ext>
            </a:extLst>
          </p:cNvPr>
          <p:cNvSpPr txBox="1">
            <a:spLocks noChangeArrowheads="1"/>
          </p:cNvSpPr>
          <p:nvPr/>
        </p:nvSpPr>
        <p:spPr bwMode="auto">
          <a:xfrm>
            <a:off x="4495800" y="8712200"/>
            <a:ext cx="2849563" cy="298450"/>
          </a:xfrm>
          <a:prstGeom prst="rect">
            <a:avLst/>
          </a:prstGeom>
          <a:noFill/>
          <a:ln>
            <a:noFill/>
          </a:ln>
        </p:spPr>
        <p:txBody>
          <a:bodyPr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300" b="1">
                <a:solidFill>
                  <a:srgbClr val="FFFFFF"/>
                </a:solidFill>
                <a:latin typeface="Century" pitchFamily="18" charset="0"/>
              </a:rPr>
              <a:t>HRLP      © The RBL Group  </a:t>
            </a:r>
          </a:p>
        </p:txBody>
      </p:sp>
      <p:cxnSp>
        <p:nvCxnSpPr>
          <p:cNvPr id="21" name="Straight Connector 20">
            <a:extLst>
              <a:ext uri="{FF2B5EF4-FFF2-40B4-BE49-F238E27FC236}">
                <a16:creationId xmlns:a16="http://schemas.microsoft.com/office/drawing/2014/main" id="{15681238-1E84-4244-9E3A-46E1E46131B5}"/>
              </a:ext>
            </a:extLst>
          </p:cNvPr>
          <p:cNvCxnSpPr/>
          <p:nvPr/>
        </p:nvCxnSpPr>
        <p:spPr bwMode="auto">
          <a:xfrm rot="5400000">
            <a:off x="5160962" y="8842376"/>
            <a:ext cx="250825" cy="0"/>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sp>
        <p:nvSpPr>
          <p:cNvPr id="37894" name="TextBox 21">
            <a:extLst>
              <a:ext uri="{FF2B5EF4-FFF2-40B4-BE49-F238E27FC236}">
                <a16:creationId xmlns:a16="http://schemas.microsoft.com/office/drawing/2014/main" id="{D2363DCB-06A8-4356-88AB-6620DECB8085}"/>
              </a:ext>
            </a:extLst>
          </p:cNvPr>
          <p:cNvSpPr txBox="1">
            <a:spLocks noChangeArrowheads="1"/>
          </p:cNvSpPr>
          <p:nvPr/>
        </p:nvSpPr>
        <p:spPr bwMode="auto">
          <a:xfrm>
            <a:off x="12700" y="8686800"/>
            <a:ext cx="4241800" cy="296863"/>
          </a:xfrm>
          <a:prstGeom prst="rect">
            <a:avLst/>
          </a:prstGeom>
          <a:noFill/>
          <a:ln>
            <a:noFill/>
          </a:ln>
        </p:spPr>
        <p:txBody>
          <a:bodyPr lIns="96661" tIns="48331" rIns="96661" bIns="4833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300" b="1" dirty="0">
                <a:solidFill>
                  <a:srgbClr val="FFFFFF"/>
                </a:solidFill>
                <a:latin typeface="Century" pitchFamily="18" charset="0"/>
              </a:rPr>
              <a:t>May 2011         HR Value Proposition</a:t>
            </a:r>
          </a:p>
        </p:txBody>
      </p:sp>
      <p:cxnSp>
        <p:nvCxnSpPr>
          <p:cNvPr id="23" name="Straight Connector 22">
            <a:extLst>
              <a:ext uri="{FF2B5EF4-FFF2-40B4-BE49-F238E27FC236}">
                <a16:creationId xmlns:a16="http://schemas.microsoft.com/office/drawing/2014/main" id="{EFDE488D-F3A2-4F22-93B6-4C1233CE2F72}"/>
              </a:ext>
            </a:extLst>
          </p:cNvPr>
          <p:cNvCxnSpPr/>
          <p:nvPr/>
        </p:nvCxnSpPr>
        <p:spPr bwMode="auto">
          <a:xfrm rot="5400000">
            <a:off x="1004887" y="8848726"/>
            <a:ext cx="250825" cy="0"/>
          </a:xfrm>
          <a:prstGeom prst="line">
            <a:avLst/>
          </a:prstGeom>
          <a:solidFill>
            <a:schemeClr val="accent1"/>
          </a:solidFill>
          <a:ln w="22225"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4210869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223BF978-3CB0-40AB-B8B5-05226071D60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336899" name="Rectangle 3">
            <a:extLst>
              <a:ext uri="{FF2B5EF4-FFF2-40B4-BE49-F238E27FC236}">
                <a16:creationId xmlns:a16="http://schemas.microsoft.com/office/drawing/2014/main" id="{39CAA71D-0484-41E6-A7CB-63F5A7EE3B2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4100" name="Rectangle 4">
            <a:extLst>
              <a:ext uri="{FF2B5EF4-FFF2-40B4-BE49-F238E27FC236}">
                <a16:creationId xmlns:a16="http://schemas.microsoft.com/office/drawing/2014/main" id="{F8EC38A1-E830-408C-9326-BB059E4419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1" name="Rectangle 5">
            <a:extLst>
              <a:ext uri="{FF2B5EF4-FFF2-40B4-BE49-F238E27FC236}">
                <a16:creationId xmlns:a16="http://schemas.microsoft.com/office/drawing/2014/main" id="{03215965-E7B4-4FA0-9E98-65FC074D5DC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336902" name="Rectangle 6">
            <a:extLst>
              <a:ext uri="{FF2B5EF4-FFF2-40B4-BE49-F238E27FC236}">
                <a16:creationId xmlns:a16="http://schemas.microsoft.com/office/drawing/2014/main" id="{E86D6EB5-A25A-46F3-9ADE-AB48402E3CD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336903" name="Rectangle 7">
            <a:extLst>
              <a:ext uri="{FF2B5EF4-FFF2-40B4-BE49-F238E27FC236}">
                <a16:creationId xmlns:a16="http://schemas.microsoft.com/office/drawing/2014/main" id="{C619B7A1-F22D-4A45-83D3-25E992399CF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1376C1-2584-4EA6-9758-DB6325AC2DD9}" type="slidenum">
              <a:rPr lang="en-US" altLang="en-US"/>
              <a:pPr>
                <a:defRPr/>
              </a:pPr>
              <a:t>‹#›</a:t>
            </a:fld>
            <a:endParaRPr lang="en-US" altLang="en-US"/>
          </a:p>
        </p:txBody>
      </p:sp>
    </p:spTree>
    <p:extLst>
      <p:ext uri="{BB962C8B-B14F-4D97-AF65-F5344CB8AC3E}">
        <p14:creationId xmlns:p14="http://schemas.microsoft.com/office/powerpoint/2010/main" val="24538112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1pPr>
    <a:lvl2pPr marL="742950" indent="-28575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2pPr>
    <a:lvl3pPr marL="1143000" indent="-2286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3pPr>
    <a:lvl4pPr marL="1600200" indent="-2286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4pPr>
    <a:lvl5pPr marL="2057400" indent="-2286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pgemini.com/2018/04/the-bank-of-the-future-an-ecosystem-of-servic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3000" y="685800"/>
            <a:ext cx="4572000" cy="34290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a:solidFill>
                  <a:schemeClr val="tx1"/>
                </a:solidFill>
                <a:latin typeface="Arial" pitchFamily="34" charset="0"/>
                <a:ea typeface="MS PGothic" pitchFamily="34" charset="-128"/>
              </a:defRPr>
            </a:lvl1pPr>
            <a:lvl2pPr marL="742883" indent="-285724" algn="ctr" eaLnBrk="0" hangingPunct="0">
              <a:spcBef>
                <a:spcPct val="50000"/>
              </a:spcBef>
              <a:defRPr>
                <a:solidFill>
                  <a:schemeClr val="tx1"/>
                </a:solidFill>
                <a:latin typeface="Arial" pitchFamily="34" charset="0"/>
                <a:ea typeface="MS PGothic" pitchFamily="34" charset="-128"/>
              </a:defRPr>
            </a:lvl2pPr>
            <a:lvl3pPr marL="1142898" indent="-228580" algn="ctr" eaLnBrk="0" hangingPunct="0">
              <a:spcBef>
                <a:spcPct val="50000"/>
              </a:spcBef>
              <a:defRPr>
                <a:solidFill>
                  <a:schemeClr val="tx1"/>
                </a:solidFill>
                <a:latin typeface="Arial" pitchFamily="34" charset="0"/>
                <a:ea typeface="MS PGothic" pitchFamily="34" charset="-128"/>
              </a:defRPr>
            </a:lvl3pPr>
            <a:lvl4pPr marL="1600057" indent="-228580" algn="ctr" eaLnBrk="0" hangingPunct="0">
              <a:spcBef>
                <a:spcPct val="50000"/>
              </a:spcBef>
              <a:defRPr>
                <a:solidFill>
                  <a:schemeClr val="tx1"/>
                </a:solidFill>
                <a:latin typeface="Arial" pitchFamily="34" charset="0"/>
                <a:ea typeface="MS PGothic" pitchFamily="34" charset="-128"/>
              </a:defRPr>
            </a:lvl4pPr>
            <a:lvl5pPr marL="2057217" indent="-228580" algn="ctr" eaLnBrk="0" hangingPunct="0">
              <a:spcBef>
                <a:spcPct val="50000"/>
              </a:spcBef>
              <a:defRPr>
                <a:solidFill>
                  <a:schemeClr val="tx1"/>
                </a:solidFill>
                <a:latin typeface="Arial" pitchFamily="34" charset="0"/>
                <a:ea typeface="MS PGothic" pitchFamily="34" charset="-128"/>
              </a:defRPr>
            </a:lvl5pPr>
            <a:lvl6pPr marL="2514376" indent="-228580" algn="ctr" eaLnBrk="0" fontAlgn="base" hangingPunct="0">
              <a:spcBef>
                <a:spcPct val="50000"/>
              </a:spcBef>
              <a:spcAft>
                <a:spcPct val="0"/>
              </a:spcAft>
              <a:defRPr>
                <a:solidFill>
                  <a:schemeClr val="tx1"/>
                </a:solidFill>
                <a:latin typeface="Arial" pitchFamily="34" charset="0"/>
                <a:ea typeface="MS PGothic" pitchFamily="34" charset="-128"/>
              </a:defRPr>
            </a:lvl6pPr>
            <a:lvl7pPr marL="2971535" indent="-228580" algn="ctr" eaLnBrk="0" fontAlgn="base" hangingPunct="0">
              <a:spcBef>
                <a:spcPct val="50000"/>
              </a:spcBef>
              <a:spcAft>
                <a:spcPct val="0"/>
              </a:spcAft>
              <a:defRPr>
                <a:solidFill>
                  <a:schemeClr val="tx1"/>
                </a:solidFill>
                <a:latin typeface="Arial" pitchFamily="34" charset="0"/>
                <a:ea typeface="MS PGothic" pitchFamily="34" charset="-128"/>
              </a:defRPr>
            </a:lvl7pPr>
            <a:lvl8pPr marL="3428695" indent="-228580" algn="ctr" eaLnBrk="0" fontAlgn="base" hangingPunct="0">
              <a:spcBef>
                <a:spcPct val="50000"/>
              </a:spcBef>
              <a:spcAft>
                <a:spcPct val="0"/>
              </a:spcAft>
              <a:defRPr>
                <a:solidFill>
                  <a:schemeClr val="tx1"/>
                </a:solidFill>
                <a:latin typeface="Arial" pitchFamily="34" charset="0"/>
                <a:ea typeface="MS PGothic" pitchFamily="34" charset="-128"/>
              </a:defRPr>
            </a:lvl8pPr>
            <a:lvl9pPr marL="3885854" indent="-228580" algn="ctr" eaLnBrk="0" fontAlgn="base" hangingPunct="0">
              <a:spcBef>
                <a:spcPct val="50000"/>
              </a:spcBef>
              <a:spcAft>
                <a:spcPct val="0"/>
              </a:spcAft>
              <a:defRPr>
                <a:solidFill>
                  <a:schemeClr val="tx1"/>
                </a:solidFill>
                <a:latin typeface="Arial" pitchFamily="34" charset="0"/>
                <a:ea typeface="MS PGothic" pitchFamily="34" charset="-128"/>
              </a:defRPr>
            </a:lvl9pPr>
          </a:lstStyle>
          <a:p>
            <a:pPr algn="r" eaLnBrk="1" hangingPunct="1">
              <a:spcBef>
                <a:spcPct val="0"/>
              </a:spcBef>
            </a:pPr>
            <a:fld id="{CBAEF66E-230E-4B12-8CDB-9F84CDD3F217}" type="slidenum">
              <a:rPr lang="en-GB">
                <a:solidFill>
                  <a:prstClr val="black"/>
                </a:solidFill>
              </a:rPr>
              <a:pPr algn="r" eaLnBrk="1" hangingPunct="1">
                <a:spcBef>
                  <a:spcPct val="0"/>
                </a:spcBef>
              </a:pPr>
              <a:t>1</a:t>
            </a:fld>
            <a:endParaRPr lang="en-GB">
              <a:solidFill>
                <a:prstClr val="black"/>
              </a:solidFill>
            </a:endParaRPr>
          </a:p>
        </p:txBody>
      </p:sp>
    </p:spTree>
    <p:extLst>
      <p:ext uri="{BB962C8B-B14F-4D97-AF65-F5344CB8AC3E}">
        <p14:creationId xmlns:p14="http://schemas.microsoft.com/office/powerpoint/2010/main" val="28651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43000" y="685800"/>
            <a:ext cx="4572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4163">
              <a:spcBef>
                <a:spcPct val="30000"/>
              </a:spcBef>
              <a:defRPr sz="1200">
                <a:solidFill>
                  <a:schemeClr val="tx1"/>
                </a:solidFill>
                <a:latin typeface="Arial" panose="020B0604020202020204" pitchFamily="34" charset="0"/>
                <a:cs typeface="Arial" panose="020B0604020202020204" pitchFamily="34" charset="0"/>
              </a:defRPr>
            </a:lvl2pPr>
            <a:lvl3pPr marL="1141413" indent="-227013">
              <a:spcBef>
                <a:spcPct val="30000"/>
              </a:spcBef>
              <a:defRPr sz="1200">
                <a:solidFill>
                  <a:schemeClr val="tx1"/>
                </a:solidFill>
                <a:latin typeface="Arial" panose="020B0604020202020204" pitchFamily="34" charset="0"/>
                <a:cs typeface="Arial" panose="020B0604020202020204" pitchFamily="34" charset="0"/>
              </a:defRPr>
            </a:lvl3pPr>
            <a:lvl4pPr marL="1598613" indent="-227013">
              <a:spcBef>
                <a:spcPct val="30000"/>
              </a:spcBef>
              <a:defRPr sz="1200">
                <a:solidFill>
                  <a:schemeClr val="tx1"/>
                </a:solidFill>
                <a:latin typeface="Arial" panose="020B0604020202020204" pitchFamily="34" charset="0"/>
                <a:cs typeface="Arial" panose="020B0604020202020204" pitchFamily="34" charset="0"/>
              </a:defRPr>
            </a:lvl4pPr>
            <a:lvl5pPr marL="2055813" indent="-227013">
              <a:spcBef>
                <a:spcPct val="30000"/>
              </a:spcBef>
              <a:defRPr sz="12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E2961D-B684-47FA-97C7-3B8088760CE2}" type="slidenum">
              <a:rPr lang="en-US" altLang="en-US" smtClean="0">
                <a:ea typeface="ＭＳ Ｐゴシック" panose="020B0600070205080204" pitchFamily="34" charset="-128"/>
              </a:rPr>
              <a:pPr>
                <a:spcBef>
                  <a:spcPct val="0"/>
                </a:spcBef>
              </a:pPr>
              <a:t>15</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38582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5894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43000" y="685800"/>
            <a:ext cx="4572000" cy="342900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01675" indent="-2698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081088" indent="-2159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12888" indent="-2159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1944688" indent="-2159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018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590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162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734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74F9094-5271-484D-BEA0-C60406D90FBD}" type="slidenum">
              <a:rPr lang="en-US" altLang="en-US">
                <a:ea typeface="ＭＳ Ｐゴシック" panose="020B0600070205080204" pitchFamily="34" charset="-128"/>
              </a:rPr>
              <a:pPr eaLnBrk="1" hangingPunct="1">
                <a:spcBef>
                  <a:spcPct val="0"/>
                </a:spcBef>
              </a:pPr>
              <a:t>18</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60089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F2F66D2-AB51-4AFE-8D03-1364B8D4599B}"/>
              </a:ext>
            </a:extLst>
          </p:cNvPr>
          <p:cNvSpPr>
            <a:spLocks noGrp="1" noRot="1" noChangeAspect="1" noTextEdit="1"/>
          </p:cNvSpPr>
          <p:nvPr>
            <p:ph type="sldImg"/>
          </p:nvPr>
        </p:nvSpPr>
        <p:spPr>
          <a:xfrm>
            <a:off x="1143000" y="685800"/>
            <a:ext cx="4572000" cy="3429000"/>
          </a:xfrm>
          <a:ln/>
        </p:spPr>
      </p:sp>
      <p:sp>
        <p:nvSpPr>
          <p:cNvPr id="48131" name="Notes Placeholder 2">
            <a:extLst>
              <a:ext uri="{FF2B5EF4-FFF2-40B4-BE49-F238E27FC236}">
                <a16:creationId xmlns:a16="http://schemas.microsoft.com/office/drawing/2014/main" id="{5E516F62-77BD-47E4-9476-08CFA0C173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8132" name="Slide Number Placeholder 3">
            <a:extLst>
              <a:ext uri="{FF2B5EF4-FFF2-40B4-BE49-F238E27FC236}">
                <a16:creationId xmlns:a16="http://schemas.microsoft.com/office/drawing/2014/main" id="{D080F51C-3850-4FD3-9A84-6CFC55B366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4163">
              <a:spcBef>
                <a:spcPct val="30000"/>
              </a:spcBef>
              <a:defRPr sz="1200">
                <a:solidFill>
                  <a:schemeClr val="tx1"/>
                </a:solidFill>
                <a:latin typeface="Arial" panose="020B0604020202020204" pitchFamily="34" charset="0"/>
                <a:cs typeface="Arial" panose="020B0604020202020204" pitchFamily="34" charset="0"/>
              </a:defRPr>
            </a:lvl2pPr>
            <a:lvl3pPr marL="1141413" indent="-227013">
              <a:spcBef>
                <a:spcPct val="30000"/>
              </a:spcBef>
              <a:defRPr sz="1200">
                <a:solidFill>
                  <a:schemeClr val="tx1"/>
                </a:solidFill>
                <a:latin typeface="Arial" panose="020B0604020202020204" pitchFamily="34" charset="0"/>
                <a:cs typeface="Arial" panose="020B0604020202020204" pitchFamily="34" charset="0"/>
              </a:defRPr>
            </a:lvl3pPr>
            <a:lvl4pPr marL="1598613" indent="-227013">
              <a:spcBef>
                <a:spcPct val="30000"/>
              </a:spcBef>
              <a:defRPr sz="1200">
                <a:solidFill>
                  <a:schemeClr val="tx1"/>
                </a:solidFill>
                <a:latin typeface="Arial" panose="020B0604020202020204" pitchFamily="34" charset="0"/>
                <a:cs typeface="Arial" panose="020B0604020202020204" pitchFamily="34" charset="0"/>
              </a:defRPr>
            </a:lvl4pPr>
            <a:lvl5pPr marL="2055813" indent="-227013">
              <a:spcBef>
                <a:spcPct val="30000"/>
              </a:spcBef>
              <a:defRPr sz="12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DA5DD-A70F-4AE4-BD28-0D3B59661EEF}" type="slidenum">
              <a:rPr lang="en-US" altLang="en-US" smtClean="0">
                <a:ea typeface="ＭＳ Ｐゴシック" panose="020B0600070205080204" pitchFamily="34" charset="-128"/>
              </a:rPr>
              <a:pPr>
                <a:spcBef>
                  <a:spcPct val="0"/>
                </a:spcBef>
              </a:pPr>
              <a:t>20</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46290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28E4342-86A8-4C13-9D00-81AD4E01A2D3}"/>
              </a:ext>
            </a:extLst>
          </p:cNvPr>
          <p:cNvSpPr>
            <a:spLocks noGrp="1" noRot="1" noChangeAspect="1" noTextEdit="1"/>
          </p:cNvSpPr>
          <p:nvPr>
            <p:ph type="sldImg"/>
          </p:nvPr>
        </p:nvSpPr>
        <p:spPr>
          <a:xfrm>
            <a:off x="1143000" y="685800"/>
            <a:ext cx="4572000" cy="3429000"/>
          </a:xfrm>
          <a:ln/>
        </p:spPr>
      </p:sp>
      <p:sp>
        <p:nvSpPr>
          <p:cNvPr id="50179" name="Notes Placeholder 2">
            <a:extLst>
              <a:ext uri="{FF2B5EF4-FFF2-40B4-BE49-F238E27FC236}">
                <a16:creationId xmlns:a16="http://schemas.microsoft.com/office/drawing/2014/main" id="{88923757-FE12-4610-BBB1-4B0ABDCF06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0180" name="Slide Number Placeholder 3">
            <a:extLst>
              <a:ext uri="{FF2B5EF4-FFF2-40B4-BE49-F238E27FC236}">
                <a16:creationId xmlns:a16="http://schemas.microsoft.com/office/drawing/2014/main" id="{24B54076-D924-433A-ACE2-A3DB6F4FCA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4163">
              <a:spcBef>
                <a:spcPct val="30000"/>
              </a:spcBef>
              <a:defRPr sz="1200">
                <a:solidFill>
                  <a:schemeClr val="tx1"/>
                </a:solidFill>
                <a:latin typeface="Arial" panose="020B0604020202020204" pitchFamily="34" charset="0"/>
                <a:cs typeface="Arial" panose="020B0604020202020204" pitchFamily="34" charset="0"/>
              </a:defRPr>
            </a:lvl2pPr>
            <a:lvl3pPr marL="1141413" indent="-227013">
              <a:spcBef>
                <a:spcPct val="30000"/>
              </a:spcBef>
              <a:defRPr sz="1200">
                <a:solidFill>
                  <a:schemeClr val="tx1"/>
                </a:solidFill>
                <a:latin typeface="Arial" panose="020B0604020202020204" pitchFamily="34" charset="0"/>
                <a:cs typeface="Arial" panose="020B0604020202020204" pitchFamily="34" charset="0"/>
              </a:defRPr>
            </a:lvl3pPr>
            <a:lvl4pPr marL="1598613" indent="-227013">
              <a:spcBef>
                <a:spcPct val="30000"/>
              </a:spcBef>
              <a:defRPr sz="1200">
                <a:solidFill>
                  <a:schemeClr val="tx1"/>
                </a:solidFill>
                <a:latin typeface="Arial" panose="020B0604020202020204" pitchFamily="34" charset="0"/>
                <a:cs typeface="Arial" panose="020B0604020202020204" pitchFamily="34" charset="0"/>
              </a:defRPr>
            </a:lvl4pPr>
            <a:lvl5pPr marL="2055813" indent="-227013">
              <a:spcBef>
                <a:spcPct val="30000"/>
              </a:spcBef>
              <a:defRPr sz="12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83A4DE8-E83E-42C4-BED7-D31EE520B68F}" type="slidenum">
              <a:rPr lang="en-US" altLang="en-US" smtClean="0">
                <a:ea typeface="ＭＳ Ｐゴシック" panose="020B0600070205080204" pitchFamily="34" charset="-128"/>
              </a:rPr>
              <a:pPr>
                <a:spcBef>
                  <a:spcPct val="0"/>
                </a:spcBef>
              </a:pPr>
              <a:t>21</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73397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38897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27729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257300" y="720725"/>
            <a:ext cx="4800600" cy="360045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732E543-9A22-456B-8AB5-4B5669DC65A7}" type="slidenum">
              <a:rPr lang="en-US" altLang="en-US" sz="1300" smtClean="0">
                <a:latin typeface="Calibri" panose="020F0502020204030204" pitchFamily="34" charset="0"/>
              </a:rPr>
              <a:pPr>
                <a:spcBef>
                  <a:spcPct val="0"/>
                </a:spcBef>
              </a:pPr>
              <a:t>25</a:t>
            </a:fld>
            <a:endParaRPr lang="en-US" altLang="en-US" sz="1300">
              <a:latin typeface="Calibri" panose="020F0502020204030204" pitchFamily="34" charset="0"/>
            </a:endParaRPr>
          </a:p>
        </p:txBody>
      </p:sp>
    </p:spTree>
    <p:extLst>
      <p:ext uri="{BB962C8B-B14F-4D97-AF65-F5344CB8AC3E}">
        <p14:creationId xmlns:p14="http://schemas.microsoft.com/office/powerpoint/2010/main" val="267014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CAC9892-E976-401D-9CA7-9C6C3BE5324A}" type="slidenum">
              <a:rPr lang="en-US" altLang="en-US" sz="1300">
                <a:latin typeface="Calibri" panose="020F0502020204030204" pitchFamily="34" charset="0"/>
              </a:rPr>
              <a:pPr>
                <a:spcBef>
                  <a:spcPct val="0"/>
                </a:spcBef>
              </a:pPr>
              <a:t>26</a:t>
            </a:fld>
            <a:endParaRPr lang="en-US" altLang="en-US" sz="1300">
              <a:latin typeface="Calibri" panose="020F0502020204030204" pitchFamily="34" charset="0"/>
            </a:endParaRPr>
          </a:p>
        </p:txBody>
      </p:sp>
    </p:spTree>
    <p:extLst>
      <p:ext uri="{BB962C8B-B14F-4D97-AF65-F5344CB8AC3E}">
        <p14:creationId xmlns:p14="http://schemas.microsoft.com/office/powerpoint/2010/main" val="21544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57300" y="720725"/>
            <a:ext cx="4802188" cy="3600450"/>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p>
            <a:pPr eaLnBrk="1" hangingPunct="1"/>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6949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2C30DAB-EF86-4030-9B6F-931444C72B0A}"/>
              </a:ext>
            </a:extLst>
          </p:cNvPr>
          <p:cNvSpPr>
            <a:spLocks noGrp="1" noRot="1" noChangeAspect="1" noTextEdit="1"/>
          </p:cNvSpPr>
          <p:nvPr>
            <p:ph type="sldImg"/>
          </p:nvPr>
        </p:nvSpPr>
        <p:spPr>
          <a:xfrm>
            <a:off x="1143000" y="685800"/>
            <a:ext cx="4572000" cy="3429000"/>
          </a:xfrm>
          <a:ln/>
        </p:spPr>
      </p:sp>
      <p:sp>
        <p:nvSpPr>
          <p:cNvPr id="16387" name="Notes Placeholder 2">
            <a:extLst>
              <a:ext uri="{FF2B5EF4-FFF2-40B4-BE49-F238E27FC236}">
                <a16:creationId xmlns:a16="http://schemas.microsoft.com/office/drawing/2014/main" id="{1CEDC5CD-A89D-4603-8662-E875103E6D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45140CF7-58D1-4FAE-A8AB-4F41557F6C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9E1A70-159D-4146-946B-8F631CAE7C39}" type="slidenum">
              <a:rPr lang="en-US" altLang="en-US" smtClean="0"/>
              <a:pPr>
                <a:spcBef>
                  <a:spcPct val="0"/>
                </a:spcBef>
              </a:pPr>
              <a:t>4</a:t>
            </a:fld>
            <a:endParaRPr lang="en-US" altLang="en-US"/>
          </a:p>
        </p:txBody>
      </p:sp>
    </p:spTree>
    <p:extLst>
      <p:ext uri="{BB962C8B-B14F-4D97-AF65-F5344CB8AC3E}">
        <p14:creationId xmlns:p14="http://schemas.microsoft.com/office/powerpoint/2010/main" val="421851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28</a:t>
            </a:fld>
            <a:endParaRPr lang="en-US" altLang="en-US"/>
          </a:p>
        </p:txBody>
      </p:sp>
    </p:spTree>
    <p:extLst>
      <p:ext uri="{BB962C8B-B14F-4D97-AF65-F5344CB8AC3E}">
        <p14:creationId xmlns:p14="http://schemas.microsoft.com/office/powerpoint/2010/main" val="359127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p:spPr>
        <p:txBody>
          <a:bodyPr/>
          <a:lstStyle>
            <a:lvl1pPr defTabSz="957580">
              <a:defRPr b="1">
                <a:solidFill>
                  <a:schemeClr val="tx1"/>
                </a:solidFill>
                <a:latin typeface="Book Antiqua" panose="02040602050305030304" pitchFamily="18" charset="0"/>
                <a:ea typeface="PMingLiU" panose="02020500000000000000" pitchFamily="18" charset="-120"/>
              </a:defRPr>
            </a:lvl1pPr>
            <a:lvl2pPr marL="742950" indent="-285750" defTabSz="957580">
              <a:defRPr b="1">
                <a:solidFill>
                  <a:schemeClr val="tx1"/>
                </a:solidFill>
                <a:latin typeface="Book Antiqua" panose="02040602050305030304" pitchFamily="18" charset="0"/>
                <a:ea typeface="PMingLiU" panose="02020500000000000000" pitchFamily="18" charset="-120"/>
              </a:defRPr>
            </a:lvl2pPr>
            <a:lvl3pPr marL="1143000" indent="-228600" defTabSz="957580">
              <a:defRPr b="1">
                <a:solidFill>
                  <a:schemeClr val="tx1"/>
                </a:solidFill>
                <a:latin typeface="Book Antiqua" panose="02040602050305030304" pitchFamily="18" charset="0"/>
                <a:ea typeface="PMingLiU" panose="02020500000000000000" pitchFamily="18" charset="-120"/>
              </a:defRPr>
            </a:lvl3pPr>
            <a:lvl4pPr marL="1600200" indent="-228600" defTabSz="957580">
              <a:defRPr b="1">
                <a:solidFill>
                  <a:schemeClr val="tx1"/>
                </a:solidFill>
                <a:latin typeface="Book Antiqua" panose="02040602050305030304" pitchFamily="18" charset="0"/>
                <a:ea typeface="PMingLiU" panose="02020500000000000000" pitchFamily="18" charset="-120"/>
              </a:defRPr>
            </a:lvl4pPr>
            <a:lvl5pPr marL="2057400" indent="-228600" defTabSz="957580">
              <a:defRPr b="1">
                <a:solidFill>
                  <a:schemeClr val="tx1"/>
                </a:solidFill>
                <a:latin typeface="Book Antiqua" panose="02040602050305030304" pitchFamily="18" charset="0"/>
                <a:ea typeface="PMingLiU" panose="02020500000000000000" pitchFamily="18" charset="-120"/>
              </a:defRPr>
            </a:lvl5pPr>
            <a:lvl6pPr marL="2514600" indent="-228600" defTabSz="95758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6pPr>
            <a:lvl7pPr marL="2971800" indent="-228600" defTabSz="95758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7pPr>
            <a:lvl8pPr marL="3429000" indent="-228600" defTabSz="95758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8pPr>
            <a:lvl9pPr marL="3886200" indent="-228600" defTabSz="95758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9pPr>
          </a:lstStyle>
          <a:p>
            <a:pPr marL="0" marR="0" lvl="0" indent="0" algn="r" defTabSz="957580" rtl="0" eaLnBrk="1" fontAlgn="auto" latinLnBrk="0" hangingPunct="1">
              <a:lnSpc>
                <a:spcPct val="100000"/>
              </a:lnSpc>
              <a:spcBef>
                <a:spcPts val="0"/>
              </a:spcBef>
              <a:spcAft>
                <a:spcPts val="0"/>
              </a:spcAft>
              <a:buClrTx/>
              <a:buSzTx/>
              <a:buFontTx/>
              <a:buNone/>
              <a:tabLst/>
              <a:defRPr/>
            </a:pPr>
            <a:fld id="{E3F636A3-E0E6-467E-83C6-B37386968431}"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PMingLiU" panose="02020500000000000000" pitchFamily="18" charset="-120"/>
                <a:cs typeface="+mn-cs"/>
              </a:rPr>
              <a:pPr marL="0" marR="0" lvl="0" indent="0" algn="r" defTabSz="957580" rtl="0" eaLnBrk="1" fontAlgn="auto" latinLnBrk="0" hangingPunct="1">
                <a:lnSpc>
                  <a:spcPct val="100000"/>
                </a:lnSpc>
                <a:spcBef>
                  <a:spcPts val="0"/>
                </a:spcBef>
                <a:spcAft>
                  <a:spcPts val="0"/>
                </a:spcAft>
                <a:buClrTx/>
                <a:buSzTx/>
                <a:buFontTx/>
                <a:buNone/>
                <a:tabLst/>
                <a:defRPr/>
              </a:pPr>
              <a:t>31</a:t>
            </a:fld>
            <a:endParaRPr kumimoji="0" lang="zh-CN" altLang="zh-TW" sz="1200" b="0" i="0" u="none" strike="noStrike" kern="1200" cap="none" spc="0" normalizeH="0" baseline="0" noProof="0">
              <a:ln>
                <a:noFill/>
              </a:ln>
              <a:solidFill>
                <a:prstClr val="black"/>
              </a:solidFill>
              <a:effectLst/>
              <a:uLnTx/>
              <a:uFillTx/>
              <a:latin typeface="Times New Roman" panose="02020603050405020304" pitchFamily="18" charset="0"/>
              <a:ea typeface="PMingLiU" panose="02020500000000000000" pitchFamily="18" charset="-120"/>
              <a:cs typeface="+mn-cs"/>
            </a:endParaRPr>
          </a:p>
        </p:txBody>
      </p:sp>
      <p:sp>
        <p:nvSpPr>
          <p:cNvPr id="157699" name="Rectangle 2"/>
          <p:cNvSpPr>
            <a:spLocks noGrp="1" noRot="1" noChangeAspect="1" noChangeArrowheads="1" noTextEdit="1"/>
          </p:cNvSpPr>
          <p:nvPr>
            <p:ph type="sldImg"/>
          </p:nvPr>
        </p:nvSpPr>
        <p:spPr>
          <a:xfrm>
            <a:off x="1104900" y="696913"/>
            <a:ext cx="4648200" cy="3486150"/>
          </a:xfrm>
          <a:ln cap="flat"/>
        </p:spPr>
      </p:sp>
      <p:sp>
        <p:nvSpPr>
          <p:cNvPr id="157700"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267046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D130697-9894-45A7-BC9A-F9003908D364}"/>
              </a:ext>
            </a:extLst>
          </p:cNvPr>
          <p:cNvSpPr>
            <a:spLocks noGrp="1" noRot="1" noChangeAspect="1" noTextEdit="1"/>
          </p:cNvSpPr>
          <p:nvPr>
            <p:ph type="sldImg"/>
          </p:nvPr>
        </p:nvSpPr>
        <p:spPr>
          <a:xfrm>
            <a:off x="1143000" y="685800"/>
            <a:ext cx="4572000" cy="3429000"/>
          </a:xfrm>
          <a:ln/>
        </p:spPr>
      </p:sp>
      <p:sp>
        <p:nvSpPr>
          <p:cNvPr id="57347" name="Notes Placeholder 2">
            <a:extLst>
              <a:ext uri="{FF2B5EF4-FFF2-40B4-BE49-F238E27FC236}">
                <a16:creationId xmlns:a16="http://schemas.microsoft.com/office/drawing/2014/main" id="{042A3ABD-8270-49D3-BB2C-A1E7D86F0E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New banking ecosystems (see link): </a:t>
            </a:r>
          </a:p>
          <a:p>
            <a:r>
              <a:rPr lang="en-GB" altLang="en-US">
                <a:latin typeface="Arial" panose="020B0604020202020204" pitchFamily="34" charset="0"/>
                <a:cs typeface="Arial" panose="020B0604020202020204" pitchFamily="34" charset="0"/>
                <a:hlinkClick r:id="rId3"/>
              </a:rPr>
              <a:t>https://www.capgemini.com/2018/04/the-bank-of-the-future-an-ecosystem-of-services/</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57348" name="Slide Number Placeholder 3">
            <a:extLst>
              <a:ext uri="{FF2B5EF4-FFF2-40B4-BE49-F238E27FC236}">
                <a16:creationId xmlns:a16="http://schemas.microsoft.com/office/drawing/2014/main" id="{F6F4AC75-1D2E-45FC-8A90-7D3C3924EC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2A0C92-A62E-4868-8AEE-47301B6CB736}" type="slidenum">
              <a:rPr lang="en-US" altLang="en-US" smtClean="0"/>
              <a:pPr/>
              <a:t>36</a:t>
            </a:fld>
            <a:endParaRPr lang="en-US" altLang="en-US"/>
          </a:p>
        </p:txBody>
      </p:sp>
    </p:spTree>
    <p:extLst>
      <p:ext uri="{BB962C8B-B14F-4D97-AF65-F5344CB8AC3E}">
        <p14:creationId xmlns:p14="http://schemas.microsoft.com/office/powerpoint/2010/main" val="408681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94414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FFE8E-36C1-CE46-A744-666CE591E11B}" type="slidenum">
              <a:rPr lang="en-US" smtClean="0"/>
              <a:pPr>
                <a:defRPr/>
              </a:pPr>
              <a:t>39</a:t>
            </a:fld>
            <a:endParaRPr lang="en-US" dirty="0"/>
          </a:p>
        </p:txBody>
      </p:sp>
    </p:spTree>
    <p:extLst>
      <p:ext uri="{BB962C8B-B14F-4D97-AF65-F5344CB8AC3E}">
        <p14:creationId xmlns:p14="http://schemas.microsoft.com/office/powerpoint/2010/main" val="356279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45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bg2"/>
                </a:solidFill>
                <a:latin typeface="Arial" pitchFamily="34" charset="0"/>
              </a:defRPr>
            </a:lvl1pPr>
            <a:lvl2pPr marL="743971" indent="-286143">
              <a:defRPr kumimoji="1" sz="1400" b="1">
                <a:solidFill>
                  <a:schemeClr val="bg2"/>
                </a:solidFill>
                <a:latin typeface="Arial" pitchFamily="34" charset="0"/>
              </a:defRPr>
            </a:lvl2pPr>
            <a:lvl3pPr marL="1144571" indent="-228914">
              <a:defRPr kumimoji="1" sz="1400" b="1">
                <a:solidFill>
                  <a:schemeClr val="bg2"/>
                </a:solidFill>
                <a:latin typeface="Arial" pitchFamily="34" charset="0"/>
              </a:defRPr>
            </a:lvl3pPr>
            <a:lvl4pPr marL="1602399" indent="-228914">
              <a:defRPr kumimoji="1" sz="1400" b="1">
                <a:solidFill>
                  <a:schemeClr val="bg2"/>
                </a:solidFill>
                <a:latin typeface="Arial" pitchFamily="34" charset="0"/>
              </a:defRPr>
            </a:lvl4pPr>
            <a:lvl5pPr marL="2060228" indent="-228914">
              <a:defRPr kumimoji="1" sz="1400" b="1">
                <a:solidFill>
                  <a:schemeClr val="bg2"/>
                </a:solidFill>
                <a:latin typeface="Arial" pitchFamily="34" charset="0"/>
              </a:defRPr>
            </a:lvl5pPr>
            <a:lvl6pPr marL="2518056" indent="-228914" eaLnBrk="0" fontAlgn="base" hangingPunct="0">
              <a:spcBef>
                <a:spcPct val="0"/>
              </a:spcBef>
              <a:spcAft>
                <a:spcPct val="0"/>
              </a:spcAft>
              <a:defRPr kumimoji="1" sz="1400" b="1">
                <a:solidFill>
                  <a:schemeClr val="bg2"/>
                </a:solidFill>
                <a:latin typeface="Arial" pitchFamily="34" charset="0"/>
              </a:defRPr>
            </a:lvl6pPr>
            <a:lvl7pPr marL="2975884" indent="-228914" eaLnBrk="0" fontAlgn="base" hangingPunct="0">
              <a:spcBef>
                <a:spcPct val="0"/>
              </a:spcBef>
              <a:spcAft>
                <a:spcPct val="0"/>
              </a:spcAft>
              <a:defRPr kumimoji="1" sz="1400" b="1">
                <a:solidFill>
                  <a:schemeClr val="bg2"/>
                </a:solidFill>
                <a:latin typeface="Arial" pitchFamily="34" charset="0"/>
              </a:defRPr>
            </a:lvl7pPr>
            <a:lvl8pPr marL="3433713" indent="-228914" eaLnBrk="0" fontAlgn="base" hangingPunct="0">
              <a:spcBef>
                <a:spcPct val="0"/>
              </a:spcBef>
              <a:spcAft>
                <a:spcPct val="0"/>
              </a:spcAft>
              <a:defRPr kumimoji="1" sz="1400" b="1">
                <a:solidFill>
                  <a:schemeClr val="bg2"/>
                </a:solidFill>
                <a:latin typeface="Arial" pitchFamily="34" charset="0"/>
              </a:defRPr>
            </a:lvl8pPr>
            <a:lvl9pPr marL="3891541" indent="-228914" eaLnBrk="0" fontAlgn="base" hangingPunct="0">
              <a:spcBef>
                <a:spcPct val="0"/>
              </a:spcBef>
              <a:spcAft>
                <a:spcPct val="0"/>
              </a:spcAft>
              <a:defRPr kumimoji="1" sz="1400" b="1">
                <a:solidFill>
                  <a:schemeClr val="bg2"/>
                </a:solidFill>
                <a:latin typeface="Arial" pitchFamily="34" charset="0"/>
              </a:defRPr>
            </a:lvl9pPr>
          </a:lstStyle>
          <a:p>
            <a:fld id="{46C24B0C-1866-4CF3-8184-8C0FB7394522}" type="datetime1">
              <a:rPr kumimoji="0" lang="en-US" altLang="en-US" sz="1200" b="0">
                <a:solidFill>
                  <a:schemeClr val="tx1"/>
                </a:solidFill>
                <a:latin typeface="Times New Roman" pitchFamily="18" charset="0"/>
              </a:rPr>
              <a:pPr/>
              <a:t>12/4/19</a:t>
            </a:fld>
            <a:endParaRPr kumimoji="0" lang="en-US" altLang="en-US" sz="1200" b="0" dirty="0">
              <a:solidFill>
                <a:schemeClr val="tx1"/>
              </a:solidFill>
              <a:latin typeface="Times New Roman" pitchFamily="18" charset="0"/>
            </a:endParaRP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bg2"/>
                </a:solidFill>
                <a:latin typeface="Arial" pitchFamily="34" charset="0"/>
              </a:defRPr>
            </a:lvl1pPr>
            <a:lvl2pPr marL="743971" indent="-286143">
              <a:defRPr kumimoji="1" sz="1400" b="1">
                <a:solidFill>
                  <a:schemeClr val="bg2"/>
                </a:solidFill>
                <a:latin typeface="Arial" pitchFamily="34" charset="0"/>
              </a:defRPr>
            </a:lvl2pPr>
            <a:lvl3pPr marL="1144571" indent="-228914">
              <a:defRPr kumimoji="1" sz="1400" b="1">
                <a:solidFill>
                  <a:schemeClr val="bg2"/>
                </a:solidFill>
                <a:latin typeface="Arial" pitchFamily="34" charset="0"/>
              </a:defRPr>
            </a:lvl3pPr>
            <a:lvl4pPr marL="1602399" indent="-228914">
              <a:defRPr kumimoji="1" sz="1400" b="1">
                <a:solidFill>
                  <a:schemeClr val="bg2"/>
                </a:solidFill>
                <a:latin typeface="Arial" pitchFamily="34" charset="0"/>
              </a:defRPr>
            </a:lvl4pPr>
            <a:lvl5pPr marL="2060228" indent="-228914">
              <a:defRPr kumimoji="1" sz="1400" b="1">
                <a:solidFill>
                  <a:schemeClr val="bg2"/>
                </a:solidFill>
                <a:latin typeface="Arial" pitchFamily="34" charset="0"/>
              </a:defRPr>
            </a:lvl5pPr>
            <a:lvl6pPr marL="2518056" indent="-228914" eaLnBrk="0" fontAlgn="base" hangingPunct="0">
              <a:spcBef>
                <a:spcPct val="0"/>
              </a:spcBef>
              <a:spcAft>
                <a:spcPct val="0"/>
              </a:spcAft>
              <a:defRPr kumimoji="1" sz="1400" b="1">
                <a:solidFill>
                  <a:schemeClr val="bg2"/>
                </a:solidFill>
                <a:latin typeface="Arial" pitchFamily="34" charset="0"/>
              </a:defRPr>
            </a:lvl6pPr>
            <a:lvl7pPr marL="2975884" indent="-228914" eaLnBrk="0" fontAlgn="base" hangingPunct="0">
              <a:spcBef>
                <a:spcPct val="0"/>
              </a:spcBef>
              <a:spcAft>
                <a:spcPct val="0"/>
              </a:spcAft>
              <a:defRPr kumimoji="1" sz="1400" b="1">
                <a:solidFill>
                  <a:schemeClr val="bg2"/>
                </a:solidFill>
                <a:latin typeface="Arial" pitchFamily="34" charset="0"/>
              </a:defRPr>
            </a:lvl7pPr>
            <a:lvl8pPr marL="3433713" indent="-228914" eaLnBrk="0" fontAlgn="base" hangingPunct="0">
              <a:spcBef>
                <a:spcPct val="0"/>
              </a:spcBef>
              <a:spcAft>
                <a:spcPct val="0"/>
              </a:spcAft>
              <a:defRPr kumimoji="1" sz="1400" b="1">
                <a:solidFill>
                  <a:schemeClr val="bg2"/>
                </a:solidFill>
                <a:latin typeface="Arial" pitchFamily="34" charset="0"/>
              </a:defRPr>
            </a:lvl8pPr>
            <a:lvl9pPr marL="3891541" indent="-228914" eaLnBrk="0" fontAlgn="base" hangingPunct="0">
              <a:spcBef>
                <a:spcPct val="0"/>
              </a:spcBef>
              <a:spcAft>
                <a:spcPct val="0"/>
              </a:spcAft>
              <a:defRPr kumimoji="1" sz="1400" b="1">
                <a:solidFill>
                  <a:schemeClr val="bg2"/>
                </a:solidFill>
                <a:latin typeface="Arial" pitchFamily="34" charset="0"/>
              </a:defRPr>
            </a:lvl9pPr>
          </a:lstStyle>
          <a:p>
            <a:fld id="{08D5AF6D-00AC-44DD-A6AC-C0796057ACF1}" type="slidenum">
              <a:rPr kumimoji="0" lang="en-US" altLang="en-US" sz="1200" b="0">
                <a:solidFill>
                  <a:schemeClr val="tx1"/>
                </a:solidFill>
                <a:latin typeface="Times New Roman" pitchFamily="18" charset="0"/>
              </a:rPr>
              <a:pPr/>
              <a:t>40</a:t>
            </a:fld>
            <a:endParaRPr kumimoji="0" lang="en-US" altLang="en-US" sz="1200" b="0" dirty="0">
              <a:solidFill>
                <a:schemeClr val="tx1"/>
              </a:solidFill>
              <a:latin typeface="Times New Roman" pitchFamily="18" charset="0"/>
            </a:endParaRPr>
          </a:p>
        </p:txBody>
      </p:sp>
    </p:spTree>
    <p:extLst>
      <p:ext uri="{BB962C8B-B14F-4D97-AF65-F5344CB8AC3E}">
        <p14:creationId xmlns:p14="http://schemas.microsoft.com/office/powerpoint/2010/main" val="1504808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bg2"/>
                </a:solidFill>
                <a:latin typeface="Arial" pitchFamily="34" charset="0"/>
              </a:defRPr>
            </a:lvl1pPr>
            <a:lvl2pPr marL="743971" indent="-286143">
              <a:defRPr kumimoji="1" sz="1400" b="1">
                <a:solidFill>
                  <a:schemeClr val="bg2"/>
                </a:solidFill>
                <a:latin typeface="Arial" pitchFamily="34" charset="0"/>
              </a:defRPr>
            </a:lvl2pPr>
            <a:lvl3pPr marL="1144571" indent="-228914">
              <a:defRPr kumimoji="1" sz="1400" b="1">
                <a:solidFill>
                  <a:schemeClr val="bg2"/>
                </a:solidFill>
                <a:latin typeface="Arial" pitchFamily="34" charset="0"/>
              </a:defRPr>
            </a:lvl3pPr>
            <a:lvl4pPr marL="1602399" indent="-228914">
              <a:defRPr kumimoji="1" sz="1400" b="1">
                <a:solidFill>
                  <a:schemeClr val="bg2"/>
                </a:solidFill>
                <a:latin typeface="Arial" pitchFamily="34" charset="0"/>
              </a:defRPr>
            </a:lvl4pPr>
            <a:lvl5pPr marL="2060228" indent="-228914">
              <a:defRPr kumimoji="1" sz="1400" b="1">
                <a:solidFill>
                  <a:schemeClr val="bg2"/>
                </a:solidFill>
                <a:latin typeface="Arial" pitchFamily="34" charset="0"/>
              </a:defRPr>
            </a:lvl5pPr>
            <a:lvl6pPr marL="2518056" indent="-228914" eaLnBrk="0" fontAlgn="base" hangingPunct="0">
              <a:spcBef>
                <a:spcPct val="0"/>
              </a:spcBef>
              <a:spcAft>
                <a:spcPct val="0"/>
              </a:spcAft>
              <a:defRPr kumimoji="1" sz="1400" b="1">
                <a:solidFill>
                  <a:schemeClr val="bg2"/>
                </a:solidFill>
                <a:latin typeface="Arial" pitchFamily="34" charset="0"/>
              </a:defRPr>
            </a:lvl6pPr>
            <a:lvl7pPr marL="2975884" indent="-228914" eaLnBrk="0" fontAlgn="base" hangingPunct="0">
              <a:spcBef>
                <a:spcPct val="0"/>
              </a:spcBef>
              <a:spcAft>
                <a:spcPct val="0"/>
              </a:spcAft>
              <a:defRPr kumimoji="1" sz="1400" b="1">
                <a:solidFill>
                  <a:schemeClr val="bg2"/>
                </a:solidFill>
                <a:latin typeface="Arial" pitchFamily="34" charset="0"/>
              </a:defRPr>
            </a:lvl7pPr>
            <a:lvl8pPr marL="3433713" indent="-228914" eaLnBrk="0" fontAlgn="base" hangingPunct="0">
              <a:spcBef>
                <a:spcPct val="0"/>
              </a:spcBef>
              <a:spcAft>
                <a:spcPct val="0"/>
              </a:spcAft>
              <a:defRPr kumimoji="1" sz="1400" b="1">
                <a:solidFill>
                  <a:schemeClr val="bg2"/>
                </a:solidFill>
                <a:latin typeface="Arial" pitchFamily="34" charset="0"/>
              </a:defRPr>
            </a:lvl8pPr>
            <a:lvl9pPr marL="3891541" indent="-228914" eaLnBrk="0" fontAlgn="base" hangingPunct="0">
              <a:spcBef>
                <a:spcPct val="0"/>
              </a:spcBef>
              <a:spcAft>
                <a:spcPct val="0"/>
              </a:spcAft>
              <a:defRPr kumimoji="1" sz="1400" b="1">
                <a:solidFill>
                  <a:schemeClr val="bg2"/>
                </a:solidFill>
                <a:latin typeface="Arial" pitchFamily="34" charset="0"/>
              </a:defRPr>
            </a:lvl9pPr>
          </a:lstStyle>
          <a:p>
            <a:fld id="{D806F798-FE2B-40E6-8F44-159490846A50}" type="datetime1">
              <a:rPr kumimoji="0" lang="en-US" altLang="en-US" sz="1200" b="0">
                <a:solidFill>
                  <a:schemeClr val="tx1"/>
                </a:solidFill>
                <a:latin typeface="Times New Roman" pitchFamily="18" charset="0"/>
              </a:rPr>
              <a:pPr/>
              <a:t>12/4/19</a:t>
            </a:fld>
            <a:endParaRPr kumimoji="0" lang="en-US" altLang="en-US" sz="1200" b="0" dirty="0">
              <a:solidFill>
                <a:schemeClr val="tx1"/>
              </a:solidFill>
              <a:latin typeface="Times New Roman" pitchFamily="18" charset="0"/>
            </a:endParaRP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b="1">
                <a:solidFill>
                  <a:schemeClr val="bg2"/>
                </a:solidFill>
                <a:latin typeface="Arial" pitchFamily="34" charset="0"/>
              </a:defRPr>
            </a:lvl1pPr>
            <a:lvl2pPr marL="743971" indent="-286143">
              <a:defRPr kumimoji="1" sz="1400" b="1">
                <a:solidFill>
                  <a:schemeClr val="bg2"/>
                </a:solidFill>
                <a:latin typeface="Arial" pitchFamily="34" charset="0"/>
              </a:defRPr>
            </a:lvl2pPr>
            <a:lvl3pPr marL="1144571" indent="-228914">
              <a:defRPr kumimoji="1" sz="1400" b="1">
                <a:solidFill>
                  <a:schemeClr val="bg2"/>
                </a:solidFill>
                <a:latin typeface="Arial" pitchFamily="34" charset="0"/>
              </a:defRPr>
            </a:lvl3pPr>
            <a:lvl4pPr marL="1602399" indent="-228914">
              <a:defRPr kumimoji="1" sz="1400" b="1">
                <a:solidFill>
                  <a:schemeClr val="bg2"/>
                </a:solidFill>
                <a:latin typeface="Arial" pitchFamily="34" charset="0"/>
              </a:defRPr>
            </a:lvl4pPr>
            <a:lvl5pPr marL="2060228" indent="-228914">
              <a:defRPr kumimoji="1" sz="1400" b="1">
                <a:solidFill>
                  <a:schemeClr val="bg2"/>
                </a:solidFill>
                <a:latin typeface="Arial" pitchFamily="34" charset="0"/>
              </a:defRPr>
            </a:lvl5pPr>
            <a:lvl6pPr marL="2518056" indent="-228914" eaLnBrk="0" fontAlgn="base" hangingPunct="0">
              <a:spcBef>
                <a:spcPct val="0"/>
              </a:spcBef>
              <a:spcAft>
                <a:spcPct val="0"/>
              </a:spcAft>
              <a:defRPr kumimoji="1" sz="1400" b="1">
                <a:solidFill>
                  <a:schemeClr val="bg2"/>
                </a:solidFill>
                <a:latin typeface="Arial" pitchFamily="34" charset="0"/>
              </a:defRPr>
            </a:lvl6pPr>
            <a:lvl7pPr marL="2975884" indent="-228914" eaLnBrk="0" fontAlgn="base" hangingPunct="0">
              <a:spcBef>
                <a:spcPct val="0"/>
              </a:spcBef>
              <a:spcAft>
                <a:spcPct val="0"/>
              </a:spcAft>
              <a:defRPr kumimoji="1" sz="1400" b="1">
                <a:solidFill>
                  <a:schemeClr val="bg2"/>
                </a:solidFill>
                <a:latin typeface="Arial" pitchFamily="34" charset="0"/>
              </a:defRPr>
            </a:lvl7pPr>
            <a:lvl8pPr marL="3433713" indent="-228914" eaLnBrk="0" fontAlgn="base" hangingPunct="0">
              <a:spcBef>
                <a:spcPct val="0"/>
              </a:spcBef>
              <a:spcAft>
                <a:spcPct val="0"/>
              </a:spcAft>
              <a:defRPr kumimoji="1" sz="1400" b="1">
                <a:solidFill>
                  <a:schemeClr val="bg2"/>
                </a:solidFill>
                <a:latin typeface="Arial" pitchFamily="34" charset="0"/>
              </a:defRPr>
            </a:lvl8pPr>
            <a:lvl9pPr marL="3891541" indent="-228914" eaLnBrk="0" fontAlgn="base" hangingPunct="0">
              <a:spcBef>
                <a:spcPct val="0"/>
              </a:spcBef>
              <a:spcAft>
                <a:spcPct val="0"/>
              </a:spcAft>
              <a:defRPr kumimoji="1" sz="1400" b="1">
                <a:solidFill>
                  <a:schemeClr val="bg2"/>
                </a:solidFill>
                <a:latin typeface="Arial" pitchFamily="34" charset="0"/>
              </a:defRPr>
            </a:lvl9pPr>
          </a:lstStyle>
          <a:p>
            <a:fld id="{17ADEF34-1F6B-4C97-864A-152E38D9992B}" type="slidenum">
              <a:rPr kumimoji="0" lang="en-US" altLang="en-US" sz="1200" b="0">
                <a:solidFill>
                  <a:schemeClr val="tx1"/>
                </a:solidFill>
                <a:latin typeface="Times New Roman" pitchFamily="18" charset="0"/>
              </a:rPr>
              <a:pPr/>
              <a:t>41</a:t>
            </a:fld>
            <a:endParaRPr kumimoji="0" lang="en-US" altLang="en-US" sz="1200" b="0" dirty="0">
              <a:solidFill>
                <a:schemeClr val="tx1"/>
              </a:solidFill>
              <a:latin typeface="Times New Roman" pitchFamily="18" charset="0"/>
            </a:endParaRPr>
          </a:p>
        </p:txBody>
      </p:sp>
    </p:spTree>
    <p:extLst>
      <p:ext uri="{BB962C8B-B14F-4D97-AF65-F5344CB8AC3E}">
        <p14:creationId xmlns:p14="http://schemas.microsoft.com/office/powerpoint/2010/main" val="2450167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23B310D-CD44-4781-B707-3F7F177DF023}"/>
              </a:ext>
            </a:extLst>
          </p:cNvPr>
          <p:cNvSpPr>
            <a:spLocks noGrp="1" noRot="1" noChangeAspect="1" noTextEdit="1"/>
          </p:cNvSpPr>
          <p:nvPr>
            <p:ph type="sldImg"/>
          </p:nvPr>
        </p:nvSpPr>
        <p:spPr>
          <a:xfrm>
            <a:off x="919163" y="746125"/>
            <a:ext cx="4968875" cy="3725863"/>
          </a:xfrm>
          <a:ln/>
        </p:spPr>
      </p:sp>
      <p:sp>
        <p:nvSpPr>
          <p:cNvPr id="23555" name="Notes Placeholder 2">
            <a:extLst>
              <a:ext uri="{FF2B5EF4-FFF2-40B4-BE49-F238E27FC236}">
                <a16:creationId xmlns:a16="http://schemas.microsoft.com/office/drawing/2014/main" id="{F4492937-EDDA-4EA2-87FE-5DC112C230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56" name="Slide Number Placeholder 3">
            <a:extLst>
              <a:ext uri="{FF2B5EF4-FFF2-40B4-BE49-F238E27FC236}">
                <a16:creationId xmlns:a16="http://schemas.microsoft.com/office/drawing/2014/main" id="{5EE03E1F-00CA-4392-B747-84C4867987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4163">
              <a:spcBef>
                <a:spcPct val="30000"/>
              </a:spcBef>
              <a:defRPr sz="1200">
                <a:solidFill>
                  <a:schemeClr val="tx1"/>
                </a:solidFill>
                <a:latin typeface="Arial" panose="020B0604020202020204" pitchFamily="34" charset="0"/>
                <a:cs typeface="Arial" panose="020B0604020202020204" pitchFamily="34" charset="0"/>
              </a:defRPr>
            </a:lvl2pPr>
            <a:lvl3pPr marL="1141413" indent="-227013">
              <a:spcBef>
                <a:spcPct val="30000"/>
              </a:spcBef>
              <a:defRPr sz="1200">
                <a:solidFill>
                  <a:schemeClr val="tx1"/>
                </a:solidFill>
                <a:latin typeface="Arial" panose="020B0604020202020204" pitchFamily="34" charset="0"/>
                <a:cs typeface="Arial" panose="020B0604020202020204" pitchFamily="34" charset="0"/>
              </a:defRPr>
            </a:lvl3pPr>
            <a:lvl4pPr marL="1598613" indent="-227013">
              <a:spcBef>
                <a:spcPct val="30000"/>
              </a:spcBef>
              <a:defRPr sz="1200">
                <a:solidFill>
                  <a:schemeClr val="tx1"/>
                </a:solidFill>
                <a:latin typeface="Arial" panose="020B0604020202020204" pitchFamily="34" charset="0"/>
                <a:cs typeface="Arial" panose="020B0604020202020204" pitchFamily="34" charset="0"/>
              </a:defRPr>
            </a:lvl4pPr>
            <a:lvl5pPr marL="2055813" indent="-227013">
              <a:spcBef>
                <a:spcPct val="30000"/>
              </a:spcBef>
              <a:defRPr sz="12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A96877-B932-4BBF-A2BE-B0FEF1DF6265}" type="slidenum">
              <a:rPr lang="en-US" altLang="en-US" smtClean="0">
                <a:ea typeface="ＭＳ Ｐゴシック" panose="020B0600070205080204" pitchFamily="34" charset="-128"/>
              </a:rPr>
              <a:pPr>
                <a:spcBef>
                  <a:spcPct val="0"/>
                </a:spcBef>
              </a:pPr>
              <a:t>43</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56874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753686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C9718F0-58C0-418F-8CAB-068096F1CC44}"/>
              </a:ext>
            </a:extLst>
          </p:cNvPr>
          <p:cNvSpPr>
            <a:spLocks noGrp="1" noRot="1" noChangeAspect="1" noTextEdit="1"/>
          </p:cNvSpPr>
          <p:nvPr>
            <p:ph type="sldImg"/>
          </p:nvPr>
        </p:nvSpPr>
        <p:spPr>
          <a:xfrm>
            <a:off x="1143000" y="685800"/>
            <a:ext cx="4572000" cy="3429000"/>
          </a:xfrm>
          <a:ln/>
        </p:spPr>
      </p:sp>
      <p:sp>
        <p:nvSpPr>
          <p:cNvPr id="40963" name="Notes Placeholder 2">
            <a:extLst>
              <a:ext uri="{FF2B5EF4-FFF2-40B4-BE49-F238E27FC236}">
                <a16:creationId xmlns:a16="http://schemas.microsoft.com/office/drawing/2014/main" id="{28C3C38E-027A-4F2E-9123-8E3C6F7B3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0964" name="Slide Number Placeholder 3">
            <a:extLst>
              <a:ext uri="{FF2B5EF4-FFF2-40B4-BE49-F238E27FC236}">
                <a16:creationId xmlns:a16="http://schemas.microsoft.com/office/drawing/2014/main" id="{B25D0B7C-3EEB-42BC-94E0-6858DD05D2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01675" indent="-269875">
              <a:spcBef>
                <a:spcPct val="30000"/>
              </a:spcBef>
              <a:defRPr sz="1200">
                <a:solidFill>
                  <a:schemeClr val="tx1"/>
                </a:solidFill>
                <a:latin typeface="Arial" panose="020B0604020202020204" pitchFamily="34" charset="0"/>
                <a:cs typeface="Arial" panose="020B0604020202020204" pitchFamily="34" charset="0"/>
              </a:defRPr>
            </a:lvl2pPr>
            <a:lvl3pPr marL="1081088" indent="-215900">
              <a:spcBef>
                <a:spcPct val="30000"/>
              </a:spcBef>
              <a:defRPr sz="1200">
                <a:solidFill>
                  <a:schemeClr val="tx1"/>
                </a:solidFill>
                <a:latin typeface="Arial" panose="020B0604020202020204" pitchFamily="34" charset="0"/>
                <a:cs typeface="Arial" panose="020B0604020202020204" pitchFamily="34" charset="0"/>
              </a:defRPr>
            </a:lvl3pPr>
            <a:lvl4pPr marL="1512888" indent="-215900">
              <a:spcBef>
                <a:spcPct val="30000"/>
              </a:spcBef>
              <a:defRPr sz="1200">
                <a:solidFill>
                  <a:schemeClr val="tx1"/>
                </a:solidFill>
                <a:latin typeface="Arial" panose="020B0604020202020204" pitchFamily="34" charset="0"/>
                <a:cs typeface="Arial" panose="020B0604020202020204" pitchFamily="34" charset="0"/>
              </a:defRPr>
            </a:lvl4pPr>
            <a:lvl5pPr marL="1944688" indent="-215900">
              <a:spcBef>
                <a:spcPct val="30000"/>
              </a:spcBef>
              <a:defRPr sz="1200">
                <a:solidFill>
                  <a:schemeClr val="tx1"/>
                </a:solidFill>
                <a:latin typeface="Arial" panose="020B0604020202020204" pitchFamily="34" charset="0"/>
                <a:cs typeface="Arial" panose="020B0604020202020204" pitchFamily="34" charset="0"/>
              </a:defRPr>
            </a:lvl5pPr>
            <a:lvl6pPr marL="24018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590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162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734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D85991-DCAB-4DE1-96BE-9451150D7EDD}" type="slidenum">
              <a:rPr lang="en-US" altLang="en-US" smtClean="0">
                <a:ea typeface="ＭＳ Ｐゴシック" panose="020B0600070205080204" pitchFamily="34" charset="-128"/>
              </a:rPr>
              <a:pPr>
                <a:spcBef>
                  <a:spcPct val="0"/>
                </a:spcBef>
              </a:pPr>
              <a:t>50</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1370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2C30DAB-EF86-4030-9B6F-931444C72B0A}"/>
              </a:ext>
            </a:extLst>
          </p:cNvPr>
          <p:cNvSpPr>
            <a:spLocks noGrp="1" noRot="1" noChangeAspect="1" noTextEdit="1"/>
          </p:cNvSpPr>
          <p:nvPr>
            <p:ph type="sldImg"/>
          </p:nvPr>
        </p:nvSpPr>
        <p:spPr>
          <a:xfrm>
            <a:off x="1143000" y="685800"/>
            <a:ext cx="4572000" cy="3429000"/>
          </a:xfrm>
          <a:ln/>
        </p:spPr>
      </p:sp>
      <p:sp>
        <p:nvSpPr>
          <p:cNvPr id="16387" name="Notes Placeholder 2">
            <a:extLst>
              <a:ext uri="{FF2B5EF4-FFF2-40B4-BE49-F238E27FC236}">
                <a16:creationId xmlns:a16="http://schemas.microsoft.com/office/drawing/2014/main" id="{1CEDC5CD-A89D-4603-8662-E875103E6D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45140CF7-58D1-4FAE-A8AB-4F41557F6C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9E1A70-159D-4146-946B-8F631CAE7C39}" type="slidenum">
              <a:rPr lang="en-US" altLang="en-US" smtClean="0"/>
              <a:pPr>
                <a:spcBef>
                  <a:spcPct val="0"/>
                </a:spcBef>
              </a:pPr>
              <a:t>5</a:t>
            </a:fld>
            <a:endParaRPr lang="en-US" altLang="en-US"/>
          </a:p>
        </p:txBody>
      </p:sp>
    </p:spTree>
    <p:extLst>
      <p:ext uri="{BB962C8B-B14F-4D97-AF65-F5344CB8AC3E}">
        <p14:creationId xmlns:p14="http://schemas.microsoft.com/office/powerpoint/2010/main" val="3326220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246360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3000" y="685800"/>
            <a:ext cx="4572000" cy="342900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AA072A1-AF8D-4FC2-9CEF-0EA7B053FE50}" type="slidenum">
              <a:rPr lang="en-US" altLang="en-US" sz="1300" smtClean="0"/>
              <a:pPr>
                <a:spcBef>
                  <a:spcPct val="0"/>
                </a:spcBef>
              </a:pPr>
              <a:t>55</a:t>
            </a:fld>
            <a:endParaRPr lang="en-US" altLang="en-US" sz="1300"/>
          </a:p>
        </p:txBody>
      </p:sp>
    </p:spTree>
    <p:extLst>
      <p:ext uri="{BB962C8B-B14F-4D97-AF65-F5344CB8AC3E}">
        <p14:creationId xmlns:p14="http://schemas.microsoft.com/office/powerpoint/2010/main" val="3477156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40349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亚马逊推出了</a:t>
            </a:r>
            <a:r>
              <a:rPr lang="en-US" altLang="zh-CN" sz="1200" b="0" i="0" kern="1200" dirty="0">
                <a:solidFill>
                  <a:schemeClr val="tx1"/>
                </a:solidFill>
                <a:effectLst/>
                <a:latin typeface="+mn-lt"/>
                <a:ea typeface="+mn-ea"/>
                <a:cs typeface="+mn-cs"/>
              </a:rPr>
              <a:t>Amazon Comprehend Medical</a:t>
            </a:r>
            <a:r>
              <a:rPr lang="zh-CN" altLang="en-US" sz="1200" b="0" i="0" kern="1200" dirty="0">
                <a:solidFill>
                  <a:schemeClr val="tx1"/>
                </a:solidFill>
                <a:effectLst/>
                <a:latin typeface="+mn-lt"/>
                <a:ea typeface="+mn-ea"/>
                <a:cs typeface="+mn-cs"/>
              </a:rPr>
              <a:t>，这也是亚马逊进一步进军医疗市场的重要一步。据介绍，</a:t>
            </a:r>
            <a:r>
              <a:rPr lang="en-US" altLang="zh-CN" sz="1200" b="0" i="0" kern="1200" dirty="0">
                <a:solidFill>
                  <a:schemeClr val="tx1"/>
                </a:solidFill>
                <a:effectLst/>
                <a:latin typeface="+mn-lt"/>
                <a:ea typeface="+mn-ea"/>
                <a:cs typeface="+mn-cs"/>
              </a:rPr>
              <a:t>Amazon Comprehend Medical</a:t>
            </a:r>
            <a:r>
              <a:rPr lang="zh-CN" altLang="en-US" sz="1200" b="0" i="0" kern="1200" dirty="0">
                <a:solidFill>
                  <a:schemeClr val="tx1"/>
                </a:solidFill>
                <a:effectLst/>
                <a:latin typeface="+mn-lt"/>
                <a:ea typeface="+mn-ea"/>
                <a:cs typeface="+mn-cs"/>
              </a:rPr>
              <a:t>可以让开发者可以处理非结构化的医疗文本，并确定病例诊断、治疗方案、用药计量、症状和征兆等信息。该服务的核心在于将人工智能和机器学习应用于医疗保健。其主要面向的是医院客户，旨在降低医疗文件处理成本，快速准确地从医疗记录中提取信息。</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0EE18-DD19-4045-AF90-F3AF14C044A3}"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4139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pPr marR="0" algn="l" defTabSz="914400" rtl="0" eaLnBrk="0" fontAlgn="base" latinLnBrk="0" hangingPunct="0">
              <a:lnSpc>
                <a:spcPct val="100000"/>
              </a:lnSpc>
              <a:spcBef>
                <a:spcPct val="0"/>
              </a:spcBef>
              <a:spcAft>
                <a:spcPct val="0"/>
              </a:spcAft>
              <a:buClrTx/>
              <a:buSzTx/>
            </a:pPr>
            <a:r>
              <a:rPr lang="zh-CN" altLang="en-US" sz="1200" b="1" dirty="0">
                <a:solidFill>
                  <a:schemeClr val="accent6"/>
                </a:solidFill>
                <a:latin typeface="Segoe UI" panose="020B0502040204020203" pitchFamily="34" charset="0"/>
                <a:ea typeface="微软雅黑" panose="020B0503020204020204" pitchFamily="34" charset="-122"/>
              </a:rPr>
              <a:t>组织架构三大特点：</a:t>
            </a:r>
            <a:endParaRPr lang="en-US" altLang="zh-CN" sz="1200" b="1" dirty="0">
              <a:solidFill>
                <a:schemeClr val="accent6"/>
              </a:solidFill>
              <a:latin typeface="Segoe UI" panose="020B0502040204020203" pitchFamily="34" charset="0"/>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altLang="zh-CN" sz="1200" b="0" i="0" dirty="0">
                <a:solidFill>
                  <a:schemeClr val="accent6"/>
                </a:solidFill>
                <a:latin typeface="Segoe UI" panose="020B0502040204020203" pitchFamily="34" charset="0"/>
                <a:ea typeface="微软雅黑" panose="020B0503020204020204" pitchFamily="34" charset="-122"/>
              </a:rPr>
              <a:t>1</a:t>
            </a:r>
            <a:r>
              <a:rPr lang="zh-CN" altLang="en-US" sz="1200" b="0" i="0" dirty="0">
                <a:solidFill>
                  <a:schemeClr val="accent6"/>
                </a:solidFill>
                <a:latin typeface="Segoe UI" panose="020B0502040204020203" pitchFamily="34" charset="0"/>
                <a:ea typeface="微软雅黑" panose="020B0503020204020204" pitchFamily="34" charset="-122"/>
              </a:rPr>
              <a:t>、亚马逊对组织架构概念比较弱化，架构调整频繁，基本基于贝索斯的关注</a:t>
            </a:r>
            <a:endParaRPr kumimoji="0" lang="en-US" altLang="zh-CN" sz="1200" b="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cs typeface="Arial" panose="020B0604020202020204" pitchFamily="34" charset="0"/>
              </a:rPr>
              <a:t>2</a:t>
            </a:r>
            <a:r>
              <a:rPr kumimoji="0" lang="zh-CN" altLang="en-US" sz="1200" b="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cs typeface="Arial" panose="020B0604020202020204" pitchFamily="34" charset="0"/>
              </a:rPr>
              <a:t>、</a:t>
            </a:r>
            <a:r>
              <a:rPr lang="zh-CN" altLang="en-US" dirty="0">
                <a:latin typeface="Arial" panose="020B0604020202020204" pitchFamily="34" charset="0"/>
                <a:cs typeface="Arial" panose="020B0604020202020204" pitchFamily="34" charset="0"/>
              </a:rPr>
              <a:t>各大业务板块互相相对独立，</a:t>
            </a:r>
            <a:r>
              <a:rPr lang="zh-CN" altLang="en-US" sz="1200" dirty="0">
                <a:solidFill>
                  <a:schemeClr val="accent6"/>
                </a:solidFill>
                <a:latin typeface="Segoe UI" panose="020B0502040204020203" pitchFamily="34" charset="0"/>
                <a:ea typeface="微软雅黑" panose="020B0503020204020204" pitchFamily="34" charset="-122"/>
              </a:rPr>
              <a:t>类似事业部制，</a:t>
            </a:r>
            <a:r>
              <a:rPr kumimoji="0" lang="zh-CN" altLang="en-US"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职能闭环</a:t>
            </a:r>
            <a:r>
              <a:rPr kumimoji="0" lang="en-US" altLang="zh-CN"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a:t>
            </a:r>
            <a:r>
              <a:rPr kumimoji="0" lang="zh-CN" altLang="en-US"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包括产品、研发、销售、市场等</a:t>
            </a:r>
            <a:r>
              <a:rPr kumimoji="0" lang="en-US" altLang="zh-CN"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a:t>
            </a:r>
            <a:r>
              <a:rPr kumimoji="0" lang="zh-CN" altLang="en-US"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a:t>
            </a:r>
            <a:r>
              <a:rPr lang="zh-CN" altLang="en-US" sz="1200" dirty="0">
                <a:solidFill>
                  <a:schemeClr val="accent6"/>
                </a:solidFill>
                <a:latin typeface="Segoe UI" panose="020B0502040204020203" pitchFamily="34" charset="0"/>
                <a:ea typeface="微软雅黑" panose="020B0503020204020204" pitchFamily="34" charset="-122"/>
              </a:rPr>
              <a:t>根据业务周期，成熟业务考核</a:t>
            </a:r>
            <a:r>
              <a:rPr kumimoji="0" lang="en-US" altLang="zh-CN"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P&amp;L</a:t>
            </a:r>
            <a:r>
              <a:rPr kumimoji="0" lang="zh-CN" altLang="en-US"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rPr>
              <a:t>，新业务看市场占用及增长</a:t>
            </a:r>
            <a:endParaRPr kumimoji="0" lang="en-US" altLang="zh-CN"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200" b="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cs typeface="Arial"/>
              </a:rPr>
              <a:t>3</a:t>
            </a:r>
            <a:r>
              <a:rPr kumimoji="0" lang="zh-CN" altLang="en-US" sz="1200" b="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cs typeface="Arial"/>
              </a:rPr>
              <a:t>、</a:t>
            </a:r>
            <a:r>
              <a:rPr lang="zh-CN" altLang="en-US" b="0" dirty="0">
                <a:latin typeface="Arial" panose="020B0604020202020204" pitchFamily="34" charset="0"/>
                <a:cs typeface="Arial" panose="020B0604020202020204" pitchFamily="34" charset="0"/>
              </a:rPr>
              <a:t>强总部定位，核心</a:t>
            </a:r>
            <a:r>
              <a:rPr lang="zh-CN" altLang="en-US" dirty="0">
                <a:latin typeface="Arial" panose="020B0604020202020204" pitchFamily="34" charset="0"/>
                <a:cs typeface="Arial" panose="020B0604020202020204" pitchFamily="34" charset="0"/>
              </a:rPr>
              <a:t>产品及研发集中到总部，后台职能由总部统管，定向支持各个业务；区域偏执行</a:t>
            </a:r>
            <a:endParaRPr lang="en-US" altLang="zh-CN"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en-US" altLang="zh-CN"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en-US" altLang="zh-CN"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CN"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rPr>
              <a:t>J Black: MA</a:t>
            </a:r>
            <a:r>
              <a:rPr kumimoji="0" lang="zh-CN" altLang="en-US"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rPr>
              <a:t>；娱乐业务，包括音乐和视频；工作室（</a:t>
            </a:r>
            <a:r>
              <a:rPr lang="en-US" altLang="zh-CN" dirty="0">
                <a:effectLst/>
              </a:rPr>
              <a:t>Albert Cheng (Interim President</a:t>
            </a:r>
            <a:r>
              <a:rPr kumimoji="0" lang="zh-CN" altLang="en-US"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rPr>
              <a:t>）；</a:t>
            </a:r>
            <a:r>
              <a:rPr kumimoji="0" lang="en-US" altLang="zh-CN"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rPr>
              <a:t>TWICH</a:t>
            </a:r>
            <a:r>
              <a:rPr kumimoji="0" lang="zh-CN" altLang="en-US" sz="1200" i="0" u="none" strike="noStrike" cap="none" normalizeH="0" baseline="0" dirty="0">
                <a:ln>
                  <a:noFill/>
                </a:ln>
                <a:solidFill>
                  <a:schemeClr val="accent6"/>
                </a:solidFill>
                <a:effectLst/>
                <a:latin typeface="Arial" panose="020B0604020202020204" pitchFamily="34" charset="0"/>
                <a:ea typeface="微软雅黑" panose="020B0503020204020204" pitchFamily="34" charset="-122"/>
                <a:cs typeface="Arial" panose="020B0604020202020204" pitchFamily="34" charset="0"/>
              </a:rPr>
              <a:t>‘’；广告业务；</a:t>
            </a:r>
            <a:br>
              <a:rPr lang="en-US" altLang="zh-CN" dirty="0">
                <a:effectLst/>
              </a:rPr>
            </a:br>
            <a:endParaRPr kumimoji="0" lang="zh-CN" altLang="en-US" sz="1200" i="0" u="none" strike="noStrike" cap="none" normalizeH="0" baseline="0" dirty="0">
              <a:ln>
                <a:noFill/>
              </a:ln>
              <a:solidFill>
                <a:schemeClr val="accent6"/>
              </a:solidFill>
              <a:effectLst/>
              <a:latin typeface="Segoe UI" panose="020B0502040204020203" pitchFamily="34" charset="0"/>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EB8B21E0-975A-4797-8F3E-4AEBE26AAE8E}" type="slidenum">
              <a:rPr lang="zh-CN" altLang="en-US" smtClean="0">
                <a:solidFill>
                  <a:prstClr val="black"/>
                </a:solidFill>
                <a:latin typeface="等线"/>
              </a:rPr>
              <a:pPr/>
              <a:t>61</a:t>
            </a:fld>
            <a:endParaRPr lang="zh-CN" altLang="en-US">
              <a:solidFill>
                <a:prstClr val="black"/>
              </a:solidFill>
              <a:latin typeface="等线"/>
            </a:endParaRPr>
          </a:p>
        </p:txBody>
      </p:sp>
    </p:spTree>
    <p:extLst>
      <p:ext uri="{BB962C8B-B14F-4D97-AF65-F5344CB8AC3E}">
        <p14:creationId xmlns:p14="http://schemas.microsoft.com/office/powerpoint/2010/main" val="1838545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dirty="0"/>
              <a:t>优势：</a:t>
            </a:r>
            <a:endParaRPr lang="en-US" altLang="zh-CN" dirty="0"/>
          </a:p>
        </p:txBody>
      </p:sp>
      <p:sp>
        <p:nvSpPr>
          <p:cNvPr id="4" name="灯片编号占位符 3"/>
          <p:cNvSpPr>
            <a:spLocks noGrp="1"/>
          </p:cNvSpPr>
          <p:nvPr>
            <p:ph type="sldNum" sz="quarter" idx="10"/>
          </p:nvPr>
        </p:nvSpPr>
        <p:spPr/>
        <p:txBody>
          <a:bodyPr/>
          <a:lstStyle/>
          <a:p>
            <a:fld id="{240C4890-8462-4767-9A01-D099090732E0}" type="slidenum">
              <a:rPr lang="zh-CN" altLang="en-US" smtClean="0"/>
              <a:t>63</a:t>
            </a:fld>
            <a:endParaRPr lang="zh-CN" altLang="en-US"/>
          </a:p>
        </p:txBody>
      </p:sp>
    </p:spTree>
    <p:extLst>
      <p:ext uri="{BB962C8B-B14F-4D97-AF65-F5344CB8AC3E}">
        <p14:creationId xmlns:p14="http://schemas.microsoft.com/office/powerpoint/2010/main" val="1940575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999973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3000" y="685800"/>
            <a:ext cx="4572000"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2424956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it-IT" altLang="en-US" sz="1200"/>
              <a:t> </a:t>
            </a:r>
            <a:r>
              <a:rPr lang="en-US" altLang="en-US" sz="1100"/>
              <a:t>© The RBL Institute.  All rights reserved.			               HR Metrics, March 2008</a:t>
            </a:r>
            <a:endParaRPr lang="it-IT" altLang="en-US" sz="1100"/>
          </a:p>
        </p:txBody>
      </p:sp>
      <p:sp>
        <p:nvSpPr>
          <p:cNvPr id="191491" name="Rectangle 2"/>
          <p:cNvSpPr>
            <a:spLocks noGrp="1" noRot="1" noChangeAspect="1" noChangeArrowheads="1" noTextEdit="1"/>
          </p:cNvSpPr>
          <p:nvPr>
            <p:ph type="sldImg"/>
          </p:nvPr>
        </p:nvSpPr>
        <p:spPr>
          <a:xfrm>
            <a:off x="1143000" y="685800"/>
            <a:ext cx="4573588" cy="3429000"/>
          </a:xfrm>
          <a:ln/>
        </p:spPr>
      </p:sp>
      <p:sp>
        <p:nvSpPr>
          <p:cNvPr id="19149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79664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733425"/>
            <a:ext cx="4876800"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9F7CE6-5251-4735-9D66-2F3E80BAE211}" type="slidenum">
              <a:rPr lang="en-GB" smtClean="0">
                <a:solidFill>
                  <a:prstClr val="black"/>
                </a:solidFill>
              </a:rPr>
              <a:pPr/>
              <a:t>77</a:t>
            </a:fld>
            <a:endParaRPr lang="en-GB" dirty="0">
              <a:solidFill>
                <a:prstClr val="black"/>
              </a:solidFill>
            </a:endParaRPr>
          </a:p>
        </p:txBody>
      </p:sp>
    </p:spTree>
    <p:extLst>
      <p:ext uri="{BB962C8B-B14F-4D97-AF65-F5344CB8AC3E}">
        <p14:creationId xmlns:p14="http://schemas.microsoft.com/office/powerpoint/2010/main" val="123784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7</a:t>
            </a:fld>
            <a:endParaRPr lang="en-US" altLang="en-US"/>
          </a:p>
        </p:txBody>
      </p:sp>
    </p:spTree>
    <p:extLst>
      <p:ext uri="{BB962C8B-B14F-4D97-AF65-F5344CB8AC3E}">
        <p14:creationId xmlns:p14="http://schemas.microsoft.com/office/powerpoint/2010/main" val="4288962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814037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19163" y="746125"/>
            <a:ext cx="4968875" cy="3725863"/>
          </a:xfrm>
          <a:ln/>
        </p:spPr>
      </p:sp>
      <p:sp>
        <p:nvSpPr>
          <p:cNvPr id="110595" name="Rectangle 3"/>
          <p:cNvSpPr>
            <a:spLocks noGrp="1" noChangeArrowheads="1"/>
          </p:cNvSpPr>
          <p:nvPr>
            <p:ph type="body" idx="1"/>
          </p:nvPr>
        </p:nvSpPr>
        <p:spPr>
          <a:xfrm>
            <a:off x="907627" y="4719461"/>
            <a:ext cx="4991947" cy="4474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39103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3000" y="685800"/>
            <a:ext cx="4572000" cy="3429000"/>
          </a:xfrm>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微软雅黑" panose="020B0503020204020204" pitchFamily="34" charset="-122"/>
              <a:cs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AA072A1-AF8D-4FC2-9CEF-0EA7B053FE50}" type="slidenum">
              <a:rPr lang="en-US" altLang="en-US" sz="1300" smtClean="0">
                <a:latin typeface="微软雅黑" panose="020B0503020204020204" pitchFamily="34" charset="-122"/>
              </a:rPr>
              <a:pPr>
                <a:spcBef>
                  <a:spcPct val="0"/>
                </a:spcBef>
              </a:pPr>
              <a:t>87</a:t>
            </a:fld>
            <a:endParaRPr lang="en-US" altLang="en-US" sz="1300" dirty="0">
              <a:latin typeface="微软雅黑" panose="020B0503020204020204" pitchFamily="34" charset="-122"/>
            </a:endParaRPr>
          </a:p>
        </p:txBody>
      </p:sp>
    </p:spTree>
    <p:extLst>
      <p:ext uri="{BB962C8B-B14F-4D97-AF65-F5344CB8AC3E}">
        <p14:creationId xmlns:p14="http://schemas.microsoft.com/office/powerpoint/2010/main" val="3553491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883" indent="-285724" eaLnBrk="0" hangingPunct="0">
              <a:defRPr sz="2400">
                <a:solidFill>
                  <a:schemeClr val="tx1"/>
                </a:solidFill>
                <a:latin typeface="Arial" charset="0"/>
                <a:ea typeface="ＭＳ Ｐゴシック" pitchFamily="34" charset="-128"/>
              </a:defRPr>
            </a:lvl2pPr>
            <a:lvl3pPr marL="1142898" indent="-228580" eaLnBrk="0" hangingPunct="0">
              <a:defRPr sz="2400">
                <a:solidFill>
                  <a:schemeClr val="tx1"/>
                </a:solidFill>
                <a:latin typeface="Arial" charset="0"/>
                <a:ea typeface="ＭＳ Ｐゴシック" pitchFamily="34" charset="-128"/>
              </a:defRPr>
            </a:lvl3pPr>
            <a:lvl4pPr marL="1600057" indent="-228580" eaLnBrk="0" hangingPunct="0">
              <a:defRPr sz="2400">
                <a:solidFill>
                  <a:schemeClr val="tx1"/>
                </a:solidFill>
                <a:latin typeface="Arial" charset="0"/>
                <a:ea typeface="ＭＳ Ｐゴシック" pitchFamily="34" charset="-128"/>
              </a:defRPr>
            </a:lvl4pPr>
            <a:lvl5pPr marL="2057217" indent="-228580" eaLnBrk="0" hangingPunct="0">
              <a:defRPr sz="2400">
                <a:solidFill>
                  <a:schemeClr val="tx1"/>
                </a:solidFill>
                <a:latin typeface="Arial" charset="0"/>
                <a:ea typeface="ＭＳ Ｐゴシック" pitchFamily="34" charset="-128"/>
              </a:defRPr>
            </a:lvl5pPr>
            <a:lvl6pPr marL="2514376" indent="-228580" defTabSz="457159" eaLnBrk="0" fontAlgn="base" hangingPunct="0">
              <a:spcBef>
                <a:spcPct val="0"/>
              </a:spcBef>
              <a:spcAft>
                <a:spcPct val="0"/>
              </a:spcAft>
              <a:defRPr sz="2400">
                <a:solidFill>
                  <a:schemeClr val="tx1"/>
                </a:solidFill>
                <a:latin typeface="Arial" charset="0"/>
                <a:ea typeface="ＭＳ Ｐゴシック" pitchFamily="34" charset="-128"/>
              </a:defRPr>
            </a:lvl6pPr>
            <a:lvl7pPr marL="2971535" indent="-228580" defTabSz="457159" eaLnBrk="0" fontAlgn="base" hangingPunct="0">
              <a:spcBef>
                <a:spcPct val="0"/>
              </a:spcBef>
              <a:spcAft>
                <a:spcPct val="0"/>
              </a:spcAft>
              <a:defRPr sz="2400">
                <a:solidFill>
                  <a:schemeClr val="tx1"/>
                </a:solidFill>
                <a:latin typeface="Arial" charset="0"/>
                <a:ea typeface="ＭＳ Ｐゴシック" pitchFamily="34" charset="-128"/>
              </a:defRPr>
            </a:lvl7pPr>
            <a:lvl8pPr marL="3428695" indent="-228580" defTabSz="457159" eaLnBrk="0" fontAlgn="base" hangingPunct="0">
              <a:spcBef>
                <a:spcPct val="0"/>
              </a:spcBef>
              <a:spcAft>
                <a:spcPct val="0"/>
              </a:spcAft>
              <a:defRPr sz="2400">
                <a:solidFill>
                  <a:schemeClr val="tx1"/>
                </a:solidFill>
                <a:latin typeface="Arial" charset="0"/>
                <a:ea typeface="ＭＳ Ｐゴシック" pitchFamily="34" charset="-128"/>
              </a:defRPr>
            </a:lvl8pPr>
            <a:lvl9pPr marL="3885854" indent="-228580" defTabSz="457159"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F73B6D7-0382-48ED-AB0A-DF9ACFA6E895}" type="slidenum">
              <a:rPr lang="en-US" sz="1200"/>
              <a:pPr eaLnBrk="1" hangingPunct="1"/>
              <a:t>89</a:t>
            </a:fld>
            <a:endParaRPr lang="en-US" sz="1200"/>
          </a:p>
        </p:txBody>
      </p:sp>
    </p:spTree>
    <p:extLst>
      <p:ext uri="{BB962C8B-B14F-4D97-AF65-F5344CB8AC3E}">
        <p14:creationId xmlns:p14="http://schemas.microsoft.com/office/powerpoint/2010/main" val="43369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8</a:t>
            </a:fld>
            <a:endParaRPr lang="en-US" altLang="en-US"/>
          </a:p>
        </p:txBody>
      </p:sp>
    </p:spTree>
    <p:extLst>
      <p:ext uri="{BB962C8B-B14F-4D97-AF65-F5344CB8AC3E}">
        <p14:creationId xmlns:p14="http://schemas.microsoft.com/office/powerpoint/2010/main" val="183033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9</a:t>
            </a:fld>
            <a:endParaRPr lang="en-US" altLang="en-US"/>
          </a:p>
        </p:txBody>
      </p:sp>
    </p:spTree>
    <p:extLst>
      <p:ext uri="{BB962C8B-B14F-4D97-AF65-F5344CB8AC3E}">
        <p14:creationId xmlns:p14="http://schemas.microsoft.com/office/powerpoint/2010/main" val="391780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B9A813A-8625-44EC-BF0C-EC19E3C67D36}"/>
              </a:ext>
            </a:extLst>
          </p:cNvPr>
          <p:cNvSpPr>
            <a:spLocks noGrp="1" noRot="1" noChangeAspect="1" noTextEdit="1"/>
          </p:cNvSpPr>
          <p:nvPr>
            <p:ph type="sldImg"/>
          </p:nvPr>
        </p:nvSpPr>
        <p:spPr>
          <a:xfrm>
            <a:off x="1143000" y="685800"/>
            <a:ext cx="4572000" cy="3429000"/>
          </a:xfrm>
          <a:ln/>
        </p:spPr>
      </p:sp>
      <p:sp>
        <p:nvSpPr>
          <p:cNvPr id="18435" name="Notes Placeholder 2">
            <a:extLst>
              <a:ext uri="{FF2B5EF4-FFF2-40B4-BE49-F238E27FC236}">
                <a16:creationId xmlns:a16="http://schemas.microsoft.com/office/drawing/2014/main" id="{F2580B08-EE67-4366-8169-29DACBF07C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BA7FAA5-74A4-47DD-9967-D39B29891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277D9F-90EB-4913-A3BB-E9C9569A3EA3}"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16251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5082B75-C9C9-420C-A654-B8B78FA1FB56}"/>
              </a:ext>
            </a:extLst>
          </p:cNvPr>
          <p:cNvSpPr>
            <a:spLocks noGrp="1" noRot="1" noChangeAspect="1" noTextEdit="1"/>
          </p:cNvSpPr>
          <p:nvPr>
            <p:ph type="sldImg"/>
          </p:nvPr>
        </p:nvSpPr>
        <p:spPr>
          <a:xfrm>
            <a:off x="1143000" y="685800"/>
            <a:ext cx="4572000" cy="3429000"/>
          </a:xfrm>
          <a:ln/>
        </p:spPr>
      </p:sp>
      <p:sp>
        <p:nvSpPr>
          <p:cNvPr id="38915" name="Notes Placeholder 2">
            <a:extLst>
              <a:ext uri="{FF2B5EF4-FFF2-40B4-BE49-F238E27FC236}">
                <a16:creationId xmlns:a16="http://schemas.microsoft.com/office/drawing/2014/main" id="{53F8DE6C-9F17-4FF1-92F6-16A06C6140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These are the stakeholders, customers, investors, communities, governments, ventors and of course employees. In the next few minutes, each group take one of these stakeholder groups and answer the questions provided on the next page.</a:t>
            </a:r>
          </a:p>
        </p:txBody>
      </p:sp>
      <p:sp>
        <p:nvSpPr>
          <p:cNvPr id="38916" name="Slide Number Placeholder 3">
            <a:extLst>
              <a:ext uri="{FF2B5EF4-FFF2-40B4-BE49-F238E27FC236}">
                <a16:creationId xmlns:a16="http://schemas.microsoft.com/office/drawing/2014/main" id="{E5840091-45B3-478B-8F8A-0FABD61FF9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E3E496-3B11-4007-8806-E21AEC5AEF42}" type="slidenum">
              <a:rPr lang="en-US" altLang="en-US" smtClean="0"/>
              <a:pPr>
                <a:spcBef>
                  <a:spcPct val="0"/>
                </a:spcBef>
              </a:pPr>
              <a:t>13</a:t>
            </a:fld>
            <a:endParaRPr lang="en-US" altLang="en-US"/>
          </a:p>
        </p:txBody>
      </p:sp>
    </p:spTree>
    <p:extLst>
      <p:ext uri="{BB962C8B-B14F-4D97-AF65-F5344CB8AC3E}">
        <p14:creationId xmlns:p14="http://schemas.microsoft.com/office/powerpoint/2010/main" val="62082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C9718F0-58C0-418F-8CAB-068096F1CC44}"/>
              </a:ext>
            </a:extLst>
          </p:cNvPr>
          <p:cNvSpPr>
            <a:spLocks noGrp="1" noRot="1" noChangeAspect="1" noTextEdit="1"/>
          </p:cNvSpPr>
          <p:nvPr>
            <p:ph type="sldImg"/>
          </p:nvPr>
        </p:nvSpPr>
        <p:spPr>
          <a:xfrm>
            <a:off x="1143000" y="685800"/>
            <a:ext cx="4572000" cy="3429000"/>
          </a:xfrm>
          <a:ln/>
        </p:spPr>
      </p:sp>
      <p:sp>
        <p:nvSpPr>
          <p:cNvPr id="40963" name="Notes Placeholder 2">
            <a:extLst>
              <a:ext uri="{FF2B5EF4-FFF2-40B4-BE49-F238E27FC236}">
                <a16:creationId xmlns:a16="http://schemas.microsoft.com/office/drawing/2014/main" id="{28C3C38E-027A-4F2E-9123-8E3C6F7B3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0964" name="Slide Number Placeholder 3">
            <a:extLst>
              <a:ext uri="{FF2B5EF4-FFF2-40B4-BE49-F238E27FC236}">
                <a16:creationId xmlns:a16="http://schemas.microsoft.com/office/drawing/2014/main" id="{B25D0B7C-3EEB-42BC-94E0-6858DD05D2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01675" indent="-269875">
              <a:spcBef>
                <a:spcPct val="30000"/>
              </a:spcBef>
              <a:defRPr sz="1200">
                <a:solidFill>
                  <a:schemeClr val="tx1"/>
                </a:solidFill>
                <a:latin typeface="Arial" panose="020B0604020202020204" pitchFamily="34" charset="0"/>
                <a:cs typeface="Arial" panose="020B0604020202020204" pitchFamily="34" charset="0"/>
              </a:defRPr>
            </a:lvl2pPr>
            <a:lvl3pPr marL="1081088" indent="-215900">
              <a:spcBef>
                <a:spcPct val="30000"/>
              </a:spcBef>
              <a:defRPr sz="1200">
                <a:solidFill>
                  <a:schemeClr val="tx1"/>
                </a:solidFill>
                <a:latin typeface="Arial" panose="020B0604020202020204" pitchFamily="34" charset="0"/>
                <a:cs typeface="Arial" panose="020B0604020202020204" pitchFamily="34" charset="0"/>
              </a:defRPr>
            </a:lvl3pPr>
            <a:lvl4pPr marL="1512888" indent="-215900">
              <a:spcBef>
                <a:spcPct val="30000"/>
              </a:spcBef>
              <a:defRPr sz="1200">
                <a:solidFill>
                  <a:schemeClr val="tx1"/>
                </a:solidFill>
                <a:latin typeface="Arial" panose="020B0604020202020204" pitchFamily="34" charset="0"/>
                <a:cs typeface="Arial" panose="020B0604020202020204" pitchFamily="34" charset="0"/>
              </a:defRPr>
            </a:lvl4pPr>
            <a:lvl5pPr marL="1944688" indent="-215900">
              <a:spcBef>
                <a:spcPct val="30000"/>
              </a:spcBef>
              <a:defRPr sz="1200">
                <a:solidFill>
                  <a:schemeClr val="tx1"/>
                </a:solidFill>
                <a:latin typeface="Arial" panose="020B0604020202020204" pitchFamily="34" charset="0"/>
                <a:cs typeface="Arial" panose="020B0604020202020204" pitchFamily="34" charset="0"/>
              </a:defRPr>
            </a:lvl5pPr>
            <a:lvl6pPr marL="24018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590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162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73488"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D85991-DCAB-4DE1-96BE-9451150D7EDD}" type="slidenum">
              <a:rPr lang="en-US" altLang="en-US" smtClean="0">
                <a:ea typeface="ＭＳ Ｐゴシック" panose="020B0600070205080204" pitchFamily="34" charset="-128"/>
              </a:rPr>
              <a:pPr>
                <a:spcBef>
                  <a:spcPct val="0"/>
                </a:spcBef>
              </a:pPr>
              <a:t>14</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73471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3532190"/>
            <a:ext cx="9144000" cy="239713"/>
          </a:xfrm>
          <a:prstGeom prst="rect">
            <a:avLst/>
          </a:prstGeom>
          <a:solidFill>
            <a:schemeClr val="bg1">
              <a:lumMod val="75000"/>
            </a:schemeClr>
          </a:solidFill>
          <a:ln w="9525">
            <a:noFill/>
            <a:round/>
            <a:headEnd/>
            <a:tailEnd/>
          </a:ln>
        </p:spPr>
        <p:txBody>
          <a:bodyPr wrap="none" anchor="ctr"/>
          <a:lstStyle/>
          <a:p>
            <a:pPr algn="ctr">
              <a:spcBef>
                <a:spcPct val="50000"/>
              </a:spcBef>
              <a:defRPr/>
            </a:pPr>
            <a:endParaRPr lang="en-US" sz="1350">
              <a:solidFill>
                <a:srgbClr val="000000"/>
              </a:solidFill>
              <a:ea typeface="ＭＳ Ｐゴシック"/>
            </a:endParaRPr>
          </a:p>
        </p:txBody>
      </p:sp>
      <p:sp>
        <p:nvSpPr>
          <p:cNvPr id="5" name="Rectangle 4"/>
          <p:cNvSpPr>
            <a:spLocks noChangeArrowheads="1"/>
          </p:cNvSpPr>
          <p:nvPr userDrawn="1"/>
        </p:nvSpPr>
        <p:spPr bwMode="auto">
          <a:xfrm>
            <a:off x="0" y="3311526"/>
            <a:ext cx="9144000" cy="241300"/>
          </a:xfrm>
          <a:prstGeom prst="rect">
            <a:avLst/>
          </a:prstGeom>
          <a:solidFill>
            <a:schemeClr val="bg1">
              <a:lumMod val="50000"/>
            </a:schemeClr>
          </a:solidFill>
          <a:ln w="9525">
            <a:noFill/>
            <a:round/>
            <a:headEnd/>
            <a:tailEnd/>
          </a:ln>
        </p:spPr>
        <p:txBody>
          <a:bodyPr wrap="none" anchor="ctr"/>
          <a:lstStyle/>
          <a:p>
            <a:pPr algn="ctr">
              <a:spcBef>
                <a:spcPct val="50000"/>
              </a:spcBef>
              <a:defRPr/>
            </a:pPr>
            <a:endParaRPr lang="en-US" sz="1350">
              <a:solidFill>
                <a:srgbClr val="000000"/>
              </a:solidFill>
              <a:ea typeface="ＭＳ Ｐゴシック"/>
            </a:endParaRPr>
          </a:p>
        </p:txBody>
      </p:sp>
      <p:sp>
        <p:nvSpPr>
          <p:cNvPr id="6" name="Rectangle 5"/>
          <p:cNvSpPr>
            <a:spLocks noChangeArrowheads="1"/>
          </p:cNvSpPr>
          <p:nvPr userDrawn="1"/>
        </p:nvSpPr>
        <p:spPr bwMode="auto">
          <a:xfrm>
            <a:off x="0" y="3117851"/>
            <a:ext cx="9144000" cy="214312"/>
          </a:xfrm>
          <a:prstGeom prst="rect">
            <a:avLst/>
          </a:prstGeom>
          <a:solidFill>
            <a:schemeClr val="tx1">
              <a:lumMod val="75000"/>
              <a:lumOff val="25000"/>
            </a:schemeClr>
          </a:solidFill>
          <a:ln w="9525">
            <a:noFill/>
            <a:round/>
            <a:headEnd/>
            <a:tailEnd/>
          </a:ln>
        </p:spPr>
        <p:txBody>
          <a:bodyPr wrap="none" anchor="ctr"/>
          <a:lstStyle/>
          <a:p>
            <a:pPr algn="ctr">
              <a:spcBef>
                <a:spcPct val="50000"/>
              </a:spcBef>
              <a:defRPr/>
            </a:pPr>
            <a:endParaRPr lang="en-US" sz="1350">
              <a:solidFill>
                <a:srgbClr val="000000"/>
              </a:solidFill>
              <a:ea typeface="ＭＳ Ｐゴシック"/>
            </a:endParaRPr>
          </a:p>
        </p:txBody>
      </p:sp>
      <p:pic>
        <p:nvPicPr>
          <p:cNvPr id="8" name="Picture 6" descr="pixelated.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7937"/>
            <a:ext cx="9144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7" descr="rblwhite.psd"/>
          <p:cNvSpPr>
            <a:spLocks noChangeAspect="1"/>
          </p:cNvSpPr>
          <p:nvPr userDrawn="1"/>
        </p:nvSpPr>
        <p:spPr bwMode="auto">
          <a:xfrm>
            <a:off x="7275514" y="1900240"/>
            <a:ext cx="10683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50000"/>
              </a:spcBef>
            </a:pPr>
            <a:endParaRPr lang="en-US" sz="1350">
              <a:solidFill>
                <a:srgbClr val="000000"/>
              </a:solidFill>
              <a:latin typeface="Arial" pitchFamily="34" charset="0"/>
              <a:ea typeface="MS PGothic" pitchFamily="34" charset="-128"/>
            </a:endParaRPr>
          </a:p>
        </p:txBody>
      </p:sp>
      <p:sp>
        <p:nvSpPr>
          <p:cNvPr id="7" name="Title 1"/>
          <p:cNvSpPr>
            <a:spLocks noGrp="1"/>
          </p:cNvSpPr>
          <p:nvPr>
            <p:ph type="ctrTitle"/>
          </p:nvPr>
        </p:nvSpPr>
        <p:spPr>
          <a:xfrm>
            <a:off x="1252094" y="412072"/>
            <a:ext cx="6416893" cy="2368547"/>
          </a:xfrm>
          <a:prstGeom prst="rect">
            <a:avLst/>
          </a:prstGeom>
        </p:spPr>
        <p:txBody>
          <a:bodyPr lIns="0" anchor="b"/>
          <a:lstStyle>
            <a:lvl1pPr algn="ctr">
              <a:lnSpc>
                <a:spcPts val="4395"/>
              </a:lnSpc>
              <a:defRPr sz="42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478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659404" y="381000"/>
            <a:ext cx="7818965" cy="711200"/>
          </a:xfrm>
          <a:prstGeom prst="rect">
            <a:avLst/>
          </a:prstGeom>
        </p:spPr>
        <p:txBody>
          <a:bodyPr vert="horz" anchor="ctr"/>
          <a:lstStyle>
            <a:lvl1pPr algn="ctr">
              <a:lnSpc>
                <a:spcPts val="2505"/>
              </a:lnSpc>
              <a:defRPr sz="2700" b="1" i="0" spc="-113" baseline="0">
                <a:solidFill>
                  <a:srgbClr val="262626"/>
                </a:solidFill>
                <a:latin typeface="Arial"/>
                <a:cs typeface="Arial"/>
              </a:defRPr>
            </a:lvl1pPr>
          </a:lstStyle>
          <a:p>
            <a:r>
              <a:rPr lang="en-US" dirty="0"/>
              <a:t>Blank slide</a:t>
            </a:r>
          </a:p>
        </p:txBody>
      </p:sp>
      <p:sp>
        <p:nvSpPr>
          <p:cNvPr id="4" name="Oval 3"/>
          <p:cNvSpPr/>
          <p:nvPr userDrawn="1"/>
        </p:nvSpPr>
        <p:spPr>
          <a:xfrm>
            <a:off x="7532323" y="6360084"/>
            <a:ext cx="398462" cy="398463"/>
          </a:xfrm>
          <a:prstGeom prst="ellipse">
            <a:avLst/>
          </a:prstGeom>
          <a:solidFill>
            <a:srgbClr val="FFFFFF">
              <a:alpha val="25000"/>
            </a:srgbClr>
          </a:solidFill>
          <a:ln w="31750" cap="flat" cmpd="sng" algn="ctr">
            <a:solidFill>
              <a:schemeClr val="bg1">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350" dirty="0">
                <a:solidFill>
                  <a:srgbClr val="FFFFFF"/>
                </a:solidFill>
                <a:latin typeface="Arial"/>
              </a:rPr>
              <a:t> </a:t>
            </a:r>
          </a:p>
        </p:txBody>
      </p:sp>
      <p:sp>
        <p:nvSpPr>
          <p:cNvPr id="5" name="Slide Number Placeholder 5"/>
          <p:cNvSpPr txBox="1">
            <a:spLocks/>
          </p:cNvSpPr>
          <p:nvPr userDrawn="1"/>
        </p:nvSpPr>
        <p:spPr bwMode="auto">
          <a:xfrm>
            <a:off x="7541054" y="6402258"/>
            <a:ext cx="381000" cy="325438"/>
          </a:xfrm>
          <a:prstGeom prst="rect">
            <a:avLst/>
          </a:prstGeom>
          <a:noFill/>
          <a:ln>
            <a:noFill/>
          </a:ln>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6101C578-94C8-4138-86FA-36D9DA653828}" type="slidenum">
              <a:rPr lang="en-US" altLang="en-US" sz="1200" b="1">
                <a:solidFill>
                  <a:srgbClr val="000000"/>
                </a:solidFill>
                <a:latin typeface="Helvetica" panose="020B0604020202020204" pitchFamily="34" charset="0"/>
              </a:rPr>
              <a:pPr algn="ctr" eaLnBrk="1" hangingPunct="1"/>
              <a:t>‹#›</a:t>
            </a:fld>
            <a:endParaRPr lang="en-US" altLang="en-US" sz="1200" b="1" dirty="0">
              <a:solidFill>
                <a:srgbClr val="000000"/>
              </a:solidFill>
              <a:latin typeface="Helvetica" panose="020B0604020202020204" pitchFamily="34" charset="0"/>
            </a:endParaRPr>
          </a:p>
        </p:txBody>
      </p:sp>
      <p:pic>
        <p:nvPicPr>
          <p:cNvPr id="10" name="Picture 9">
            <a:extLst>
              <a:ext uri="{FF2B5EF4-FFF2-40B4-BE49-F238E27FC236}">
                <a16:creationId xmlns:a16="http://schemas.microsoft.com/office/drawing/2014/main" id="{3C511E7E-9DF6-ED47-910E-9AE8317FE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7386" y="6273800"/>
            <a:ext cx="1149350" cy="584200"/>
          </a:xfrm>
          <a:prstGeom prst="rect">
            <a:avLst/>
          </a:prstGeom>
        </p:spPr>
      </p:pic>
    </p:spTree>
    <p:extLst>
      <p:ext uri="{BB962C8B-B14F-4D97-AF65-F5344CB8AC3E}">
        <p14:creationId xmlns:p14="http://schemas.microsoft.com/office/powerpoint/2010/main" val="39987890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6">
            <a:extLst>
              <a:ext uri="{FF2B5EF4-FFF2-40B4-BE49-F238E27FC236}">
                <a16:creationId xmlns:a16="http://schemas.microsoft.com/office/drawing/2014/main" id="{4CB1BC1B-811F-4414-8A5B-6CD7899B1E30}"/>
              </a:ext>
            </a:extLst>
          </p:cNvPr>
          <p:cNvSpPr>
            <a:spLocks noChangeArrowheads="1"/>
          </p:cNvSpPr>
          <p:nvPr/>
        </p:nvSpPr>
        <p:spPr bwMode="auto">
          <a:xfrm>
            <a:off x="0" y="0"/>
            <a:ext cx="9144000" cy="6858000"/>
          </a:xfrm>
          <a:prstGeom prst="rect">
            <a:avLst/>
          </a:prstGeom>
          <a:solidFill>
            <a:srgbClr val="FFFFFF"/>
          </a:solidFill>
          <a:ln w="9525" algn="ctr">
            <a:solidFill>
              <a:schemeClr val="bg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Lst>
  <p:transition/>
  <p:hf hdr="0" ftr="0" dt="0"/>
  <p:txStyles>
    <p:titleStyle>
      <a:lvl1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p:titleStyle>
    <p:bodyStyle>
      <a:lvl1pPr marL="257175" indent="-257175" algn="l" rtl="0" eaLnBrk="0" fontAlgn="base" hangingPunct="0">
        <a:spcBef>
          <a:spcPct val="20000"/>
        </a:spcBef>
        <a:spcAft>
          <a:spcPct val="0"/>
        </a:spcAft>
        <a:buChar char="•"/>
        <a:defRPr sz="1950">
          <a:solidFill>
            <a:srgbClr val="292929"/>
          </a:solidFill>
          <a:latin typeface="+mn-lt"/>
          <a:ea typeface="ＭＳ Ｐゴシック" pitchFamily="34" charset="-128"/>
          <a:cs typeface="ＭＳ Ｐゴシック" pitchFamily="-108" charset="-128"/>
        </a:defRPr>
      </a:lvl1pPr>
      <a:lvl2pPr marL="557213" indent="-214313" algn="l" rtl="0" eaLnBrk="0" fontAlgn="base" hangingPunct="0">
        <a:spcBef>
          <a:spcPct val="20000"/>
        </a:spcBef>
        <a:spcAft>
          <a:spcPct val="0"/>
        </a:spcAft>
        <a:buChar char="–"/>
        <a:defRPr sz="1800">
          <a:solidFill>
            <a:srgbClr val="292929"/>
          </a:solidFill>
          <a:latin typeface="+mn-lt"/>
          <a:ea typeface="ＭＳ Ｐゴシック" pitchFamily="34" charset="-128"/>
          <a:cs typeface="ＭＳ Ｐゴシック"/>
        </a:defRPr>
      </a:lvl2pPr>
      <a:lvl3pPr marL="857250" indent="-171450" algn="l" rtl="0" eaLnBrk="0" fontAlgn="base" hangingPunct="0">
        <a:spcBef>
          <a:spcPct val="20000"/>
        </a:spcBef>
        <a:spcAft>
          <a:spcPct val="0"/>
        </a:spcAft>
        <a:buChar char="•"/>
        <a:defRPr sz="1650">
          <a:solidFill>
            <a:srgbClr val="292929"/>
          </a:solidFill>
          <a:latin typeface="+mn-lt"/>
          <a:ea typeface="ＭＳ Ｐゴシック" pitchFamily="34" charset="-128"/>
          <a:cs typeface="ＭＳ Ｐゴシック"/>
        </a:defRPr>
      </a:lvl3pPr>
      <a:lvl4pPr marL="1200150" indent="-171450" algn="l" rtl="0" eaLnBrk="0" fontAlgn="base" hangingPunct="0">
        <a:spcBef>
          <a:spcPct val="20000"/>
        </a:spcBef>
        <a:spcAft>
          <a:spcPct val="0"/>
        </a:spcAft>
        <a:buChar char="–"/>
        <a:defRPr sz="1500">
          <a:solidFill>
            <a:srgbClr val="292929"/>
          </a:solidFill>
          <a:latin typeface="+mn-lt"/>
          <a:ea typeface="ＭＳ Ｐゴシック" pitchFamily="34" charset="-128"/>
          <a:cs typeface="ＭＳ Ｐゴシック"/>
        </a:defRPr>
      </a:lvl4pPr>
      <a:lvl5pPr marL="1543050" indent="-171450" algn="l" rtl="0" eaLnBrk="0" fontAlgn="base" hangingPunct="0">
        <a:spcBef>
          <a:spcPct val="20000"/>
        </a:spcBef>
        <a:spcAft>
          <a:spcPct val="0"/>
        </a:spcAft>
        <a:buChar char="»"/>
        <a:defRPr sz="1500">
          <a:solidFill>
            <a:srgbClr val="292929"/>
          </a:solidFill>
          <a:latin typeface="+mn-lt"/>
          <a:ea typeface="ＭＳ Ｐゴシック" pitchFamily="34" charset="-128"/>
          <a:cs typeface="ＭＳ Ｐゴシック"/>
        </a:defRPr>
      </a:lvl5pPr>
      <a:lvl6pPr marL="1885950" indent="-171450" algn="l" rtl="0" fontAlgn="base">
        <a:spcBef>
          <a:spcPct val="20000"/>
        </a:spcBef>
        <a:spcAft>
          <a:spcPct val="0"/>
        </a:spcAft>
        <a:buChar char="»"/>
        <a:defRPr sz="1500">
          <a:solidFill>
            <a:srgbClr val="292929"/>
          </a:solidFill>
          <a:latin typeface="+mn-lt"/>
        </a:defRPr>
      </a:lvl6pPr>
      <a:lvl7pPr marL="2228850" indent="-171450" algn="l" rtl="0" fontAlgn="base">
        <a:spcBef>
          <a:spcPct val="20000"/>
        </a:spcBef>
        <a:spcAft>
          <a:spcPct val="0"/>
        </a:spcAft>
        <a:buChar char="»"/>
        <a:defRPr sz="1500">
          <a:solidFill>
            <a:srgbClr val="292929"/>
          </a:solidFill>
          <a:latin typeface="+mn-lt"/>
        </a:defRPr>
      </a:lvl7pPr>
      <a:lvl8pPr marL="2571750" indent="-171450" algn="l" rtl="0" fontAlgn="base">
        <a:spcBef>
          <a:spcPct val="20000"/>
        </a:spcBef>
        <a:spcAft>
          <a:spcPct val="0"/>
        </a:spcAft>
        <a:buChar char="»"/>
        <a:defRPr sz="1500">
          <a:solidFill>
            <a:srgbClr val="292929"/>
          </a:solidFill>
          <a:latin typeface="+mn-lt"/>
        </a:defRPr>
      </a:lvl8pPr>
      <a:lvl9pPr marL="2914650" indent="-171450" algn="l" rtl="0" fontAlgn="base">
        <a:spcBef>
          <a:spcPct val="20000"/>
        </a:spcBef>
        <a:spcAft>
          <a:spcPct val="0"/>
        </a:spcAft>
        <a:buChar char="»"/>
        <a:defRPr sz="1500">
          <a:solidFill>
            <a:srgbClr val="292929"/>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jYCWT3CU0RE" TargetMode="Externa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gif"/><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jpe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33.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jpe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dou@umich.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linkedin.com/in/daveulrichpr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990068" y="1166303"/>
            <a:ext cx="7163865" cy="698336"/>
          </a:xfrm>
        </p:spPr>
        <p:txBody>
          <a:bodyPr/>
          <a:lstStyle/>
          <a:p>
            <a:r>
              <a:rPr lang="en-US" altLang="en-US" dirty="0"/>
              <a:t>Value Creation Through HR</a:t>
            </a:r>
            <a:endParaRPr lang="en-US" dirty="0"/>
          </a:p>
        </p:txBody>
      </p:sp>
      <p:pic>
        <p:nvPicPr>
          <p:cNvPr id="7" name="Picture 6" descr="rbl-blue-500-rg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64577" y="4290355"/>
            <a:ext cx="914400" cy="70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oracle"/>
          <p:cNvSpPr>
            <a:spLocks noChangeAspect="1" noChangeArrowheads="1"/>
          </p:cNvSpPr>
          <p:nvPr/>
        </p:nvSpPr>
        <p:spPr bwMode="auto">
          <a:xfrm>
            <a:off x="1259683" y="342901"/>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 name="AutoShape 4" descr="Image result for oracle"/>
          <p:cNvSpPr>
            <a:spLocks noChangeAspect="1" noChangeArrowheads="1"/>
          </p:cNvSpPr>
          <p:nvPr/>
        </p:nvSpPr>
        <p:spPr bwMode="auto">
          <a:xfrm>
            <a:off x="1373983" y="457201"/>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AutoShape 6" descr="Image result for oracle"/>
          <p:cNvSpPr>
            <a:spLocks noChangeAspect="1" noChangeArrowheads="1"/>
          </p:cNvSpPr>
          <p:nvPr/>
        </p:nvSpPr>
        <p:spPr bwMode="auto">
          <a:xfrm>
            <a:off x="1488283" y="607219"/>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8" descr="Image result for oracle"/>
          <p:cNvSpPr>
            <a:spLocks noChangeAspect="1" noChangeArrowheads="1"/>
          </p:cNvSpPr>
          <p:nvPr/>
        </p:nvSpPr>
        <p:spPr bwMode="auto">
          <a:xfrm>
            <a:off x="1602583" y="685801"/>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10" descr="Image result for oracle"/>
          <p:cNvSpPr>
            <a:spLocks noChangeAspect="1" noChangeArrowheads="1"/>
          </p:cNvSpPr>
          <p:nvPr/>
        </p:nvSpPr>
        <p:spPr bwMode="auto">
          <a:xfrm>
            <a:off x="1716883" y="800101"/>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9" name="AutoShape 12" descr="Image result for oracle"/>
          <p:cNvSpPr>
            <a:spLocks noChangeAspect="1" noChangeArrowheads="1"/>
          </p:cNvSpPr>
          <p:nvPr/>
        </p:nvSpPr>
        <p:spPr bwMode="auto">
          <a:xfrm>
            <a:off x="1831183" y="914401"/>
            <a:ext cx="1078706" cy="1078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3" name="TextBox 15"/>
          <p:cNvSpPr txBox="1">
            <a:spLocks noChangeArrowheads="1"/>
          </p:cNvSpPr>
          <p:nvPr/>
        </p:nvSpPr>
        <p:spPr bwMode="auto">
          <a:xfrm>
            <a:off x="599915" y="3771900"/>
            <a:ext cx="57029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dirty="0">
                <a:latin typeface="Century Gothic" panose="020B0502020202020204" pitchFamily="34" charset="0"/>
              </a:rPr>
              <a:t>HR and competitive advantage</a:t>
            </a:r>
          </a:p>
          <a:p>
            <a:r>
              <a:rPr lang="en-US" sz="2400" dirty="0">
                <a:latin typeface="Century Gothic" panose="020B0502020202020204" pitchFamily="34" charset="0"/>
              </a:rPr>
              <a:t>Moscow</a:t>
            </a:r>
          </a:p>
          <a:p>
            <a:r>
              <a:rPr lang="en-US" sz="2400" dirty="0">
                <a:latin typeface="Century Gothic" panose="020B0502020202020204" pitchFamily="34" charset="0"/>
                <a:ea typeface="ＭＳ Ｐゴシック" pitchFamily="34" charset="-128"/>
              </a:rPr>
              <a:t>December 6, 2019</a:t>
            </a:r>
          </a:p>
          <a:p>
            <a:pPr eaLnBrk="1" hangingPunct="1"/>
            <a:endParaRPr lang="en-US" sz="2400" dirty="0">
              <a:latin typeface="Century Gothic" panose="020B0502020202020204" pitchFamily="34" charset="0"/>
              <a:ea typeface="ＭＳ Ｐゴシック" pitchFamily="34" charset="-128"/>
            </a:endParaRPr>
          </a:p>
          <a:p>
            <a:pPr eaLnBrk="1" hangingPunct="1"/>
            <a:r>
              <a:rPr lang="en-US" sz="2400" dirty="0">
                <a:latin typeface="Century Gothic" panose="020B0502020202020204" pitchFamily="34" charset="0"/>
                <a:ea typeface="ＭＳ Ｐゴシック" pitchFamily="34" charset="-128"/>
              </a:rPr>
              <a:t>Dave Ulrich    		</a:t>
            </a:r>
          </a:p>
          <a:p>
            <a:pPr eaLnBrk="1" hangingPunct="1"/>
            <a:r>
              <a:rPr lang="en-US" sz="2400" dirty="0">
                <a:latin typeface="Century Gothic" panose="020B0502020202020204" pitchFamily="34" charset="0"/>
                <a:ea typeface="ＭＳ Ｐゴシック" pitchFamily="34" charset="-128"/>
              </a:rPr>
              <a:t>dou@umich.edu	</a:t>
            </a:r>
          </a:p>
          <a:p>
            <a:pPr eaLnBrk="1" hangingPunct="1"/>
            <a:r>
              <a:rPr lang="en-US" sz="2400" dirty="0">
                <a:latin typeface="Century Gothic" panose="020B0502020202020204" pitchFamily="34" charset="0"/>
                <a:ea typeface="ＭＳ Ｐゴシック" pitchFamily="34" charset="-128"/>
              </a:rPr>
              <a:t>www.rbl.net</a:t>
            </a:r>
          </a:p>
        </p:txBody>
      </p:sp>
      <p:pic>
        <p:nvPicPr>
          <p:cNvPr id="11" name="Picture 10">
            <a:extLst>
              <a:ext uri="{FF2B5EF4-FFF2-40B4-BE49-F238E27FC236}">
                <a16:creationId xmlns:a16="http://schemas.microsoft.com/office/drawing/2014/main" id="{D0046C5E-01DF-6743-B839-CBE49487E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336" y="3748685"/>
            <a:ext cx="6156000" cy="3462750"/>
          </a:xfrm>
          <a:prstGeom prst="rect">
            <a:avLst/>
          </a:prstGeom>
        </p:spPr>
      </p:pic>
    </p:spTree>
    <p:extLst>
      <p:ext uri="{BB962C8B-B14F-4D97-AF65-F5344CB8AC3E}">
        <p14:creationId xmlns:p14="http://schemas.microsoft.com/office/powerpoint/2010/main" val="17023857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47CE321-BB62-419A-BE5E-D3D01CEAF5D1}"/>
              </a:ext>
            </a:extLst>
          </p:cNvPr>
          <p:cNvSpPr>
            <a:spLocks noGrp="1"/>
          </p:cNvSpPr>
          <p:nvPr>
            <p:ph type="title"/>
          </p:nvPr>
        </p:nvSpPr>
        <p:spPr/>
        <p:txBody>
          <a:bodyPr/>
          <a:lstStyle/>
          <a:p>
            <a:r>
              <a:rPr lang="ru-RU" sz="2400" dirty="0">
                <a:latin typeface="+mn-lt"/>
              </a:rPr>
              <a:t>Индустрии, которым брошен вызов</a:t>
            </a:r>
            <a:r>
              <a:rPr lang="en-US" sz="2400" dirty="0">
                <a:latin typeface="+mn-lt"/>
              </a:rPr>
              <a:t>:  </a:t>
            </a:r>
            <a:br>
              <a:rPr lang="ru-RU" sz="2400" dirty="0">
                <a:latin typeface="+mn-lt"/>
              </a:rPr>
            </a:br>
            <a:r>
              <a:rPr lang="ru-RU" sz="2400" dirty="0">
                <a:latin typeface="+mn-lt"/>
              </a:rPr>
              <a:t>Стратегические сдвиги</a:t>
            </a:r>
            <a:endParaRPr lang="en-US" sz="2400" dirty="0">
              <a:latin typeface="+mn-lt"/>
            </a:endParaRPr>
          </a:p>
        </p:txBody>
      </p:sp>
      <p:graphicFrame>
        <p:nvGraphicFramePr>
          <p:cNvPr id="9" name="Google Shape;209;p28">
            <a:extLst>
              <a:ext uri="{FF2B5EF4-FFF2-40B4-BE49-F238E27FC236}">
                <a16:creationId xmlns:a16="http://schemas.microsoft.com/office/drawing/2014/main" id="{C3B795A2-6188-455F-9C01-0F6B867CADEE}"/>
              </a:ext>
            </a:extLst>
          </p:cNvPr>
          <p:cNvGraphicFramePr/>
          <p:nvPr>
            <p:extLst>
              <p:ext uri="{D42A27DB-BD31-4B8C-83A1-F6EECF244321}">
                <p14:modId xmlns:p14="http://schemas.microsoft.com/office/powerpoint/2010/main" val="3879530394"/>
              </p:ext>
            </p:extLst>
          </p:nvPr>
        </p:nvGraphicFramePr>
        <p:xfrm>
          <a:off x="685800" y="1189506"/>
          <a:ext cx="7744147" cy="5079961"/>
        </p:xfrm>
        <a:graphic>
          <a:graphicData uri="http://schemas.openxmlformats.org/drawingml/2006/table">
            <a:tbl>
              <a:tblPr firstRow="1" bandRow="1">
                <a:noFill/>
              </a:tblPr>
              <a:tblGrid>
                <a:gridCol w="2747558">
                  <a:extLst>
                    <a:ext uri="{9D8B030D-6E8A-4147-A177-3AD203B41FA5}">
                      <a16:colId xmlns:a16="http://schemas.microsoft.com/office/drawing/2014/main" val="20000"/>
                    </a:ext>
                  </a:extLst>
                </a:gridCol>
                <a:gridCol w="4996589">
                  <a:extLst>
                    <a:ext uri="{9D8B030D-6E8A-4147-A177-3AD203B41FA5}">
                      <a16:colId xmlns:a16="http://schemas.microsoft.com/office/drawing/2014/main" val="20001"/>
                    </a:ext>
                  </a:extLst>
                </a:gridCol>
              </a:tblGrid>
              <a:tr h="331787">
                <a:tc>
                  <a:txBody>
                    <a:bodyPr/>
                    <a:lstStyle/>
                    <a:p>
                      <a:pPr marL="0" marR="0" lvl="0" indent="0" algn="l" rtl="0">
                        <a:spcBef>
                          <a:spcPts val="0"/>
                        </a:spcBef>
                        <a:spcAft>
                          <a:spcPts val="0"/>
                        </a:spcAft>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Проблемы/Инновации</a:t>
                      </a:r>
                      <a:endParaRPr sz="1400" b="1"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rtl="0">
                        <a:spcBef>
                          <a:spcPts val="0"/>
                        </a:spcBef>
                        <a:spcAft>
                          <a:spcPts val="0"/>
                        </a:spcAft>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Индустрии/компании, которым брошен вызов</a:t>
                      </a:r>
                      <a:endParaRPr sz="1400" b="1"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Интернет</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Почтовые системы/Почта США</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Облачные вычисления</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Роутеры</a:t>
                      </a:r>
                      <a:r>
                        <a:rPr lang="en-US" sz="1400" u="none" strike="noStrike" cap="none" dirty="0">
                          <a:solidFill>
                            <a:schemeClr val="tx1"/>
                          </a:solidFill>
                          <a:latin typeface="+mj-lt"/>
                          <a:ea typeface="Open Sans" panose="020B0606030504020204" pitchFamily="34" charset="0"/>
                          <a:cs typeface="Open Sans" panose="020B0606030504020204" pitchFamily="34" charset="0"/>
                          <a:sym typeface="Arial"/>
                        </a:rPr>
                        <a:t>, </a:t>
                      </a: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серверы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/Cisco, Dell, HP</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err="1">
                          <a:solidFill>
                            <a:schemeClr val="tx1"/>
                          </a:solidFill>
                          <a:latin typeface="+mj-lt"/>
                          <a:ea typeface="Open Sans" panose="020B0606030504020204" pitchFamily="34" charset="0"/>
                          <a:cs typeface="Open Sans" panose="020B0606030504020204" pitchFamily="34" charset="0"/>
                          <a:sym typeface="Arial"/>
                        </a:rPr>
                        <a:t>Айпэды</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 планшеты</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Персональные компьютеры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/HP, Dell, Lenovo</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1787">
                <a:tc>
                  <a:txBody>
                    <a:bodyPr/>
                    <a:lstStyle/>
                    <a:p>
                      <a:pPr marL="0" marR="0" lvl="0" indent="0" algn="l" rtl="0">
                        <a:spcBef>
                          <a:spcPts val="0"/>
                        </a:spcBef>
                        <a:spcAft>
                          <a:spcPts val="0"/>
                        </a:spcAft>
                        <a:buClr>
                          <a:schemeClr val="dk2"/>
                        </a:buClr>
                        <a:buSzPts val="1400"/>
                        <a:buFont typeface="Arial"/>
                        <a:buNone/>
                      </a:pP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E</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a:t>
                      </a: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commerce</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 (онлайн-магазины</a:t>
                      </a:r>
                      <a:r>
                        <a:rPr lang="en-US" sz="1400" b="1" u="none" strike="noStrike" cap="none" dirty="0">
                          <a:solidFill>
                            <a:schemeClr val="tx1"/>
                          </a:solidFill>
                          <a:latin typeface="+mj-lt"/>
                          <a:ea typeface="Open Sans" panose="020B0606030504020204" pitchFamily="34" charset="0"/>
                          <a:cs typeface="Open Sans" panose="020B0606030504020204" pitchFamily="34" charset="0"/>
                          <a:sym typeface="Arial"/>
                        </a:rPr>
                        <a:t>)</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Туризм/Ритейл</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/Wal-Mart, Tesco, Carrefour, Amex</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Электронные книги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Книжные магазины, издательства</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/Barnes &amp; Noble, Books-a-Million</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Удаленная работа</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Офисная мебель</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/Steelcase, Herman Miller</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Переход на цифровые носители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Фотографическая пленка</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/Kodak, Fuji</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Исследования в области новых материалов</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Производство стали и других металлов</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/US Steel, Alcoa</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Мобильные телефоны</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Кредитные карты, традиционные средства связи</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/Nokia, Ericsson, Motorola </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1787">
                <a:tc>
                  <a:txBody>
                    <a:bodyPr/>
                    <a:lstStyle/>
                    <a:p>
                      <a:pPr marL="0" marR="0" lvl="0" indent="0" algn="l" rtl="0">
                        <a:spcBef>
                          <a:spcPts val="0"/>
                        </a:spcBef>
                        <a:spcAft>
                          <a:spcPts val="0"/>
                        </a:spcAft>
                        <a:buClr>
                          <a:schemeClr val="dk2"/>
                        </a:buClr>
                        <a:buSzPts val="1400"/>
                        <a:buFont typeface="Arial"/>
                        <a:buNone/>
                      </a:pP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Newsprint</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 (разновидность газетной бумаги)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Газеты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/Gannett, New York Times</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1787">
                <a:tc>
                  <a:txBody>
                    <a:bodyPr/>
                    <a:lstStyle/>
                    <a:p>
                      <a:pPr marL="0" marR="0" lvl="0" indent="0" algn="l" rtl="0">
                        <a:lnSpc>
                          <a:spcPct val="100000"/>
                        </a:lnSpc>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Ритуальные услуги</a:t>
                      </a: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Крематории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Гробы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/Batesville, Astral, Mathews, Chinese, Wal-Mart, Costco</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6" name="Picture 5">
            <a:extLst>
              <a:ext uri="{FF2B5EF4-FFF2-40B4-BE49-F238E27FC236}">
                <a16:creationId xmlns:a16="http://schemas.microsoft.com/office/drawing/2014/main" id="{AFF3971A-163F-4DEC-B7A7-E339EC996425}"/>
              </a:ext>
            </a:extLst>
          </p:cNvPr>
          <p:cNvPicPr>
            <a:picLocks noChangeAspect="1"/>
          </p:cNvPicPr>
          <p:nvPr/>
        </p:nvPicPr>
        <p:blipFill>
          <a:blip r:embed="rId2">
            <a:lum bright="100000"/>
          </a:blip>
          <a:stretch>
            <a:fillRect/>
          </a:stretch>
        </p:blipFill>
        <p:spPr>
          <a:xfrm>
            <a:off x="7898130" y="1593056"/>
            <a:ext cx="270782" cy="236934"/>
          </a:xfrm>
          <a:prstGeom prst="rect">
            <a:avLst/>
          </a:prstGeom>
        </p:spPr>
      </p:pic>
      <p:pic>
        <p:nvPicPr>
          <p:cNvPr id="8" name="Picture 7">
            <a:extLst>
              <a:ext uri="{FF2B5EF4-FFF2-40B4-BE49-F238E27FC236}">
                <a16:creationId xmlns:a16="http://schemas.microsoft.com/office/drawing/2014/main" id="{E95807F8-EED5-44B1-B1F2-5A36BC5D855F}"/>
              </a:ext>
            </a:extLst>
          </p:cNvPr>
          <p:cNvPicPr>
            <a:picLocks noChangeAspect="1"/>
          </p:cNvPicPr>
          <p:nvPr/>
        </p:nvPicPr>
        <p:blipFill>
          <a:blip r:embed="rId3">
            <a:lum bright="100000"/>
          </a:blip>
          <a:stretch>
            <a:fillRect/>
          </a:stretch>
        </p:blipFill>
        <p:spPr>
          <a:xfrm>
            <a:off x="3190432" y="1585912"/>
            <a:ext cx="274119" cy="274119"/>
          </a:xfrm>
          <a:prstGeom prst="rect">
            <a:avLst/>
          </a:prstGeom>
        </p:spPr>
      </p:pic>
    </p:spTree>
    <p:extLst>
      <p:ext uri="{BB962C8B-B14F-4D97-AF65-F5344CB8AC3E}">
        <p14:creationId xmlns:p14="http://schemas.microsoft.com/office/powerpoint/2010/main" val="32852282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latin typeface="+mj-lt"/>
              </a:rPr>
              <a:t>Насколько высок риск того, что моя компания пострадает из-за появления новых технологий</a:t>
            </a:r>
            <a:r>
              <a:rPr lang="en-US" sz="2400" dirty="0">
                <a:latin typeface="+mj-lt"/>
              </a:rPr>
              <a:t>?</a:t>
            </a:r>
          </a:p>
        </p:txBody>
      </p:sp>
      <p:pic>
        <p:nvPicPr>
          <p:cNvPr id="5" name="Picture 4">
            <a:extLst>
              <a:ext uri="{FF2B5EF4-FFF2-40B4-BE49-F238E27FC236}">
                <a16:creationId xmlns:a16="http://schemas.microsoft.com/office/drawing/2014/main" id="{6B72D15E-6219-42AB-8D1E-76710BEDB5D9}"/>
              </a:ext>
            </a:extLst>
          </p:cNvPr>
          <p:cNvPicPr>
            <a:picLocks noChangeAspect="1"/>
          </p:cNvPicPr>
          <p:nvPr/>
        </p:nvPicPr>
        <p:blipFill>
          <a:blip r:embed="rId2"/>
          <a:stretch>
            <a:fillRect/>
          </a:stretch>
        </p:blipFill>
        <p:spPr>
          <a:xfrm>
            <a:off x="0" y="2002989"/>
            <a:ext cx="9144000" cy="3456431"/>
          </a:xfrm>
          <a:prstGeom prst="rect">
            <a:avLst/>
          </a:prstGeom>
        </p:spPr>
      </p:pic>
      <p:sp>
        <p:nvSpPr>
          <p:cNvPr id="3" name="TextBox 2">
            <a:extLst>
              <a:ext uri="{FF2B5EF4-FFF2-40B4-BE49-F238E27FC236}">
                <a16:creationId xmlns:a16="http://schemas.microsoft.com/office/drawing/2014/main" id="{5BA7A621-B85A-2945-9D85-E3465BA53CF5}"/>
              </a:ext>
            </a:extLst>
          </p:cNvPr>
          <p:cNvSpPr txBox="1"/>
          <p:nvPr/>
        </p:nvSpPr>
        <p:spPr>
          <a:xfrm>
            <a:off x="416859" y="2630439"/>
            <a:ext cx="8108575" cy="369332"/>
          </a:xfrm>
          <a:prstGeom prst="rect">
            <a:avLst/>
          </a:prstGeom>
          <a:solidFill>
            <a:srgbClr val="FFC000"/>
          </a:solidFill>
        </p:spPr>
        <p:txBody>
          <a:bodyPr wrap="square" rtlCol="0">
            <a:spAutoFit/>
          </a:bodyPr>
          <a:lstStyle/>
          <a:p>
            <a:pPr algn="ctr"/>
            <a:r>
              <a:rPr lang="ru-RU" dirty="0">
                <a:latin typeface="+mj-lt"/>
              </a:rPr>
              <a:t>Диагноз риска возникновения технологических угроз</a:t>
            </a:r>
          </a:p>
        </p:txBody>
      </p:sp>
      <p:sp>
        <p:nvSpPr>
          <p:cNvPr id="4" name="TextBox 3">
            <a:extLst>
              <a:ext uri="{FF2B5EF4-FFF2-40B4-BE49-F238E27FC236}">
                <a16:creationId xmlns:a16="http://schemas.microsoft.com/office/drawing/2014/main" id="{DA7A477C-C6ED-984A-8D96-1F9FA98A2F00}"/>
              </a:ext>
            </a:extLst>
          </p:cNvPr>
          <p:cNvSpPr txBox="1"/>
          <p:nvPr/>
        </p:nvSpPr>
        <p:spPr>
          <a:xfrm>
            <a:off x="638734" y="3573433"/>
            <a:ext cx="2191871" cy="369332"/>
          </a:xfrm>
          <a:prstGeom prst="rect">
            <a:avLst/>
          </a:prstGeom>
          <a:solidFill>
            <a:srgbClr val="FFC000"/>
          </a:solidFill>
        </p:spPr>
        <p:txBody>
          <a:bodyPr wrap="square" rtlCol="0">
            <a:spAutoFit/>
          </a:bodyPr>
          <a:lstStyle/>
          <a:p>
            <a:r>
              <a:rPr lang="ru-RU" dirty="0">
                <a:latin typeface="+mj-lt"/>
              </a:rPr>
              <a:t>Никакого риска</a:t>
            </a:r>
          </a:p>
        </p:txBody>
      </p:sp>
      <p:sp>
        <p:nvSpPr>
          <p:cNvPr id="6" name="TextBox 5">
            <a:extLst>
              <a:ext uri="{FF2B5EF4-FFF2-40B4-BE49-F238E27FC236}">
                <a16:creationId xmlns:a16="http://schemas.microsoft.com/office/drawing/2014/main" id="{DBB62BDF-8695-3040-952E-7255601FEAF1}"/>
              </a:ext>
            </a:extLst>
          </p:cNvPr>
          <p:cNvSpPr txBox="1"/>
          <p:nvPr/>
        </p:nvSpPr>
        <p:spPr>
          <a:xfrm>
            <a:off x="6481484" y="3573433"/>
            <a:ext cx="2023782" cy="369332"/>
          </a:xfrm>
          <a:prstGeom prst="rect">
            <a:avLst/>
          </a:prstGeom>
          <a:solidFill>
            <a:srgbClr val="FFC000"/>
          </a:solidFill>
        </p:spPr>
        <p:txBody>
          <a:bodyPr wrap="square" rtlCol="0">
            <a:spAutoFit/>
          </a:bodyPr>
          <a:lstStyle/>
          <a:p>
            <a:r>
              <a:rPr lang="en-US" dirty="0">
                <a:latin typeface="+mn-lt"/>
              </a:rPr>
              <a:t> </a:t>
            </a:r>
            <a:r>
              <a:rPr lang="ru-RU" dirty="0">
                <a:latin typeface="+mn-lt"/>
              </a:rPr>
              <a:t>высокий риск</a:t>
            </a:r>
          </a:p>
        </p:txBody>
      </p:sp>
      <p:sp>
        <p:nvSpPr>
          <p:cNvPr id="7" name="TextBox 6">
            <a:extLst>
              <a:ext uri="{FF2B5EF4-FFF2-40B4-BE49-F238E27FC236}">
                <a16:creationId xmlns:a16="http://schemas.microsoft.com/office/drawing/2014/main" id="{31AF74D9-B5F4-0F49-8CD1-D3A7374A0C29}"/>
              </a:ext>
            </a:extLst>
          </p:cNvPr>
          <p:cNvSpPr txBox="1"/>
          <p:nvPr/>
        </p:nvSpPr>
        <p:spPr>
          <a:xfrm>
            <a:off x="1" y="4235825"/>
            <a:ext cx="9144000" cy="1200329"/>
          </a:xfrm>
          <a:prstGeom prst="rect">
            <a:avLst/>
          </a:prstGeom>
          <a:solidFill>
            <a:schemeClr val="bg1"/>
          </a:solidFill>
        </p:spPr>
        <p:txBody>
          <a:bodyPr wrap="square" rtlCol="0">
            <a:spAutoFit/>
          </a:bodyPr>
          <a:lstStyle/>
          <a:p>
            <a:pPr algn="ctr"/>
            <a:endParaRPr lang="ru-RU" sz="2400" b="1" dirty="0">
              <a:latin typeface="+mj-lt"/>
            </a:endParaRPr>
          </a:p>
          <a:p>
            <a:pPr algn="ctr"/>
            <a:r>
              <a:rPr lang="ru-RU" sz="2400" b="1" dirty="0">
                <a:latin typeface="+mj-lt"/>
              </a:rPr>
              <a:t>Почему?</a:t>
            </a:r>
          </a:p>
          <a:p>
            <a:pPr algn="ctr"/>
            <a:endParaRPr lang="ru-RU" sz="2400" b="1" dirty="0">
              <a:latin typeface="+mj-lt"/>
            </a:endParaRPr>
          </a:p>
        </p:txBody>
      </p:sp>
      <p:sp>
        <p:nvSpPr>
          <p:cNvPr id="8" name="Oval 7">
            <a:extLst>
              <a:ext uri="{FF2B5EF4-FFF2-40B4-BE49-F238E27FC236}">
                <a16:creationId xmlns:a16="http://schemas.microsoft.com/office/drawing/2014/main" id="{A7478348-5421-8A41-9072-CFC7E614A7F8}"/>
              </a:ext>
            </a:extLst>
          </p:cNvPr>
          <p:cNvSpPr/>
          <p:nvPr/>
        </p:nvSpPr>
        <p:spPr bwMode="auto">
          <a:xfrm>
            <a:off x="3264061" y="4378789"/>
            <a:ext cx="2615877" cy="914400"/>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D467581A-A998-8640-AAC9-D54C2B43EE2A}"/>
              </a:ext>
            </a:extLst>
          </p:cNvPr>
          <p:cNvSpPr txBox="1"/>
          <p:nvPr/>
        </p:nvSpPr>
        <p:spPr>
          <a:xfrm>
            <a:off x="3794382" y="4605156"/>
            <a:ext cx="1555234" cy="461665"/>
          </a:xfrm>
          <a:prstGeom prst="rect">
            <a:avLst/>
          </a:prstGeom>
          <a:noFill/>
        </p:spPr>
        <p:txBody>
          <a:bodyPr wrap="none" rtlCol="0">
            <a:spAutoFit/>
          </a:bodyPr>
          <a:lstStyle/>
          <a:p>
            <a:r>
              <a:rPr lang="ru-RU" sz="2400" b="1" dirty="0">
                <a:latin typeface="+mj-lt"/>
              </a:rPr>
              <a:t>Почему?</a:t>
            </a:r>
          </a:p>
        </p:txBody>
      </p:sp>
    </p:spTree>
    <p:extLst>
      <p:ext uri="{BB962C8B-B14F-4D97-AF65-F5344CB8AC3E}">
        <p14:creationId xmlns:p14="http://schemas.microsoft.com/office/powerpoint/2010/main" val="39443406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211EBC-8D9A-F240-AFFE-F1FA6C0DF287}"/>
              </a:ext>
            </a:extLst>
          </p:cNvPr>
          <p:cNvSpPr txBox="1">
            <a:spLocks/>
          </p:cNvSpPr>
          <p:nvPr/>
        </p:nvSpPr>
        <p:spPr>
          <a:xfrm>
            <a:off x="565200" y="381600"/>
            <a:ext cx="7818965" cy="711200"/>
          </a:xfrm>
          <a:prstGeom prst="rect">
            <a:avLst/>
          </a:prstGeom>
        </p:spPr>
        <p:txBody>
          <a:bodyPr vert="horz" anchor="ctr"/>
          <a:lstStyle>
            <a:lvl1pPr algn="ctr" rtl="0" eaLnBrk="0" fontAlgn="base" hangingPunct="0">
              <a:lnSpc>
                <a:spcPts val="2505"/>
              </a:lnSpc>
              <a:spcBef>
                <a:spcPct val="0"/>
              </a:spcBef>
              <a:spcAft>
                <a:spcPct val="0"/>
              </a:spcAft>
              <a:defRPr sz="2700" b="1" i="0" spc="-113" baseline="0">
                <a:solidFill>
                  <a:srgbClr val="262626"/>
                </a:solidFill>
                <a:latin typeface="Arial"/>
                <a:ea typeface="ＭＳ Ｐゴシック" pitchFamily="34" charset="-128"/>
                <a:cs typeface="Arial"/>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a:lstStyle>
          <a:p>
            <a:r>
              <a:rPr lang="ru-RU" altLang="en-US" sz="2400" kern="0" dirty="0">
                <a:latin typeface="+mj-lt"/>
              </a:rPr>
              <a:t>Логика пользы</a:t>
            </a:r>
            <a:r>
              <a:rPr lang="en-US" altLang="en-US" sz="2400" kern="0" dirty="0">
                <a:latin typeface="+mj-lt"/>
              </a:rPr>
              <a:t>: </a:t>
            </a:r>
            <a:r>
              <a:rPr lang="ru-RU" altLang="en-US" sz="2400" kern="0" dirty="0">
                <a:latin typeface="+mj-lt"/>
              </a:rPr>
              <a:t>предположения</a:t>
            </a:r>
            <a:endParaRPr lang="en-US" altLang="en-US" sz="2400" kern="0" dirty="0">
              <a:latin typeface="+mj-lt"/>
            </a:endParaRPr>
          </a:p>
        </p:txBody>
      </p:sp>
      <p:sp>
        <p:nvSpPr>
          <p:cNvPr id="9" name="TextBox 8">
            <a:extLst>
              <a:ext uri="{FF2B5EF4-FFF2-40B4-BE49-F238E27FC236}">
                <a16:creationId xmlns:a16="http://schemas.microsoft.com/office/drawing/2014/main" id="{3B205C27-159C-DA4F-AE7E-CB196BA4973C}"/>
              </a:ext>
            </a:extLst>
          </p:cNvPr>
          <p:cNvSpPr txBox="1"/>
          <p:nvPr/>
        </p:nvSpPr>
        <p:spPr>
          <a:xfrm>
            <a:off x="643836" y="1211171"/>
            <a:ext cx="7600950" cy="369332"/>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dirty="0">
                <a:latin typeface="+mn-lt"/>
              </a:rPr>
              <a:t>Смысл </a:t>
            </a:r>
            <a:r>
              <a:rPr lang="en-US" dirty="0">
                <a:latin typeface="+mn-lt"/>
              </a:rPr>
              <a:t>HR </a:t>
            </a:r>
            <a:r>
              <a:rPr lang="ru-RU" dirty="0">
                <a:latin typeface="+mn-lt"/>
              </a:rPr>
              <a:t>не в </a:t>
            </a:r>
            <a:r>
              <a:rPr lang="en-US" dirty="0">
                <a:latin typeface="+mn-lt"/>
              </a:rPr>
              <a:t>HR, </a:t>
            </a:r>
            <a:r>
              <a:rPr lang="ru-RU" dirty="0">
                <a:latin typeface="+mn-lt"/>
              </a:rPr>
              <a:t>а в</a:t>
            </a:r>
            <a:r>
              <a:rPr lang="en-US" dirty="0">
                <a:latin typeface="+mn-lt"/>
              </a:rPr>
              <a:t> </a:t>
            </a:r>
            <a:r>
              <a:rPr lang="ru-RU" dirty="0">
                <a:latin typeface="+mn-lt"/>
              </a:rPr>
              <a:t>ценности </a:t>
            </a:r>
            <a:r>
              <a:rPr lang="en-US" dirty="0">
                <a:latin typeface="+mn-lt"/>
              </a:rPr>
              <a:t>HR </a:t>
            </a:r>
            <a:r>
              <a:rPr lang="ru-RU" dirty="0">
                <a:latin typeface="+mn-lt"/>
              </a:rPr>
              <a:t>для других</a:t>
            </a:r>
            <a:endParaRPr lang="en-US" dirty="0">
              <a:latin typeface="+mn-lt"/>
            </a:endParaRPr>
          </a:p>
        </p:txBody>
      </p:sp>
      <p:sp>
        <p:nvSpPr>
          <p:cNvPr id="10" name="TextBox 9">
            <a:extLst>
              <a:ext uri="{FF2B5EF4-FFF2-40B4-BE49-F238E27FC236}">
                <a16:creationId xmlns:a16="http://schemas.microsoft.com/office/drawing/2014/main" id="{7E81D735-7246-794D-A84C-F2D3875F3A73}"/>
              </a:ext>
            </a:extLst>
          </p:cNvPr>
          <p:cNvSpPr txBox="1"/>
          <p:nvPr/>
        </p:nvSpPr>
        <p:spPr>
          <a:xfrm>
            <a:off x="643835" y="1978546"/>
            <a:ext cx="7600950" cy="1754326"/>
          </a:xfrm>
          <a:prstGeom prst="rect">
            <a:avLst/>
          </a:prstGeom>
          <a:solidFill>
            <a:srgbClr val="CCECFF">
              <a:alpha val="67000"/>
            </a:srgbClr>
          </a:solidFill>
          <a:effectLst>
            <a:glow>
              <a:schemeClr val="accent6">
                <a:lumMod val="75000"/>
                <a:alpha val="40000"/>
              </a:schemeClr>
            </a:glow>
          </a:effectLst>
        </p:spPr>
        <p:txBody>
          <a:bodyPr>
            <a:spAutoFit/>
          </a:bodyPr>
          <a:lstStyle/>
          <a:p>
            <a:pPr marL="342900" indent="-342900">
              <a:buAutoNum type="arabicPeriod"/>
              <a:defRPr/>
            </a:pPr>
            <a:r>
              <a:rPr lang="ru-RU" dirty="0">
                <a:latin typeface="+mn-lt"/>
              </a:rPr>
              <a:t>Осознайте, что ценность определяется прежде всего получателем, а не дающим</a:t>
            </a:r>
          </a:p>
          <a:p>
            <a:pPr marL="342900" indent="-342900">
              <a:buFontTx/>
              <a:buAutoNum type="arabicPeriod"/>
              <a:defRPr/>
            </a:pPr>
            <a:r>
              <a:rPr lang="ru-RU" dirty="0">
                <a:latin typeface="+mn-lt"/>
              </a:rPr>
              <a:t>Примите к сведению и оцените внешние условия ведения бизнеса</a:t>
            </a:r>
          </a:p>
          <a:p>
            <a:pPr marL="342900" indent="-342900">
              <a:buFontTx/>
              <a:buAutoNum type="arabicPeriod"/>
              <a:defRPr/>
            </a:pPr>
            <a:r>
              <a:rPr lang="ru-RU" dirty="0">
                <a:latin typeface="+mn-lt"/>
              </a:rPr>
              <a:t>Работайте с учетом интересов всех заинтересованных сторон (внутри и вне организации)</a:t>
            </a:r>
          </a:p>
        </p:txBody>
      </p:sp>
      <p:sp>
        <p:nvSpPr>
          <p:cNvPr id="2" name="TextBox 1">
            <a:extLst>
              <a:ext uri="{FF2B5EF4-FFF2-40B4-BE49-F238E27FC236}">
                <a16:creationId xmlns:a16="http://schemas.microsoft.com/office/drawing/2014/main" id="{84134CCE-9C06-E34B-9CE5-0C5358E22438}"/>
              </a:ext>
            </a:extLst>
          </p:cNvPr>
          <p:cNvSpPr txBox="1"/>
          <p:nvPr/>
        </p:nvSpPr>
        <p:spPr>
          <a:xfrm>
            <a:off x="643835" y="4114797"/>
            <a:ext cx="7600950" cy="830997"/>
          </a:xfrm>
          <a:prstGeom prst="rect">
            <a:avLst/>
          </a:prstGeom>
          <a:solidFill>
            <a:srgbClr val="FFC000"/>
          </a:solidFill>
        </p:spPr>
        <p:txBody>
          <a:bodyPr wrap="square" rtlCol="0">
            <a:spAutoFit/>
          </a:bodyPr>
          <a:lstStyle/>
          <a:p>
            <a:pPr algn="ctr"/>
            <a:r>
              <a:rPr lang="ru-RU" sz="2400" b="1" dirty="0">
                <a:latin typeface="+mj-lt"/>
              </a:rPr>
              <a:t>Заинтересованные стороны/клиенты </a:t>
            </a:r>
            <a:r>
              <a:rPr lang="en-US" sz="2400" b="1" dirty="0">
                <a:latin typeface="+mj-lt"/>
              </a:rPr>
              <a:t>HR – </a:t>
            </a:r>
            <a:r>
              <a:rPr lang="ru-RU" sz="2400" b="1" dirty="0">
                <a:latin typeface="+mj-lt"/>
              </a:rPr>
              <a:t>кто это</a:t>
            </a:r>
            <a:r>
              <a:rPr lang="en-US" sz="2400" b="1" dirty="0">
                <a:latin typeface="+mj-lt"/>
              </a:rPr>
              <a:t>?</a:t>
            </a:r>
            <a:r>
              <a:rPr lang="ru-RU" sz="2400" b="1" dirty="0">
                <a:latin typeface="+mj-lt"/>
              </a:rPr>
              <a:t> </a:t>
            </a:r>
          </a:p>
        </p:txBody>
      </p:sp>
    </p:spTree>
    <p:extLst>
      <p:ext uri="{BB962C8B-B14F-4D97-AF65-F5344CB8AC3E}">
        <p14:creationId xmlns:p14="http://schemas.microsoft.com/office/powerpoint/2010/main" val="20785274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03CBA0C-D32E-F34D-B279-46057369814E}"/>
              </a:ext>
            </a:extLst>
          </p:cNvPr>
          <p:cNvSpPr>
            <a:spLocks noChangeAspect="1"/>
          </p:cNvSpPr>
          <p:nvPr/>
        </p:nvSpPr>
        <p:spPr bwMode="auto">
          <a:xfrm>
            <a:off x="3299145" y="2639525"/>
            <a:ext cx="2412000" cy="1694915"/>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7587" name="Title 5">
            <a:extLst>
              <a:ext uri="{FF2B5EF4-FFF2-40B4-BE49-F238E27FC236}">
                <a16:creationId xmlns:a16="http://schemas.microsoft.com/office/drawing/2014/main" id="{DCF5ED7E-5100-48F4-BC12-433D288AAC07}"/>
              </a:ext>
            </a:extLst>
          </p:cNvPr>
          <p:cNvSpPr>
            <a:spLocks noGrp="1"/>
          </p:cNvSpPr>
          <p:nvPr>
            <p:ph type="title"/>
          </p:nvPr>
        </p:nvSpPr>
        <p:spPr>
          <a:xfrm>
            <a:off x="527976" y="206289"/>
            <a:ext cx="7818965" cy="711200"/>
          </a:xfrm>
        </p:spPr>
        <p:txBody>
          <a:bodyPr/>
          <a:lstStyle/>
          <a:p>
            <a:r>
              <a:rPr lang="ru-RU" altLang="en-US" sz="2400" dirty="0">
                <a:latin typeface="Century Gothic" panose="020B0502020202020204" pitchFamily="34" charset="0"/>
              </a:rPr>
              <a:t>Кого коснутся изменения?</a:t>
            </a:r>
            <a:br>
              <a:rPr lang="ru-RU" altLang="en-US" sz="2400" dirty="0">
                <a:latin typeface="Century Gothic" panose="020B0502020202020204" pitchFamily="34" charset="0"/>
              </a:rPr>
            </a:br>
            <a:r>
              <a:rPr lang="ru-RU" altLang="en-US" sz="2400" dirty="0">
                <a:latin typeface="Century Gothic" panose="020B0502020202020204" pitchFamily="34" charset="0"/>
              </a:rPr>
              <a:t>Думайте об </a:t>
            </a:r>
            <a:r>
              <a:rPr lang="en-US" altLang="en-US" sz="2400" dirty="0">
                <a:latin typeface="Century Gothic" panose="020B0502020202020204" pitchFamily="34" charset="0"/>
              </a:rPr>
              <a:t>HR </a:t>
            </a:r>
            <a:r>
              <a:rPr lang="ru-RU" altLang="en-US" sz="2400" dirty="0">
                <a:latin typeface="Century Gothic" panose="020B0502020202020204" pitchFamily="34" charset="0"/>
              </a:rPr>
              <a:t>«снаружи внутрь»</a:t>
            </a:r>
            <a:endParaRPr lang="en-US" altLang="en-US" sz="2400" dirty="0">
              <a:latin typeface="Century Gothic" panose="020B0502020202020204" pitchFamily="34" charset="0"/>
            </a:endParaRPr>
          </a:p>
        </p:txBody>
      </p:sp>
      <p:sp>
        <p:nvSpPr>
          <p:cNvPr id="10253" name="Oval 2">
            <a:extLst>
              <a:ext uri="{FF2B5EF4-FFF2-40B4-BE49-F238E27FC236}">
                <a16:creationId xmlns:a16="http://schemas.microsoft.com/office/drawing/2014/main" id="{6B89695B-424D-4288-9E94-A3914A2DC53E}"/>
              </a:ext>
            </a:extLst>
          </p:cNvPr>
          <p:cNvSpPr>
            <a:spLocks noChangeAspect="1" noChangeArrowheads="1"/>
          </p:cNvSpPr>
          <p:nvPr/>
        </p:nvSpPr>
        <p:spPr bwMode="auto">
          <a:xfrm>
            <a:off x="5667846" y="3020522"/>
            <a:ext cx="1792153" cy="1296000"/>
          </a:xfrm>
          <a:prstGeom prst="ellipse">
            <a:avLst/>
          </a:prstGeom>
          <a:solidFill>
            <a:srgbClr val="FFC000"/>
          </a:solidFill>
          <a:ln w="28575" cmpd="sng">
            <a:solidFill>
              <a:srgbClr val="FFFFFF"/>
            </a:solidFill>
            <a:round/>
            <a:headEnd/>
            <a:tailEnd/>
          </a:ln>
          <a:effectLst>
            <a:outerShdw sx="1000" sy="1000" algn="tl" rotWithShape="0">
              <a:prstClr val="black"/>
            </a:outerShdw>
          </a:effectLst>
        </p:spPr>
        <p:txBody>
          <a:bodyPr wrap="none" lIns="0" tIns="0" rIns="0" bIns="0" anchor="ctr"/>
          <a:lstStyle/>
          <a:p>
            <a:pPr algn="ctr">
              <a:defRPr/>
            </a:pPr>
            <a:r>
              <a:rPr lang="ru-RU" dirty="0">
                <a:latin typeface="Century Gothic" panose="020B0502020202020204" pitchFamily="34" charset="0"/>
                <a:ea typeface="Arial"/>
              </a:rPr>
              <a:t>Партнеры/</a:t>
            </a:r>
          </a:p>
          <a:p>
            <a:pPr algn="ctr">
              <a:defRPr/>
            </a:pPr>
            <a:r>
              <a:rPr lang="ru-RU" dirty="0">
                <a:latin typeface="Century Gothic" panose="020B0502020202020204" pitchFamily="34" charset="0"/>
                <a:ea typeface="Arial"/>
              </a:rPr>
              <a:t>Дилеры</a:t>
            </a:r>
            <a:endParaRPr lang="en-US" dirty="0">
              <a:latin typeface="Century Gothic" panose="020B0502020202020204" pitchFamily="34" charset="0"/>
              <a:ea typeface="Arial"/>
            </a:endParaRPr>
          </a:p>
        </p:txBody>
      </p:sp>
      <p:sp>
        <p:nvSpPr>
          <p:cNvPr id="10254" name="Oval 3">
            <a:extLst>
              <a:ext uri="{FF2B5EF4-FFF2-40B4-BE49-F238E27FC236}">
                <a16:creationId xmlns:a16="http://schemas.microsoft.com/office/drawing/2014/main" id="{ABAEEB31-E068-4810-AF30-BEB44A60C959}"/>
              </a:ext>
            </a:extLst>
          </p:cNvPr>
          <p:cNvSpPr>
            <a:spLocks noChangeAspect="1" noChangeArrowheads="1"/>
          </p:cNvSpPr>
          <p:nvPr/>
        </p:nvSpPr>
        <p:spPr bwMode="auto">
          <a:xfrm>
            <a:off x="1413938" y="3016222"/>
            <a:ext cx="1845893" cy="1296000"/>
          </a:xfrm>
          <a:prstGeom prst="ellipse">
            <a:avLst/>
          </a:prstGeom>
          <a:solidFill>
            <a:srgbClr val="FFC000"/>
          </a:solidFill>
          <a:ln w="28575" cmpd="sng">
            <a:solidFill>
              <a:srgbClr val="FFFFFF"/>
            </a:solidFill>
            <a:round/>
            <a:headEnd/>
            <a:tailEnd/>
          </a:ln>
          <a:effectLst>
            <a:outerShdw sx="1000" sy="1000" algn="tl" rotWithShape="0">
              <a:prstClr val="black"/>
            </a:outerShdw>
          </a:effectLst>
        </p:spPr>
        <p:txBody>
          <a:bodyPr wrap="none" lIns="0" tIns="0" rIns="0" bIns="0" anchor="ctr"/>
          <a:lstStyle/>
          <a:p>
            <a:pPr algn="ctr">
              <a:defRPr/>
            </a:pPr>
            <a:r>
              <a:rPr lang="ru-RU" dirty="0">
                <a:latin typeface="Century Gothic" panose="020B0502020202020204" pitchFamily="34" charset="0"/>
                <a:ea typeface="Arial"/>
              </a:rPr>
              <a:t>Клиенты</a:t>
            </a:r>
            <a:endParaRPr lang="en-US" sz="1200" dirty="0">
              <a:latin typeface="Century Gothic" panose="020B0502020202020204" pitchFamily="34" charset="0"/>
              <a:ea typeface="Arial"/>
            </a:endParaRPr>
          </a:p>
        </p:txBody>
      </p:sp>
      <p:sp>
        <p:nvSpPr>
          <p:cNvPr id="10257" name="Oval 7">
            <a:extLst>
              <a:ext uri="{FF2B5EF4-FFF2-40B4-BE49-F238E27FC236}">
                <a16:creationId xmlns:a16="http://schemas.microsoft.com/office/drawing/2014/main" id="{6E9D31A7-6E47-41F4-AF3F-501C395ECC6F}"/>
              </a:ext>
            </a:extLst>
          </p:cNvPr>
          <p:cNvSpPr>
            <a:spLocks noChangeAspect="1" noChangeArrowheads="1"/>
          </p:cNvSpPr>
          <p:nvPr/>
        </p:nvSpPr>
        <p:spPr bwMode="auto">
          <a:xfrm>
            <a:off x="2427299" y="4389082"/>
            <a:ext cx="1865888" cy="1296000"/>
          </a:xfrm>
          <a:prstGeom prst="ellipse">
            <a:avLst/>
          </a:prstGeom>
          <a:solidFill>
            <a:srgbClr val="FFC000"/>
          </a:solidFill>
          <a:ln w="28575" cmpd="sng">
            <a:solidFill>
              <a:srgbClr val="FFFFFF"/>
            </a:solidFill>
            <a:round/>
            <a:headEnd/>
            <a:tailEnd/>
          </a:ln>
          <a:effectLst>
            <a:outerShdw sx="1000" sy="1000" algn="tl" rotWithShape="0">
              <a:prstClr val="black"/>
            </a:outerShdw>
          </a:effectLst>
        </p:spPr>
        <p:txBody>
          <a:bodyPr wrap="none" lIns="0" tIns="0" rIns="0" bIns="0" anchor="ctr"/>
          <a:lstStyle/>
          <a:p>
            <a:pPr algn="ctr">
              <a:defRPr/>
            </a:pPr>
            <a:r>
              <a:rPr lang="ru-RU" dirty="0">
                <a:latin typeface="Century Gothic" panose="020B0502020202020204" pitchFamily="34" charset="0"/>
                <a:ea typeface="Arial"/>
              </a:rPr>
              <a:t>Сотрудники</a:t>
            </a:r>
            <a:endParaRPr lang="en-US" dirty="0">
              <a:latin typeface="Century Gothic" panose="020B0502020202020204" pitchFamily="34" charset="0"/>
              <a:ea typeface="Arial"/>
            </a:endParaRPr>
          </a:p>
        </p:txBody>
      </p:sp>
      <p:sp>
        <p:nvSpPr>
          <p:cNvPr id="10258" name="Oval 8">
            <a:extLst>
              <a:ext uri="{FF2B5EF4-FFF2-40B4-BE49-F238E27FC236}">
                <a16:creationId xmlns:a16="http://schemas.microsoft.com/office/drawing/2014/main" id="{51CF7AFB-6E9A-4AAF-9603-9C8159E37CCD}"/>
              </a:ext>
            </a:extLst>
          </p:cNvPr>
          <p:cNvSpPr>
            <a:spLocks noChangeAspect="1" noChangeArrowheads="1"/>
          </p:cNvSpPr>
          <p:nvPr/>
        </p:nvSpPr>
        <p:spPr bwMode="auto">
          <a:xfrm>
            <a:off x="2352817" y="1510602"/>
            <a:ext cx="1917718" cy="1332000"/>
          </a:xfrm>
          <a:prstGeom prst="ellipse">
            <a:avLst/>
          </a:prstGeom>
          <a:solidFill>
            <a:srgbClr val="FFC000"/>
          </a:solidFill>
          <a:ln w="28575" cmpd="sng">
            <a:solidFill>
              <a:srgbClr val="FFFFFF"/>
            </a:solidFill>
            <a:round/>
            <a:headEnd/>
            <a:tailEnd/>
          </a:ln>
          <a:effectLst>
            <a:outerShdw sx="1000" sy="1000" algn="tl" rotWithShape="0">
              <a:prstClr val="black"/>
            </a:outerShdw>
          </a:effectLst>
        </p:spPr>
        <p:txBody>
          <a:bodyPr wrap="none" lIns="0" tIns="0" rIns="0" bIns="0" anchor="ctr"/>
          <a:lstStyle/>
          <a:p>
            <a:pPr algn="ctr">
              <a:defRPr/>
            </a:pPr>
            <a:r>
              <a:rPr lang="ru-RU" dirty="0">
                <a:latin typeface="Century Gothic" panose="020B0502020202020204" pitchFamily="34" charset="0"/>
                <a:ea typeface="Arial"/>
              </a:rPr>
              <a:t>Инвесторы/</a:t>
            </a:r>
          </a:p>
          <a:p>
            <a:pPr algn="ctr">
              <a:defRPr/>
            </a:pPr>
            <a:r>
              <a:rPr lang="ru-RU" dirty="0">
                <a:latin typeface="Century Gothic" panose="020B0502020202020204" pitchFamily="34" charset="0"/>
                <a:ea typeface="Arial"/>
              </a:rPr>
              <a:t>Собственники</a:t>
            </a:r>
            <a:endParaRPr lang="en-US" dirty="0">
              <a:latin typeface="Century Gothic" panose="020B0502020202020204" pitchFamily="34" charset="0"/>
              <a:ea typeface="Arial"/>
            </a:endParaRPr>
          </a:p>
        </p:txBody>
      </p:sp>
      <p:sp>
        <p:nvSpPr>
          <p:cNvPr id="10259" name="Oval 9">
            <a:extLst>
              <a:ext uri="{FF2B5EF4-FFF2-40B4-BE49-F238E27FC236}">
                <a16:creationId xmlns:a16="http://schemas.microsoft.com/office/drawing/2014/main" id="{CE2A7C9B-7A5E-4190-B20E-A8A0D49B1489}"/>
              </a:ext>
            </a:extLst>
          </p:cNvPr>
          <p:cNvSpPr>
            <a:spLocks noChangeAspect="1" noChangeArrowheads="1"/>
          </p:cNvSpPr>
          <p:nvPr/>
        </p:nvSpPr>
        <p:spPr bwMode="auto">
          <a:xfrm>
            <a:off x="4771253" y="4368991"/>
            <a:ext cx="1812151" cy="1296000"/>
          </a:xfrm>
          <a:prstGeom prst="ellipse">
            <a:avLst/>
          </a:prstGeom>
          <a:solidFill>
            <a:srgbClr val="FFC000"/>
          </a:solidFill>
          <a:ln w="28575" cmpd="sng">
            <a:solidFill>
              <a:srgbClr val="FFFFFF"/>
            </a:solidFill>
            <a:round/>
            <a:headEnd/>
            <a:tailEnd/>
          </a:ln>
          <a:effectLst>
            <a:outerShdw sx="1000" sy="1000" algn="tl" rotWithShape="0">
              <a:prstClr val="black"/>
            </a:outerShdw>
          </a:effectLst>
        </p:spPr>
        <p:txBody>
          <a:bodyPr wrap="none" lIns="0" tIns="0" rIns="0" bIns="0" anchor="ctr"/>
          <a:lstStyle/>
          <a:p>
            <a:pPr algn="ctr">
              <a:defRPr/>
            </a:pPr>
            <a:r>
              <a:rPr lang="ru-RU" dirty="0">
                <a:latin typeface="Century Gothic" panose="020B0502020202020204" pitchFamily="34" charset="0"/>
                <a:ea typeface="Arial"/>
              </a:rPr>
              <a:t>Линейные</a:t>
            </a:r>
          </a:p>
          <a:p>
            <a:pPr algn="ctr">
              <a:defRPr/>
            </a:pPr>
            <a:r>
              <a:rPr lang="ru-RU" dirty="0">
                <a:latin typeface="Century Gothic" panose="020B0502020202020204" pitchFamily="34" charset="0"/>
                <a:ea typeface="Arial"/>
              </a:rPr>
              <a:t>менеджеры</a:t>
            </a:r>
            <a:endParaRPr lang="en-US" dirty="0">
              <a:latin typeface="Century Gothic" panose="020B0502020202020204" pitchFamily="34" charset="0"/>
              <a:ea typeface="Arial"/>
            </a:endParaRPr>
          </a:p>
        </p:txBody>
      </p:sp>
      <p:sp>
        <p:nvSpPr>
          <p:cNvPr id="37890" name="Down Arrow 27">
            <a:extLst>
              <a:ext uri="{FF2B5EF4-FFF2-40B4-BE49-F238E27FC236}">
                <a16:creationId xmlns:a16="http://schemas.microsoft.com/office/drawing/2014/main" id="{7BBBCDA8-824B-4E10-990C-5AC06665A6EE}"/>
              </a:ext>
            </a:extLst>
          </p:cNvPr>
          <p:cNvSpPr>
            <a:spLocks noChangeArrowheads="1"/>
          </p:cNvSpPr>
          <p:nvPr/>
        </p:nvSpPr>
        <p:spPr bwMode="auto">
          <a:xfrm rot="10800000">
            <a:off x="4316700" y="4057649"/>
            <a:ext cx="363140" cy="331433"/>
          </a:xfrm>
          <a:prstGeom prst="downArrow">
            <a:avLst>
              <a:gd name="adj1" fmla="val 50000"/>
              <a:gd name="adj2" fmla="val 49991"/>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endParaRPr lang="en-US" altLang="en-US" sz="2100">
              <a:solidFill>
                <a:srgbClr val="FF0000"/>
              </a:solidFill>
            </a:endParaRPr>
          </a:p>
        </p:txBody>
      </p:sp>
      <p:sp>
        <p:nvSpPr>
          <p:cNvPr id="37897" name="Oval 10">
            <a:extLst>
              <a:ext uri="{FF2B5EF4-FFF2-40B4-BE49-F238E27FC236}">
                <a16:creationId xmlns:a16="http://schemas.microsoft.com/office/drawing/2014/main" id="{75616CF2-EF74-4F56-B1E2-B68A613FF277}"/>
              </a:ext>
            </a:extLst>
          </p:cNvPr>
          <p:cNvSpPr>
            <a:spLocks noChangeArrowheads="1"/>
          </p:cNvSpPr>
          <p:nvPr/>
        </p:nvSpPr>
        <p:spPr bwMode="gray">
          <a:xfrm>
            <a:off x="4084918" y="3231308"/>
            <a:ext cx="906728" cy="6286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b="1" dirty="0">
                <a:latin typeface="Century Gothic" panose="020B0502020202020204" pitchFamily="34" charset="0"/>
              </a:rPr>
              <a:t>Ключевые </a:t>
            </a:r>
          </a:p>
          <a:p>
            <a:pPr algn="ctr" eaLnBrk="1" hangingPunct="1"/>
            <a:r>
              <a:rPr lang="ru-RU" altLang="en-US" b="1" dirty="0">
                <a:latin typeface="Century Gothic" panose="020B0502020202020204" pitchFamily="34" charset="0"/>
              </a:rPr>
              <a:t>заинтересованные </a:t>
            </a:r>
          </a:p>
          <a:p>
            <a:pPr algn="ctr" eaLnBrk="1" hangingPunct="1"/>
            <a:r>
              <a:rPr lang="ru-RU" altLang="en-US" b="1" dirty="0">
                <a:latin typeface="Century Gothic" panose="020B0502020202020204" pitchFamily="34" charset="0"/>
              </a:rPr>
              <a:t>стороны</a:t>
            </a:r>
          </a:p>
          <a:p>
            <a:pPr algn="ctr" eaLnBrk="1" hangingPunct="1"/>
            <a:r>
              <a:rPr lang="en-US" altLang="en-US" b="1" dirty="0">
                <a:latin typeface="Century Gothic" panose="020B0502020202020204" pitchFamily="34" charset="0"/>
              </a:rPr>
              <a:t>HR</a:t>
            </a:r>
          </a:p>
        </p:txBody>
      </p:sp>
      <p:sp>
        <p:nvSpPr>
          <p:cNvPr id="10261" name="Oval 11">
            <a:extLst>
              <a:ext uri="{FF2B5EF4-FFF2-40B4-BE49-F238E27FC236}">
                <a16:creationId xmlns:a16="http://schemas.microsoft.com/office/drawing/2014/main" id="{27701B17-8ABF-4607-ADB5-92C93BBF352B}"/>
              </a:ext>
            </a:extLst>
          </p:cNvPr>
          <p:cNvSpPr>
            <a:spLocks noChangeAspect="1" noChangeArrowheads="1"/>
          </p:cNvSpPr>
          <p:nvPr/>
        </p:nvSpPr>
        <p:spPr bwMode="auto">
          <a:xfrm>
            <a:off x="4746637" y="1517003"/>
            <a:ext cx="1899736" cy="1332000"/>
          </a:xfrm>
          <a:prstGeom prst="ellipse">
            <a:avLst/>
          </a:prstGeom>
          <a:solidFill>
            <a:srgbClr val="FFC000"/>
          </a:solidFill>
          <a:ln w="28575" cmpd="sng">
            <a:solidFill>
              <a:srgbClr val="FFFFFF"/>
            </a:solidFill>
            <a:round/>
            <a:headEnd/>
            <a:tailEnd/>
          </a:ln>
          <a:effectLst>
            <a:outerShdw sx="1000" sy="1000" algn="tl" rotWithShape="0">
              <a:prstClr val="black"/>
            </a:outerShdw>
          </a:effectLst>
        </p:spPr>
        <p:txBody>
          <a:bodyPr wrap="none" lIns="0" tIns="0" rIns="0" bIns="0" anchor="ctr"/>
          <a:lstStyle/>
          <a:p>
            <a:pPr algn="ctr">
              <a:defRPr/>
            </a:pPr>
            <a:r>
              <a:rPr lang="ru-RU" dirty="0">
                <a:latin typeface="Century Gothic" panose="020B0502020202020204" pitchFamily="34" charset="0"/>
                <a:ea typeface="Arial"/>
              </a:rPr>
              <a:t>Сообщества/</a:t>
            </a:r>
          </a:p>
          <a:p>
            <a:pPr algn="ctr">
              <a:defRPr/>
            </a:pPr>
            <a:r>
              <a:rPr lang="ru-RU" dirty="0">
                <a:latin typeface="Century Gothic" panose="020B0502020202020204" pitchFamily="34" charset="0"/>
                <a:ea typeface="Arial"/>
              </a:rPr>
              <a:t>Власти</a:t>
            </a:r>
            <a:endParaRPr lang="en-US" dirty="0">
              <a:latin typeface="Century Gothic" panose="020B0502020202020204" pitchFamily="34" charset="0"/>
              <a:ea typeface="Arial"/>
            </a:endParaRPr>
          </a:p>
        </p:txBody>
      </p:sp>
      <p:sp>
        <p:nvSpPr>
          <p:cNvPr id="10244" name="Rectangle 22">
            <a:extLst>
              <a:ext uri="{FF2B5EF4-FFF2-40B4-BE49-F238E27FC236}">
                <a16:creationId xmlns:a16="http://schemas.microsoft.com/office/drawing/2014/main" id="{377FC45C-4AAA-4911-A519-5293B08F9871}"/>
              </a:ext>
            </a:extLst>
          </p:cNvPr>
          <p:cNvSpPr>
            <a:spLocks noChangeArrowheads="1"/>
          </p:cNvSpPr>
          <p:nvPr/>
        </p:nvSpPr>
        <p:spPr bwMode="auto">
          <a:xfrm>
            <a:off x="121585" y="1047024"/>
            <a:ext cx="2337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6922" indent="-136922" defTabSz="342900">
              <a:defRPr/>
            </a:pPr>
            <a:r>
              <a:rPr lang="ru-RU" sz="1600" dirty="0">
                <a:solidFill>
                  <a:srgbClr val="C1284D"/>
                </a:solidFill>
                <a:latin typeface="Century Gothic" panose="020B0502020202020204" pitchFamily="34" charset="0"/>
                <a:ea typeface="Arial"/>
              </a:rPr>
              <a:t>Рыночная ценность</a:t>
            </a:r>
            <a:endParaRPr lang="en-GB" sz="1600" dirty="0">
              <a:solidFill>
                <a:srgbClr val="C1284D"/>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Финансовые показатели</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«Неосязаемое»</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Риски</a:t>
            </a:r>
            <a:endParaRPr lang="en-GB" sz="1600" dirty="0">
              <a:solidFill>
                <a:srgbClr val="000000"/>
              </a:solidFill>
              <a:latin typeface="Century Gothic" panose="020B0502020202020204" pitchFamily="34" charset="0"/>
              <a:ea typeface="Arial"/>
            </a:endParaRPr>
          </a:p>
        </p:txBody>
      </p:sp>
      <p:sp>
        <p:nvSpPr>
          <p:cNvPr id="10245" name="Rectangle 22">
            <a:extLst>
              <a:ext uri="{FF2B5EF4-FFF2-40B4-BE49-F238E27FC236}">
                <a16:creationId xmlns:a16="http://schemas.microsoft.com/office/drawing/2014/main" id="{7FE519CB-3600-4D7A-9BE4-11D09F28DD51}"/>
              </a:ext>
            </a:extLst>
          </p:cNvPr>
          <p:cNvSpPr>
            <a:spLocks noChangeArrowheads="1"/>
          </p:cNvSpPr>
          <p:nvPr/>
        </p:nvSpPr>
        <p:spPr bwMode="auto">
          <a:xfrm>
            <a:off x="6557082" y="1047024"/>
            <a:ext cx="25869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6922" indent="-136922" defTabSz="342900">
              <a:defRPr/>
            </a:pPr>
            <a:r>
              <a:rPr lang="ru-RU" sz="1600" dirty="0">
                <a:solidFill>
                  <a:srgbClr val="C1284D"/>
                </a:solidFill>
                <a:latin typeface="Century Gothic" panose="020B0502020202020204" pitchFamily="34" charset="0"/>
                <a:ea typeface="Arial"/>
              </a:rPr>
              <a:t>Репутационная ценность</a:t>
            </a:r>
            <a:endParaRPr lang="en-GB" sz="1600" dirty="0">
              <a:solidFill>
                <a:srgbClr val="C1284D"/>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Социальная ответственность</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Контроль за выполнением правил</a:t>
            </a:r>
          </a:p>
          <a:p>
            <a:pPr marL="128588" indent="-128588" defTabSz="342900">
              <a:buFont typeface="Arial"/>
              <a:buChar char="•"/>
              <a:defRPr/>
            </a:pPr>
            <a:r>
              <a:rPr lang="ru-RU" sz="1600" dirty="0">
                <a:solidFill>
                  <a:srgbClr val="000000"/>
                </a:solidFill>
                <a:latin typeface="Century Gothic" panose="020B0502020202020204" pitchFamily="34" charset="0"/>
                <a:ea typeface="Arial"/>
              </a:rPr>
              <a:t>Понимание культуры</a:t>
            </a:r>
            <a:endParaRPr lang="en-GB" sz="1600" dirty="0">
              <a:solidFill>
                <a:srgbClr val="000000"/>
              </a:solidFill>
              <a:latin typeface="Century Gothic" panose="020B0502020202020204" pitchFamily="34" charset="0"/>
              <a:ea typeface="Arial"/>
            </a:endParaRPr>
          </a:p>
        </p:txBody>
      </p:sp>
      <p:sp>
        <p:nvSpPr>
          <p:cNvPr id="10246" name="Rectangle 22">
            <a:extLst>
              <a:ext uri="{FF2B5EF4-FFF2-40B4-BE49-F238E27FC236}">
                <a16:creationId xmlns:a16="http://schemas.microsoft.com/office/drawing/2014/main" id="{33FCDBCD-6362-4D04-A38D-EBCB42F991BE}"/>
              </a:ext>
            </a:extLst>
          </p:cNvPr>
          <p:cNvSpPr>
            <a:spLocks noChangeArrowheads="1"/>
          </p:cNvSpPr>
          <p:nvPr/>
        </p:nvSpPr>
        <p:spPr bwMode="auto">
          <a:xfrm>
            <a:off x="36998" y="2898886"/>
            <a:ext cx="19877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6922" indent="-136922" defTabSz="342900">
              <a:defRPr/>
            </a:pPr>
            <a:r>
              <a:rPr lang="ru-RU" sz="1600" dirty="0">
                <a:solidFill>
                  <a:srgbClr val="C1284D"/>
                </a:solidFill>
                <a:latin typeface="Century Gothic" panose="020B0502020202020204" pitchFamily="34" charset="0"/>
                <a:ea typeface="Arial"/>
              </a:rPr>
              <a:t>Доля клиента</a:t>
            </a:r>
            <a:endParaRPr lang="en-GB" sz="1600" dirty="0">
              <a:solidFill>
                <a:srgbClr val="C1284D"/>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Целевые клиенты</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Близость с клиентами</a:t>
            </a:r>
            <a:endParaRPr lang="en-GB" sz="1600" dirty="0">
              <a:solidFill>
                <a:srgbClr val="000000"/>
              </a:solidFill>
              <a:latin typeface="Century Gothic" panose="020B0502020202020204" pitchFamily="34" charset="0"/>
              <a:ea typeface="Arial"/>
            </a:endParaRPr>
          </a:p>
        </p:txBody>
      </p:sp>
      <p:sp>
        <p:nvSpPr>
          <p:cNvPr id="10247" name="Rectangle 22">
            <a:extLst>
              <a:ext uri="{FF2B5EF4-FFF2-40B4-BE49-F238E27FC236}">
                <a16:creationId xmlns:a16="http://schemas.microsoft.com/office/drawing/2014/main" id="{10CE0913-A950-4E90-B6F2-4D169D9223CC}"/>
              </a:ext>
            </a:extLst>
          </p:cNvPr>
          <p:cNvSpPr>
            <a:spLocks noChangeArrowheads="1"/>
          </p:cNvSpPr>
          <p:nvPr/>
        </p:nvSpPr>
        <p:spPr bwMode="auto">
          <a:xfrm>
            <a:off x="7361329" y="2923763"/>
            <a:ext cx="18157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a:defRPr/>
            </a:pPr>
            <a:r>
              <a:rPr lang="ru-RU" sz="1600" dirty="0">
                <a:solidFill>
                  <a:srgbClr val="C1284D"/>
                </a:solidFill>
                <a:latin typeface="Century Gothic" panose="020B0502020202020204" pitchFamily="34" charset="0"/>
                <a:ea typeface="Arial"/>
              </a:rPr>
              <a:t>Ценность сотрудничества</a:t>
            </a:r>
            <a:endParaRPr lang="en-GB" sz="1600" dirty="0">
              <a:solidFill>
                <a:srgbClr val="C1284D"/>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Партнерство</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Аутсорсинг</a:t>
            </a:r>
            <a:endParaRPr lang="en-GB" sz="1600" dirty="0">
              <a:solidFill>
                <a:srgbClr val="000000"/>
              </a:solidFill>
              <a:latin typeface="Century Gothic" panose="020B0502020202020204" pitchFamily="34" charset="0"/>
              <a:ea typeface="Arial"/>
            </a:endParaRPr>
          </a:p>
        </p:txBody>
      </p:sp>
      <p:sp>
        <p:nvSpPr>
          <p:cNvPr id="10248" name="Rectangle 22">
            <a:extLst>
              <a:ext uri="{FF2B5EF4-FFF2-40B4-BE49-F238E27FC236}">
                <a16:creationId xmlns:a16="http://schemas.microsoft.com/office/drawing/2014/main" id="{B1C22EFF-2430-4FBE-9C03-8EF0703EE9D6}"/>
              </a:ext>
            </a:extLst>
          </p:cNvPr>
          <p:cNvSpPr>
            <a:spLocks noChangeArrowheads="1"/>
          </p:cNvSpPr>
          <p:nvPr/>
        </p:nvSpPr>
        <p:spPr bwMode="auto">
          <a:xfrm>
            <a:off x="6609962" y="4471612"/>
            <a:ext cx="26356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6922" indent="-136922" defTabSz="342900">
              <a:defRPr/>
            </a:pPr>
            <a:r>
              <a:rPr lang="ru-RU" sz="1600" dirty="0">
                <a:solidFill>
                  <a:srgbClr val="C1284D"/>
                </a:solidFill>
                <a:latin typeface="Century Gothic" panose="020B0502020202020204" pitchFamily="34" charset="0"/>
                <a:ea typeface="Arial"/>
              </a:rPr>
              <a:t>Стратегическая ценность</a:t>
            </a:r>
            <a:endParaRPr lang="en-GB" sz="1600" dirty="0">
              <a:solidFill>
                <a:srgbClr val="C1284D"/>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Формирование стратегии</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Создание востребованности организации</a:t>
            </a:r>
            <a:endParaRPr lang="en-GB" sz="1600" dirty="0">
              <a:solidFill>
                <a:srgbClr val="000000"/>
              </a:solidFill>
              <a:latin typeface="Century Gothic" panose="020B0502020202020204" pitchFamily="34" charset="0"/>
              <a:ea typeface="Arial"/>
            </a:endParaRPr>
          </a:p>
        </p:txBody>
      </p:sp>
      <p:sp>
        <p:nvSpPr>
          <p:cNvPr id="26632" name="Rectangle 22">
            <a:extLst>
              <a:ext uri="{FF2B5EF4-FFF2-40B4-BE49-F238E27FC236}">
                <a16:creationId xmlns:a16="http://schemas.microsoft.com/office/drawing/2014/main" id="{17F60346-8E76-4C1E-B524-D89544D8FF51}"/>
              </a:ext>
            </a:extLst>
          </p:cNvPr>
          <p:cNvSpPr>
            <a:spLocks noChangeArrowheads="1"/>
          </p:cNvSpPr>
          <p:nvPr/>
        </p:nvSpPr>
        <p:spPr bwMode="auto">
          <a:xfrm>
            <a:off x="76795" y="4477671"/>
            <a:ext cx="2608168" cy="1569660"/>
          </a:xfrm>
          <a:prstGeom prst="rect">
            <a:avLst/>
          </a:prstGeom>
          <a:noFill/>
          <a:ln>
            <a:noFill/>
          </a:ln>
        </p:spPr>
        <p:txBody>
          <a:bodyPr wrap="square">
            <a:spAutoFit/>
          </a:bodyPr>
          <a:lstStyle/>
          <a:p>
            <a:pPr indent="-136922" defTabSz="342900">
              <a:defRPr/>
            </a:pPr>
            <a:r>
              <a:rPr lang="ru-RU" sz="1600" dirty="0">
                <a:solidFill>
                  <a:srgbClr val="C1284D"/>
                </a:solidFill>
                <a:latin typeface="Century Gothic" panose="020B0502020202020204" pitchFamily="34" charset="0"/>
                <a:ea typeface="Arial"/>
              </a:rPr>
              <a:t>Ценность сотрудников</a:t>
            </a:r>
            <a:r>
              <a:rPr lang="en-GB" sz="1600" dirty="0">
                <a:solidFill>
                  <a:srgbClr val="C1284D"/>
                </a:solidFill>
                <a:latin typeface="Century Gothic" panose="020B0502020202020204" pitchFamily="34" charset="0"/>
                <a:ea typeface="Arial"/>
              </a:rPr>
              <a:t>/ </a:t>
            </a:r>
            <a:r>
              <a:rPr lang="ru-RU" sz="1600" dirty="0">
                <a:solidFill>
                  <a:srgbClr val="C1284D"/>
                </a:solidFill>
                <a:latin typeface="Century Gothic" panose="020B0502020202020204" pitchFamily="34" charset="0"/>
                <a:ea typeface="Arial"/>
              </a:rPr>
              <a:t>Производительность</a:t>
            </a:r>
            <a:endParaRPr lang="en-GB" sz="1600" dirty="0">
              <a:solidFill>
                <a:srgbClr val="C1284D"/>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Компетентность</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Лояльность</a:t>
            </a:r>
            <a:endParaRPr lang="en-GB" sz="1600" dirty="0">
              <a:solidFill>
                <a:srgbClr val="000000"/>
              </a:solidFill>
              <a:latin typeface="Century Gothic" panose="020B0502020202020204" pitchFamily="34" charset="0"/>
              <a:ea typeface="Arial"/>
            </a:endParaRPr>
          </a:p>
          <a:p>
            <a:pPr marL="128588" indent="-128588" defTabSz="342900">
              <a:buFont typeface="Arial"/>
              <a:buChar char="•"/>
              <a:defRPr/>
            </a:pPr>
            <a:r>
              <a:rPr lang="ru-RU" sz="1600" dirty="0">
                <a:solidFill>
                  <a:srgbClr val="000000"/>
                </a:solidFill>
                <a:latin typeface="Century Gothic" panose="020B0502020202020204" pitchFamily="34" charset="0"/>
                <a:ea typeface="Arial"/>
              </a:rPr>
              <a:t>Внесение вклада в дело</a:t>
            </a:r>
            <a:endParaRPr lang="en-GB" sz="1600" dirty="0">
              <a:solidFill>
                <a:srgbClr val="000000"/>
              </a:solidFill>
              <a:latin typeface="Century Gothic" panose="020B0502020202020204" pitchFamily="34" charset="0"/>
              <a:ea typeface="Arial"/>
            </a:endParaRPr>
          </a:p>
        </p:txBody>
      </p:sp>
      <p:cxnSp>
        <p:nvCxnSpPr>
          <p:cNvPr id="37905" name="Straight Connector 58">
            <a:extLst>
              <a:ext uri="{FF2B5EF4-FFF2-40B4-BE49-F238E27FC236}">
                <a16:creationId xmlns:a16="http://schemas.microsoft.com/office/drawing/2014/main" id="{2845A80D-AF92-4179-80ED-1F25EFAD2B83}"/>
              </a:ext>
            </a:extLst>
          </p:cNvPr>
          <p:cNvCxnSpPr>
            <a:cxnSpLocks noChangeShapeType="1"/>
            <a:stCxn id="10261" idx="3"/>
          </p:cNvCxnSpPr>
          <p:nvPr/>
        </p:nvCxnSpPr>
        <p:spPr bwMode="auto">
          <a:xfrm flipH="1">
            <a:off x="4771253" y="2653936"/>
            <a:ext cx="253594" cy="308466"/>
          </a:xfrm>
          <a:prstGeom prst="line">
            <a:avLst/>
          </a:prstGeom>
          <a:noFill/>
          <a:ln w="317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906" name="Straight Connector 58">
            <a:extLst>
              <a:ext uri="{FF2B5EF4-FFF2-40B4-BE49-F238E27FC236}">
                <a16:creationId xmlns:a16="http://schemas.microsoft.com/office/drawing/2014/main" id="{B2B3B502-01A6-4EBD-A8AB-9CA4B59FDC76}"/>
              </a:ext>
            </a:extLst>
          </p:cNvPr>
          <p:cNvCxnSpPr>
            <a:cxnSpLocks noChangeShapeType="1"/>
          </p:cNvCxnSpPr>
          <p:nvPr/>
        </p:nvCxnSpPr>
        <p:spPr bwMode="auto">
          <a:xfrm>
            <a:off x="3870097" y="2672043"/>
            <a:ext cx="231256" cy="290359"/>
          </a:xfrm>
          <a:prstGeom prst="line">
            <a:avLst/>
          </a:prstGeom>
          <a:noFill/>
          <a:ln w="317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907" name="Straight Connector 58">
            <a:extLst>
              <a:ext uri="{FF2B5EF4-FFF2-40B4-BE49-F238E27FC236}">
                <a16:creationId xmlns:a16="http://schemas.microsoft.com/office/drawing/2014/main" id="{4519D516-1E8D-4304-A421-F706F21F10A6}"/>
              </a:ext>
            </a:extLst>
          </p:cNvPr>
          <p:cNvCxnSpPr>
            <a:cxnSpLocks noChangeShapeType="1"/>
            <a:stCxn id="10253" idx="2"/>
          </p:cNvCxnSpPr>
          <p:nvPr/>
        </p:nvCxnSpPr>
        <p:spPr bwMode="auto">
          <a:xfrm flipH="1">
            <a:off x="5024847" y="3668522"/>
            <a:ext cx="642999" cy="0"/>
          </a:xfrm>
          <a:prstGeom prst="line">
            <a:avLst/>
          </a:prstGeom>
          <a:noFill/>
          <a:ln w="317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908" name="Straight Connector 58">
            <a:extLst>
              <a:ext uri="{FF2B5EF4-FFF2-40B4-BE49-F238E27FC236}">
                <a16:creationId xmlns:a16="http://schemas.microsoft.com/office/drawing/2014/main" id="{80B606A2-C4E3-4148-9D7C-C2CB1AE05B84}"/>
              </a:ext>
            </a:extLst>
          </p:cNvPr>
          <p:cNvCxnSpPr>
            <a:cxnSpLocks noChangeShapeType="1"/>
          </p:cNvCxnSpPr>
          <p:nvPr/>
        </p:nvCxnSpPr>
        <p:spPr bwMode="auto">
          <a:xfrm>
            <a:off x="3374197" y="3701393"/>
            <a:ext cx="557877" cy="0"/>
          </a:xfrm>
          <a:prstGeom prst="line">
            <a:avLst/>
          </a:prstGeom>
          <a:noFill/>
          <a:ln w="317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909" name="Straight Connector 58">
            <a:extLst>
              <a:ext uri="{FF2B5EF4-FFF2-40B4-BE49-F238E27FC236}">
                <a16:creationId xmlns:a16="http://schemas.microsoft.com/office/drawing/2014/main" id="{C97D2517-7C5B-42AC-A9A1-41F9095278D5}"/>
              </a:ext>
            </a:extLst>
          </p:cNvPr>
          <p:cNvCxnSpPr>
            <a:cxnSpLocks noChangeShapeType="1"/>
          </p:cNvCxnSpPr>
          <p:nvPr/>
        </p:nvCxnSpPr>
        <p:spPr bwMode="auto">
          <a:xfrm flipV="1">
            <a:off x="3987053" y="4057650"/>
            <a:ext cx="228600" cy="285750"/>
          </a:xfrm>
          <a:prstGeom prst="line">
            <a:avLst/>
          </a:prstGeom>
          <a:noFill/>
          <a:ln w="317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910" name="Straight Connector 58">
            <a:extLst>
              <a:ext uri="{FF2B5EF4-FFF2-40B4-BE49-F238E27FC236}">
                <a16:creationId xmlns:a16="http://schemas.microsoft.com/office/drawing/2014/main" id="{EF6C6E31-F88D-42D6-A42C-01E6117C4DB0}"/>
              </a:ext>
            </a:extLst>
          </p:cNvPr>
          <p:cNvCxnSpPr>
            <a:cxnSpLocks noChangeShapeType="1"/>
          </p:cNvCxnSpPr>
          <p:nvPr/>
        </p:nvCxnSpPr>
        <p:spPr bwMode="auto">
          <a:xfrm flipH="1" flipV="1">
            <a:off x="4771253" y="4000981"/>
            <a:ext cx="352164" cy="332459"/>
          </a:xfrm>
          <a:prstGeom prst="line">
            <a:avLst/>
          </a:prstGeom>
          <a:noFill/>
          <a:ln w="317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37911" name="Straight Connector 4">
            <a:extLst>
              <a:ext uri="{FF2B5EF4-FFF2-40B4-BE49-F238E27FC236}">
                <a16:creationId xmlns:a16="http://schemas.microsoft.com/office/drawing/2014/main" id="{EFA015A8-0FFC-43E7-8036-B713230F872C}"/>
              </a:ext>
            </a:extLst>
          </p:cNvPr>
          <p:cNvCxnSpPr>
            <a:cxnSpLocks noChangeShapeType="1"/>
          </p:cNvCxnSpPr>
          <p:nvPr/>
        </p:nvCxnSpPr>
        <p:spPr bwMode="auto">
          <a:xfrm>
            <a:off x="1325880" y="4333439"/>
            <a:ext cx="6789420" cy="0"/>
          </a:xfrm>
          <a:prstGeom prst="line">
            <a:avLst/>
          </a:prstGeom>
          <a:noFill/>
          <a:ln w="73025" algn="ctr">
            <a:solidFill>
              <a:schemeClr val="tx1"/>
            </a:solidFill>
            <a:round/>
            <a:headEnd/>
            <a:tailEnd/>
          </a:ln>
          <a:extLst>
            <a:ext uri="{909E8E84-426E-40DD-AFC4-6F175D3DCCD1}">
              <a14:hiddenFill xmlns:a14="http://schemas.microsoft.com/office/drawing/2010/main">
                <a:noFill/>
              </a14:hiddenFill>
            </a:ext>
          </a:extLst>
        </p:spPr>
      </p:cxnSp>
      <p:sp>
        <p:nvSpPr>
          <p:cNvPr id="37912" name="Down Arrow 6">
            <a:extLst>
              <a:ext uri="{FF2B5EF4-FFF2-40B4-BE49-F238E27FC236}">
                <a16:creationId xmlns:a16="http://schemas.microsoft.com/office/drawing/2014/main" id="{602459D7-E67D-4186-BCA9-8FDAA4C0D4C8}"/>
              </a:ext>
            </a:extLst>
          </p:cNvPr>
          <p:cNvSpPr>
            <a:spLocks noChangeArrowheads="1"/>
          </p:cNvSpPr>
          <p:nvPr/>
        </p:nvSpPr>
        <p:spPr bwMode="auto">
          <a:xfrm>
            <a:off x="4317890" y="4384320"/>
            <a:ext cx="363141" cy="734616"/>
          </a:xfrm>
          <a:prstGeom prst="downArrow">
            <a:avLst>
              <a:gd name="adj1" fmla="val 50000"/>
              <a:gd name="adj2" fmla="val 50105"/>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endParaRPr lang="en-US" altLang="en-US" sz="2100">
              <a:solidFill>
                <a:srgbClr val="FF0000"/>
              </a:solidFill>
            </a:endParaRPr>
          </a:p>
        </p:txBody>
      </p:sp>
      <p:pic>
        <p:nvPicPr>
          <p:cNvPr id="5" name="Picture 4">
            <a:extLst>
              <a:ext uri="{FF2B5EF4-FFF2-40B4-BE49-F238E27FC236}">
                <a16:creationId xmlns:a16="http://schemas.microsoft.com/office/drawing/2014/main" id="{145E0D89-1D50-934C-9413-44300C080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386" y="6273800"/>
            <a:ext cx="1149350" cy="584200"/>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2F18E562-6C92-492A-92A2-7D7A6572C858}"/>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17563" y="2057400"/>
            <a:ext cx="690629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a:extLst>
              <a:ext uri="{FF2B5EF4-FFF2-40B4-BE49-F238E27FC236}">
                <a16:creationId xmlns:a16="http://schemas.microsoft.com/office/drawing/2014/main" id="{18CA82CA-CD70-4934-A95D-32576A256314}"/>
              </a:ext>
            </a:extLst>
          </p:cNvPr>
          <p:cNvSpPr>
            <a:spLocks noGrp="1"/>
          </p:cNvSpPr>
          <p:nvPr>
            <p:ph type="title"/>
          </p:nvPr>
        </p:nvSpPr>
        <p:spPr/>
        <p:txBody>
          <a:bodyPr/>
          <a:lstStyle/>
          <a:p>
            <a:r>
              <a:rPr lang="en-US" altLang="en-US" sz="2400" dirty="0">
                <a:latin typeface="+mj-lt"/>
              </a:rPr>
              <a:t>HR </a:t>
            </a:r>
            <a:r>
              <a:rPr lang="ru-RU" altLang="en-US" sz="2400" dirty="0">
                <a:latin typeface="+mj-lt"/>
              </a:rPr>
              <a:t>«снаружи внутрь» </a:t>
            </a:r>
            <a:r>
              <a:rPr lang="en-US" altLang="en-US" sz="2400" dirty="0">
                <a:latin typeface="+mj-lt"/>
              </a:rPr>
              <a:t>: </a:t>
            </a:r>
            <a:r>
              <a:rPr lang="ru-RU" altLang="en-US" sz="2400" dirty="0">
                <a:latin typeface="+mj-lt"/>
              </a:rPr>
              <a:t>Эволюция </a:t>
            </a:r>
            <a:r>
              <a:rPr lang="en-US" altLang="en-US" sz="2400" dirty="0">
                <a:latin typeface="+mj-lt"/>
              </a:rPr>
              <a:t>HR</a:t>
            </a:r>
          </a:p>
        </p:txBody>
      </p:sp>
      <p:sp>
        <p:nvSpPr>
          <p:cNvPr id="39940" name="Text Box 7">
            <a:extLst>
              <a:ext uri="{FF2B5EF4-FFF2-40B4-BE49-F238E27FC236}">
                <a16:creationId xmlns:a16="http://schemas.microsoft.com/office/drawing/2014/main" id="{DD563AEE-4078-454D-AAF2-8D3702B231EF}"/>
              </a:ext>
            </a:extLst>
          </p:cNvPr>
          <p:cNvSpPr txBox="1">
            <a:spLocks noChangeArrowheads="1"/>
          </p:cNvSpPr>
          <p:nvPr/>
        </p:nvSpPr>
        <p:spPr bwMode="auto">
          <a:xfrm rot="-5400000">
            <a:off x="-294593" y="3224957"/>
            <a:ext cx="224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ru-RU" altLang="en-US" sz="2400" b="1" dirty="0">
                <a:latin typeface="+mj-lt"/>
              </a:rPr>
              <a:t>Эволюция </a:t>
            </a:r>
            <a:r>
              <a:rPr lang="en-US" altLang="en-US" sz="2400" b="1" dirty="0">
                <a:latin typeface="+mj-lt"/>
              </a:rPr>
              <a:t>HR</a:t>
            </a:r>
            <a:endParaRPr lang="en-US" altLang="en-US" sz="2400" b="1" dirty="0">
              <a:latin typeface="+mj-lt"/>
              <a:ea typeface="ＭＳ Ｐゴシック" panose="020B0600070205080204" pitchFamily="34" charset="-128"/>
            </a:endParaRPr>
          </a:p>
        </p:txBody>
      </p:sp>
      <p:grpSp>
        <p:nvGrpSpPr>
          <p:cNvPr id="39941" name="Group 15">
            <a:extLst>
              <a:ext uri="{FF2B5EF4-FFF2-40B4-BE49-F238E27FC236}">
                <a16:creationId xmlns:a16="http://schemas.microsoft.com/office/drawing/2014/main" id="{F6FEFCF4-2696-44CE-BC29-128470AB0DDD}"/>
              </a:ext>
            </a:extLst>
          </p:cNvPr>
          <p:cNvGrpSpPr>
            <a:grpSpLocks/>
          </p:cNvGrpSpPr>
          <p:nvPr/>
        </p:nvGrpSpPr>
        <p:grpSpPr bwMode="auto">
          <a:xfrm>
            <a:off x="1143000" y="2000250"/>
            <a:ext cx="6092429" cy="3071813"/>
            <a:chOff x="889526" y="1600200"/>
            <a:chExt cx="7212696" cy="4096170"/>
          </a:xfrm>
        </p:grpSpPr>
        <p:cxnSp>
          <p:nvCxnSpPr>
            <p:cNvPr id="39949" name="Straight Connector 53">
              <a:extLst>
                <a:ext uri="{FF2B5EF4-FFF2-40B4-BE49-F238E27FC236}">
                  <a16:creationId xmlns:a16="http://schemas.microsoft.com/office/drawing/2014/main" id="{6FE07649-628B-441E-81A8-15570269DA4B}"/>
                </a:ext>
              </a:extLst>
            </p:cNvPr>
            <p:cNvCxnSpPr>
              <a:cxnSpLocks noChangeShapeType="1"/>
            </p:cNvCxnSpPr>
            <p:nvPr/>
          </p:nvCxnSpPr>
          <p:spPr bwMode="auto">
            <a:xfrm rot="5400000" flipH="1" flipV="1">
              <a:off x="-1147293" y="3647500"/>
              <a:ext cx="4096170" cy="157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cxnSp>
          <p:nvCxnSpPr>
            <p:cNvPr id="39950" name="Straight Connector 54">
              <a:extLst>
                <a:ext uri="{FF2B5EF4-FFF2-40B4-BE49-F238E27FC236}">
                  <a16:creationId xmlns:a16="http://schemas.microsoft.com/office/drawing/2014/main" id="{9D4B7763-6E0E-49FD-908C-2A5AEDACCD61}"/>
                </a:ext>
              </a:extLst>
            </p:cNvPr>
            <p:cNvCxnSpPr>
              <a:cxnSpLocks noChangeShapeType="1"/>
            </p:cNvCxnSpPr>
            <p:nvPr/>
          </p:nvCxnSpPr>
          <p:spPr bwMode="auto">
            <a:xfrm>
              <a:off x="889526" y="5674392"/>
              <a:ext cx="7212696" cy="1641"/>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sp>
        <p:nvSpPr>
          <p:cNvPr id="39942" name="Text Box 6">
            <a:extLst>
              <a:ext uri="{FF2B5EF4-FFF2-40B4-BE49-F238E27FC236}">
                <a16:creationId xmlns:a16="http://schemas.microsoft.com/office/drawing/2014/main" id="{FDF7CCEC-BE29-4B8C-8B6D-37E31AC9C052}"/>
              </a:ext>
            </a:extLst>
          </p:cNvPr>
          <p:cNvSpPr txBox="1">
            <a:spLocks noChangeArrowheads="1"/>
          </p:cNvSpPr>
          <p:nvPr/>
        </p:nvSpPr>
        <p:spPr bwMode="auto">
          <a:xfrm>
            <a:off x="3932802" y="5142310"/>
            <a:ext cx="1164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dirty="0">
                <a:latin typeface="+mj-lt"/>
                <a:ea typeface="ＭＳ Ｐゴシック" panose="020B0600070205080204" pitchFamily="34" charset="-128"/>
              </a:rPr>
              <a:t>Время</a:t>
            </a:r>
            <a:endParaRPr lang="en-US" altLang="en-US" sz="2400" b="1" dirty="0">
              <a:latin typeface="+mj-lt"/>
              <a:ea typeface="ＭＳ Ｐゴシック" panose="020B0600070205080204" pitchFamily="34" charset="-128"/>
            </a:endParaRPr>
          </a:p>
        </p:txBody>
      </p:sp>
      <p:sp>
        <p:nvSpPr>
          <p:cNvPr id="11" name="Rounded Rectangle 10">
            <a:extLst>
              <a:ext uri="{FF2B5EF4-FFF2-40B4-BE49-F238E27FC236}">
                <a16:creationId xmlns:a16="http://schemas.microsoft.com/office/drawing/2014/main" id="{EE12F62F-2619-47CD-8D49-5ABA7E5DCB69}"/>
              </a:ext>
            </a:extLst>
          </p:cNvPr>
          <p:cNvSpPr/>
          <p:nvPr/>
        </p:nvSpPr>
        <p:spPr bwMode="auto">
          <a:xfrm>
            <a:off x="2199085" y="4429126"/>
            <a:ext cx="3969544" cy="5274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000000"/>
                </a:solidFill>
                <a:latin typeface="+mj-lt"/>
                <a:ea typeface="Arial"/>
                <a:cs typeface="Arial"/>
              </a:rPr>
              <a:t>HR </a:t>
            </a:r>
            <a:r>
              <a:rPr lang="ru-RU" dirty="0">
                <a:solidFill>
                  <a:srgbClr val="000000"/>
                </a:solidFill>
                <a:latin typeface="+mj-lt"/>
                <a:ea typeface="Arial"/>
                <a:cs typeface="Arial"/>
              </a:rPr>
              <a:t>Административная</a:t>
            </a:r>
            <a:r>
              <a:rPr lang="en-US" dirty="0">
                <a:solidFill>
                  <a:srgbClr val="000000"/>
                </a:solidFill>
                <a:latin typeface="+mj-lt"/>
                <a:ea typeface="Arial"/>
                <a:cs typeface="Arial"/>
              </a:rPr>
              <a:t> </a:t>
            </a:r>
            <a:r>
              <a:rPr lang="ru-RU" dirty="0">
                <a:solidFill>
                  <a:srgbClr val="000000"/>
                </a:solidFill>
                <a:latin typeface="+mj-lt"/>
                <a:ea typeface="Arial"/>
                <a:cs typeface="Arial"/>
              </a:rPr>
              <a:t>функция </a:t>
            </a:r>
            <a:endParaRPr lang="en-US" dirty="0">
              <a:solidFill>
                <a:srgbClr val="000000"/>
              </a:solidFill>
              <a:latin typeface="+mj-lt"/>
              <a:ea typeface="Arial"/>
              <a:cs typeface="Arial"/>
            </a:endParaRPr>
          </a:p>
        </p:txBody>
      </p:sp>
      <p:sp>
        <p:nvSpPr>
          <p:cNvPr id="12" name="Rounded Rectangle 11">
            <a:extLst>
              <a:ext uri="{FF2B5EF4-FFF2-40B4-BE49-F238E27FC236}">
                <a16:creationId xmlns:a16="http://schemas.microsoft.com/office/drawing/2014/main" id="{EDC6D72A-11E2-4599-B790-4C07B1B3504F}"/>
              </a:ext>
            </a:extLst>
          </p:cNvPr>
          <p:cNvSpPr/>
          <p:nvPr/>
        </p:nvSpPr>
        <p:spPr bwMode="auto">
          <a:xfrm>
            <a:off x="4643438" y="3028950"/>
            <a:ext cx="1885950" cy="404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rgbClr val="000000"/>
                </a:solidFill>
                <a:latin typeface="+mj-lt"/>
                <a:ea typeface="Arial"/>
                <a:cs typeface="Arial"/>
              </a:rPr>
              <a:t>Стратегия </a:t>
            </a:r>
            <a:r>
              <a:rPr lang="en-US" dirty="0">
                <a:solidFill>
                  <a:srgbClr val="000000"/>
                </a:solidFill>
                <a:latin typeface="+mj-lt"/>
                <a:ea typeface="Arial"/>
                <a:cs typeface="Arial"/>
              </a:rPr>
              <a:t>HR </a:t>
            </a:r>
          </a:p>
        </p:txBody>
      </p:sp>
      <p:sp>
        <p:nvSpPr>
          <p:cNvPr id="13" name="Rounded Rectangle 12">
            <a:extLst>
              <a:ext uri="{FF2B5EF4-FFF2-40B4-BE49-F238E27FC236}">
                <a16:creationId xmlns:a16="http://schemas.microsoft.com/office/drawing/2014/main" id="{068B9D3D-A246-42A5-8DD1-F577228A944A}"/>
              </a:ext>
            </a:extLst>
          </p:cNvPr>
          <p:cNvSpPr/>
          <p:nvPr/>
        </p:nvSpPr>
        <p:spPr bwMode="auto">
          <a:xfrm>
            <a:off x="5657850" y="2286000"/>
            <a:ext cx="1885950" cy="404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dirty="0">
                <a:solidFill>
                  <a:schemeClr val="tx1"/>
                </a:solidFill>
                <a:latin typeface="+mj-lt"/>
              </a:rPr>
              <a:t>HR </a:t>
            </a:r>
            <a:r>
              <a:rPr lang="ru-RU" altLang="en-US" dirty="0">
                <a:solidFill>
                  <a:schemeClr val="tx1"/>
                </a:solidFill>
                <a:latin typeface="+mj-lt"/>
              </a:rPr>
              <a:t>«снаружи внутрь»</a:t>
            </a:r>
            <a:endParaRPr lang="en-US" b="1" dirty="0">
              <a:solidFill>
                <a:schemeClr val="tx1"/>
              </a:solidFill>
              <a:latin typeface="+mj-lt"/>
              <a:ea typeface="Arial"/>
              <a:cs typeface="Arial"/>
            </a:endParaRPr>
          </a:p>
        </p:txBody>
      </p:sp>
      <p:sp>
        <p:nvSpPr>
          <p:cNvPr id="14" name="Rounded Rectangle 13">
            <a:extLst>
              <a:ext uri="{FF2B5EF4-FFF2-40B4-BE49-F238E27FC236}">
                <a16:creationId xmlns:a16="http://schemas.microsoft.com/office/drawing/2014/main" id="{D8B2DB5F-1AA1-4481-AFDC-B17CFE27A551}"/>
              </a:ext>
            </a:extLst>
          </p:cNvPr>
          <p:cNvSpPr/>
          <p:nvPr/>
        </p:nvSpPr>
        <p:spPr bwMode="auto">
          <a:xfrm>
            <a:off x="3331368" y="3771900"/>
            <a:ext cx="4974933" cy="404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rgbClr val="000000"/>
                </a:solidFill>
                <a:latin typeface="+mj-lt"/>
                <a:ea typeface="Arial"/>
                <a:cs typeface="Arial"/>
              </a:rPr>
              <a:t>Функциональная экспертиза </a:t>
            </a:r>
            <a:r>
              <a:rPr lang="en-US" dirty="0">
                <a:solidFill>
                  <a:srgbClr val="000000"/>
                </a:solidFill>
                <a:latin typeface="+mj-lt"/>
                <a:ea typeface="Arial"/>
                <a:cs typeface="Arial"/>
              </a:rPr>
              <a:t>HR</a:t>
            </a:r>
          </a:p>
        </p:txBody>
      </p:sp>
      <p:sp>
        <p:nvSpPr>
          <p:cNvPr id="39947" name="TextBox 1">
            <a:extLst>
              <a:ext uri="{FF2B5EF4-FFF2-40B4-BE49-F238E27FC236}">
                <a16:creationId xmlns:a16="http://schemas.microsoft.com/office/drawing/2014/main" id="{A7B19A78-F2E2-48D7-A03E-04004A433DE6}"/>
              </a:ext>
            </a:extLst>
          </p:cNvPr>
          <p:cNvSpPr txBox="1">
            <a:spLocks noChangeArrowheads="1"/>
          </p:cNvSpPr>
          <p:nvPr/>
        </p:nvSpPr>
        <p:spPr bwMode="auto">
          <a:xfrm>
            <a:off x="1929303" y="2652712"/>
            <a:ext cx="1061436" cy="369332"/>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en-US" dirty="0">
                <a:latin typeface="+mn-lt"/>
              </a:rPr>
              <a:t>«Чтобы»</a:t>
            </a:r>
            <a:endParaRPr lang="en-US" altLang="en-US" dirty="0">
              <a:latin typeface="+mn-lt"/>
            </a:endParaRPr>
          </a:p>
        </p:txBody>
      </p:sp>
      <p:pic>
        <p:nvPicPr>
          <p:cNvPr id="39948" name="Picture 24" descr="HR-outside-in-final-300.jpg">
            <a:extLst>
              <a:ext uri="{FF2B5EF4-FFF2-40B4-BE49-F238E27FC236}">
                <a16:creationId xmlns:a16="http://schemas.microsoft.com/office/drawing/2014/main" id="{B4077065-EA37-4D18-8DDF-2D5A40BC3D07}"/>
              </a:ext>
            </a:extLst>
          </p:cNvPr>
          <p:cNvPicPr>
            <a:picLocks noChangeAspect="1"/>
          </p:cNvPicPr>
          <p:nvPr/>
        </p:nvPicPr>
        <p:blipFill>
          <a:blip r:embed="rId4">
            <a:extLst>
              <a:ext uri="{28A0092B-C50C-407E-A947-70E740481C1C}">
                <a14:useLocalDpi xmlns:a14="http://schemas.microsoft.com/office/drawing/2010/main" val="0"/>
              </a:ext>
            </a:extLst>
          </a:blip>
          <a:srcRect l="26501" t="4752" r="23384" b="5086"/>
          <a:stretch>
            <a:fillRect/>
          </a:stretch>
        </p:blipFill>
        <p:spPr bwMode="auto">
          <a:xfrm>
            <a:off x="8192691" y="1588294"/>
            <a:ext cx="7762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96335" y="206189"/>
            <a:ext cx="7818965" cy="711200"/>
          </a:xfrm>
        </p:spPr>
        <p:txBody>
          <a:bodyPr/>
          <a:lstStyle/>
          <a:p>
            <a:r>
              <a:rPr lang="en-US" altLang="en-US" sz="2400" dirty="0">
                <a:latin typeface="+mj-lt"/>
              </a:rPr>
              <a:t>HR </a:t>
            </a:r>
            <a:r>
              <a:rPr lang="ru-RU" altLang="en-US" sz="2400" dirty="0">
                <a:latin typeface="+mj-lt"/>
              </a:rPr>
              <a:t>«снаружи внутрь» </a:t>
            </a:r>
            <a:r>
              <a:rPr lang="en-US" altLang="en-US" sz="2400" dirty="0">
                <a:latin typeface="+mj-lt"/>
              </a:rPr>
              <a:t>: </a:t>
            </a:r>
            <a:r>
              <a:rPr lang="ru-RU" altLang="en-US" sz="2400" dirty="0">
                <a:latin typeface="+mj-lt"/>
              </a:rPr>
              <a:t>Практики </a:t>
            </a:r>
            <a:r>
              <a:rPr lang="en-US" altLang="en-US" sz="2400" dirty="0">
                <a:latin typeface="+mj-lt"/>
              </a:rPr>
              <a:t>HR</a:t>
            </a:r>
          </a:p>
        </p:txBody>
      </p:sp>
      <p:graphicFrame>
        <p:nvGraphicFramePr>
          <p:cNvPr id="2" name="Table 1"/>
          <p:cNvGraphicFramePr>
            <a:graphicFrameLocks noGrp="1"/>
          </p:cNvGraphicFramePr>
          <p:nvPr>
            <p:extLst>
              <p:ext uri="{D42A27DB-BD31-4B8C-83A1-F6EECF244321}">
                <p14:modId xmlns:p14="http://schemas.microsoft.com/office/powerpoint/2010/main" val="1291745286"/>
              </p:ext>
            </p:extLst>
          </p:nvPr>
        </p:nvGraphicFramePr>
        <p:xfrm>
          <a:off x="571500" y="847168"/>
          <a:ext cx="8058150" cy="5456068"/>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42936">
                <a:tc>
                  <a:txBody>
                    <a:bodyPr/>
                    <a:lstStyle/>
                    <a:p>
                      <a:pPr algn="l"/>
                      <a:r>
                        <a:rPr lang="ru-RU" sz="1600" b="1" dirty="0">
                          <a:solidFill>
                            <a:schemeClr val="bg1"/>
                          </a:solidFill>
                          <a:latin typeface="+mn-lt"/>
                          <a:ea typeface="Arial"/>
                          <a:cs typeface="Arial"/>
                        </a:rPr>
                        <a:t>Аспекты </a:t>
                      </a:r>
                      <a:r>
                        <a:rPr lang="en-US" sz="1600" b="1" dirty="0">
                          <a:solidFill>
                            <a:schemeClr val="bg1"/>
                          </a:solidFill>
                          <a:latin typeface="+mn-lt"/>
                          <a:ea typeface="Arial"/>
                          <a:cs typeface="Arial"/>
                        </a:rPr>
                        <a:t>HR </a:t>
                      </a: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FC000"/>
                    </a:solidFill>
                  </a:tcPr>
                </a:tc>
                <a:tc>
                  <a:txBody>
                    <a:bodyPr/>
                    <a:lstStyle/>
                    <a:p>
                      <a:pPr algn="l"/>
                      <a:r>
                        <a:rPr lang="ru-RU" sz="1600" b="1" dirty="0">
                          <a:solidFill>
                            <a:schemeClr val="bg1"/>
                          </a:solidFill>
                          <a:latin typeface="+mn-lt"/>
                          <a:ea typeface="Arial"/>
                          <a:cs typeface="Arial"/>
                        </a:rPr>
                        <a:t>Примеры мышления по принципу «снаружи внутрь»</a:t>
                      </a:r>
                      <a:endParaRPr lang="en-US" sz="1600" b="1" dirty="0">
                        <a:solidFill>
                          <a:schemeClr val="bg1"/>
                        </a:solidFill>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25830">
                <a:tc>
                  <a:txBody>
                    <a:bodyPr/>
                    <a:lstStyle/>
                    <a:p>
                      <a:r>
                        <a:rPr lang="ru-RU" sz="1600" b="1" dirty="0">
                          <a:latin typeface="+mn-lt"/>
                          <a:ea typeface="Arial"/>
                          <a:cs typeface="Arial"/>
                        </a:rPr>
                        <a:t>Поиск и </a:t>
                      </a:r>
                      <a:r>
                        <a:rPr lang="ru-RU" sz="1600" b="1" dirty="0" err="1">
                          <a:latin typeface="+mn-lt"/>
                          <a:ea typeface="Arial"/>
                          <a:cs typeface="Arial"/>
                        </a:rPr>
                        <a:t>найм</a:t>
                      </a:r>
                      <a:r>
                        <a:rPr lang="ru-RU" sz="1600" b="1" dirty="0">
                          <a:latin typeface="+mn-lt"/>
                          <a:ea typeface="Arial"/>
                          <a:cs typeface="Arial"/>
                        </a:rPr>
                        <a:t> талантов</a:t>
                      </a:r>
                      <a:endParaRPr lang="en-US" sz="1600" b="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dirty="0">
                          <a:latin typeface="+mn-lt"/>
                          <a:ea typeface="Arial"/>
                          <a:cs typeface="Arial"/>
                        </a:rPr>
                        <a:t>Выбирают ли нас в качестве работодателя те сотрудники, которых </a:t>
                      </a:r>
                      <a:r>
                        <a:rPr lang="ru-RU" sz="1600" i="1" dirty="0">
                          <a:latin typeface="+mn-lt"/>
                          <a:ea typeface="Arial"/>
                          <a:cs typeface="Arial"/>
                        </a:rPr>
                        <a:t>выбрали бы для работы в нашей компании наши клиенты?</a:t>
                      </a:r>
                      <a:endParaRPr lang="en-US" sz="1600" i="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525830">
                <a:tc>
                  <a:txBody>
                    <a:bodyPr/>
                    <a:lstStyle/>
                    <a:p>
                      <a:r>
                        <a:rPr lang="ru-RU" sz="1600" b="1" dirty="0">
                          <a:latin typeface="+mn-lt"/>
                          <a:ea typeface="Arial"/>
                          <a:cs typeface="Arial"/>
                        </a:rPr>
                        <a:t>Обучение</a:t>
                      </a:r>
                      <a:r>
                        <a:rPr lang="en-US" sz="1600" b="1" dirty="0">
                          <a:latin typeface="+mn-lt"/>
                          <a:ea typeface="Arial"/>
                          <a:cs typeface="Arial"/>
                        </a:rPr>
                        <a:t> </a:t>
                      </a:r>
                      <a:r>
                        <a:rPr lang="ru-RU" sz="1600" b="1" dirty="0">
                          <a:latin typeface="+mn-lt"/>
                          <a:ea typeface="Arial"/>
                          <a:cs typeface="Arial"/>
                        </a:rPr>
                        <a:t>и развитие (</a:t>
                      </a:r>
                      <a:r>
                        <a:rPr lang="en-US" sz="1600" b="1" dirty="0">
                          <a:latin typeface="+mn-lt"/>
                          <a:ea typeface="Arial"/>
                          <a:cs typeface="Arial"/>
                        </a:rPr>
                        <a:t>T&amp;D)</a:t>
                      </a: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dirty="0">
                          <a:latin typeface="+mn-lt"/>
                          <a:ea typeface="Arial"/>
                          <a:cs typeface="Arial"/>
                        </a:rPr>
                        <a:t>Вовлекаем ли мы клиентов и инвесторов в процесс создания, обслуживания и предоставления обучения и развития</a:t>
                      </a:r>
                      <a:r>
                        <a:rPr lang="en-US" sz="1600" baseline="0" dirty="0">
                          <a:latin typeface="+mn-lt"/>
                          <a:ea typeface="Arial"/>
                          <a:cs typeface="Arial"/>
                        </a:rPr>
                        <a:t>t?</a:t>
                      </a:r>
                      <a:endParaRPr lang="en-US" sz="1600"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525830">
                <a:tc>
                  <a:txBody>
                    <a:bodyPr/>
                    <a:lstStyle/>
                    <a:p>
                      <a:r>
                        <a:rPr lang="ru-RU" sz="1600" b="1" dirty="0">
                          <a:latin typeface="+mn-lt"/>
                          <a:ea typeface="Arial"/>
                          <a:cs typeface="Arial"/>
                        </a:rPr>
                        <a:t>Управление производи-</a:t>
                      </a:r>
                    </a:p>
                    <a:p>
                      <a:r>
                        <a:rPr lang="ru-RU" sz="1600" b="1" dirty="0">
                          <a:latin typeface="+mn-lt"/>
                          <a:ea typeface="Arial"/>
                          <a:cs typeface="Arial"/>
                        </a:rPr>
                        <a:t>-</a:t>
                      </a:r>
                      <a:r>
                        <a:rPr lang="ru-RU" sz="1600" b="1" dirty="0" err="1">
                          <a:latin typeface="+mn-lt"/>
                          <a:ea typeface="Arial"/>
                          <a:cs typeface="Arial"/>
                        </a:rPr>
                        <a:t>тельностью</a:t>
                      </a:r>
                      <a:endParaRPr lang="ru-RU" sz="1600" b="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dirty="0">
                          <a:latin typeface="+mn-lt"/>
                          <a:ea typeface="Arial"/>
                          <a:cs typeface="Arial"/>
                        </a:rPr>
                        <a:t>Соответствуют ли наши стандарты производительности ожиданиям клиентов и инвесторов?</a:t>
                      </a:r>
                      <a:endParaRPr lang="en-US" sz="1600"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434437">
                <a:tc>
                  <a:txBody>
                    <a:bodyPr/>
                    <a:lstStyle/>
                    <a:p>
                      <a:r>
                        <a:rPr lang="ru-RU" sz="1600" b="1" dirty="0">
                          <a:latin typeface="+mn-lt"/>
                          <a:ea typeface="Arial"/>
                          <a:cs typeface="Arial"/>
                        </a:rPr>
                        <a:t>Премии</a:t>
                      </a:r>
                      <a:endParaRPr lang="en-US" sz="1600" b="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baseline="0" dirty="0">
                          <a:latin typeface="+mn-lt"/>
                          <a:ea typeface="Arial"/>
                          <a:cs typeface="Arial"/>
                        </a:rPr>
                        <a:t>Даем ли мы клиентам/инвесторам возможность участвовать в распределении премий?</a:t>
                      </a:r>
                      <a:endParaRPr lang="en-US" sz="1600"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525830">
                <a:tc>
                  <a:txBody>
                    <a:bodyPr/>
                    <a:lstStyle/>
                    <a:p>
                      <a:r>
                        <a:rPr lang="ru-RU" sz="1600" b="1" dirty="0">
                          <a:latin typeface="+mn-lt"/>
                          <a:ea typeface="Arial"/>
                          <a:cs typeface="Arial"/>
                        </a:rPr>
                        <a:t>Коммуникация</a:t>
                      </a:r>
                      <a:endParaRPr lang="en-US" sz="1600" b="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dirty="0">
                          <a:latin typeface="+mn-lt"/>
                          <a:ea typeface="Arial"/>
                          <a:cs typeface="Arial"/>
                        </a:rPr>
                        <a:t>Позволяют ли наши инструменты обеспечить коммуникацию между сотрудниками и клиентами/инвесторами?</a:t>
                      </a:r>
                      <a:endParaRPr lang="en-US" sz="1600"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525830">
                <a:tc>
                  <a:txBody>
                    <a:bodyPr/>
                    <a:lstStyle/>
                    <a:p>
                      <a:r>
                        <a:rPr lang="ru-RU" sz="1600" b="1" dirty="0">
                          <a:latin typeface="+mn-lt"/>
                          <a:ea typeface="Arial"/>
                          <a:cs typeface="Arial"/>
                        </a:rPr>
                        <a:t>Лидерство</a:t>
                      </a:r>
                      <a:endParaRPr lang="en-US" sz="1600" b="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dirty="0">
                          <a:latin typeface="+mn-lt"/>
                          <a:ea typeface="Arial"/>
                          <a:cs typeface="Arial"/>
                        </a:rPr>
                        <a:t>Удалось ли нам создать бренд лидерства, при котором действия лидеров соответствуют ожиданиям клиентов/инвесторов</a:t>
                      </a:r>
                      <a:r>
                        <a:rPr lang="en-US" sz="1600" baseline="0" dirty="0">
                          <a:latin typeface="+mn-lt"/>
                          <a:ea typeface="Arial"/>
                          <a:cs typeface="Arial"/>
                        </a:rPr>
                        <a:t>?</a:t>
                      </a:r>
                      <a:endParaRPr lang="en-US" sz="1600"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434437">
                <a:tc>
                  <a:txBody>
                    <a:bodyPr/>
                    <a:lstStyle/>
                    <a:p>
                      <a:r>
                        <a:rPr lang="ru-RU" sz="1600" b="1" dirty="0">
                          <a:latin typeface="+mn-lt"/>
                          <a:ea typeface="Arial"/>
                          <a:cs typeface="Arial"/>
                        </a:rPr>
                        <a:t>Культура</a:t>
                      </a:r>
                      <a:endParaRPr lang="en-US" sz="1600" b="1"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tc>
                  <a:txBody>
                    <a:bodyPr/>
                    <a:lstStyle/>
                    <a:p>
                      <a:r>
                        <a:rPr lang="ru-RU" sz="1600" dirty="0">
                          <a:latin typeface="+mn-lt"/>
                          <a:ea typeface="Arial"/>
                          <a:cs typeface="Arial"/>
                        </a:rPr>
                        <a:t>Включает ли наша культура в себя подходящие события, шаблоны и идентичность?</a:t>
                      </a:r>
                      <a:endParaRPr lang="en-US" sz="1600" dirty="0">
                        <a:latin typeface="+mn-lt"/>
                        <a:ea typeface="Arial"/>
                        <a:cs typeface="Arial"/>
                      </a:endParaRPr>
                    </a:p>
                  </a:txBody>
                  <a:tcPr marL="68580" marR="68580" marT="34298" marB="34298"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CCEC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95510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1250-5A69-4ED5-AC40-5ADF338F3C8B}"/>
              </a:ext>
            </a:extLst>
          </p:cNvPr>
          <p:cNvSpPr>
            <a:spLocks noGrp="1"/>
          </p:cNvSpPr>
          <p:nvPr>
            <p:ph type="title"/>
          </p:nvPr>
        </p:nvSpPr>
        <p:spPr>
          <a:xfrm>
            <a:off x="296335" y="44825"/>
            <a:ext cx="7818965" cy="711200"/>
          </a:xfrm>
        </p:spPr>
        <p:txBody>
          <a:bodyPr/>
          <a:lstStyle/>
          <a:p>
            <a:r>
              <a:rPr lang="ru-RU" sz="2400" dirty="0">
                <a:latin typeface="+mj-lt"/>
              </a:rPr>
              <a:t>Обзор лекции </a:t>
            </a:r>
            <a:r>
              <a:rPr lang="en-US" sz="2400" dirty="0">
                <a:latin typeface="+mj-lt"/>
              </a:rPr>
              <a:t>(1 – 3 – 12)</a:t>
            </a:r>
          </a:p>
        </p:txBody>
      </p:sp>
      <p:sp>
        <p:nvSpPr>
          <p:cNvPr id="3" name="Oval 2">
            <a:extLst>
              <a:ext uri="{FF2B5EF4-FFF2-40B4-BE49-F238E27FC236}">
                <a16:creationId xmlns:a16="http://schemas.microsoft.com/office/drawing/2014/main" id="{0BD3C69C-4021-44DA-BCD5-1D8B43B8874C}"/>
              </a:ext>
            </a:extLst>
          </p:cNvPr>
          <p:cNvSpPr/>
          <p:nvPr/>
        </p:nvSpPr>
        <p:spPr>
          <a:xfrm>
            <a:off x="1447041" y="707165"/>
            <a:ext cx="6246743" cy="9103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Arial" panose="020B0604020202020204" pitchFamily="34" charset="0"/>
              </a:rPr>
              <a:t>Смысл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не в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а в</a:t>
            </a:r>
            <a:r>
              <a:rPr lang="en-US" sz="1600" dirty="0">
                <a:solidFill>
                  <a:schemeClr val="tx1"/>
                </a:solidFill>
                <a:cs typeface="Arial" panose="020B0604020202020204" pitchFamily="34" charset="0"/>
              </a:rPr>
              <a:t> </a:t>
            </a:r>
            <a:r>
              <a:rPr lang="ru-RU" sz="1600" dirty="0">
                <a:solidFill>
                  <a:schemeClr val="tx1"/>
                </a:solidFill>
                <a:cs typeface="Arial" panose="020B0604020202020204" pitchFamily="34" charset="0"/>
              </a:rPr>
              <a:t>том, чтобы </a:t>
            </a:r>
          </a:p>
          <a:p>
            <a:pPr algn="ctr">
              <a:defRPr/>
            </a:pPr>
            <a:r>
              <a:rPr lang="ru-RU" sz="1600" dirty="0">
                <a:solidFill>
                  <a:schemeClr val="tx1"/>
                </a:solidFill>
                <a:cs typeface="Arial" panose="020B0604020202020204" pitchFamily="34" charset="0"/>
              </a:rPr>
              <a:t>помогать бизнесу добиться успеха на рынке</a:t>
            </a:r>
            <a:endParaRPr lang="en-US" sz="1600" dirty="0">
              <a:solidFill>
                <a:schemeClr val="tx1"/>
              </a:solidFill>
              <a:cs typeface="Arial" panose="020B0604020202020204" pitchFamily="34" charset="0"/>
            </a:endParaRPr>
          </a:p>
        </p:txBody>
      </p:sp>
      <p:sp>
        <p:nvSpPr>
          <p:cNvPr id="4" name="TextBox 3">
            <a:extLst>
              <a:ext uri="{FF2B5EF4-FFF2-40B4-BE49-F238E27FC236}">
                <a16:creationId xmlns:a16="http://schemas.microsoft.com/office/drawing/2014/main" id="{75879F3D-F92D-4656-B052-AC49B6F674A4}"/>
              </a:ext>
            </a:extLst>
          </p:cNvPr>
          <p:cNvSpPr txBox="1"/>
          <p:nvPr/>
        </p:nvSpPr>
        <p:spPr>
          <a:xfrm>
            <a:off x="390310" y="1774036"/>
            <a:ext cx="2576520" cy="830997"/>
          </a:xfrm>
          <a:prstGeom prst="rect">
            <a:avLst/>
          </a:prstGeom>
          <a:solidFill>
            <a:srgbClr val="00B0F0">
              <a:alpha val="38000"/>
            </a:srgbClr>
          </a:solidFill>
          <a:effectLst/>
        </p:spPr>
        <p:txBody>
          <a:bodyPr wrap="square">
            <a:spAutoFit/>
          </a:bodyPr>
          <a:lstStyle/>
          <a:p>
            <a:pPr>
              <a:defRPr/>
            </a:pPr>
            <a:r>
              <a:rPr lang="ru-RU" sz="1600" dirty="0">
                <a:latin typeface="+mn-lt"/>
              </a:rPr>
              <a:t>Предположения</a:t>
            </a:r>
            <a:r>
              <a:rPr lang="en-US" sz="1600" dirty="0">
                <a:latin typeface="+mn-lt"/>
              </a:rPr>
              <a:t>: </a:t>
            </a:r>
            <a:r>
              <a:rPr lang="ru-RU" sz="1600" dirty="0">
                <a:latin typeface="+mn-lt"/>
              </a:rPr>
              <a:t>в чем состоит возникающее видение </a:t>
            </a:r>
            <a:r>
              <a:rPr lang="en-US" sz="1600" dirty="0">
                <a:latin typeface="+mn-lt"/>
              </a:rPr>
              <a:t>HR?</a:t>
            </a:r>
          </a:p>
        </p:txBody>
      </p:sp>
      <p:sp>
        <p:nvSpPr>
          <p:cNvPr id="5" name="TextBox 4">
            <a:extLst>
              <a:ext uri="{FF2B5EF4-FFF2-40B4-BE49-F238E27FC236}">
                <a16:creationId xmlns:a16="http://schemas.microsoft.com/office/drawing/2014/main" id="{29FD7674-6456-41F7-A2C8-4D38649F803F}"/>
              </a:ext>
            </a:extLst>
          </p:cNvPr>
          <p:cNvSpPr txBox="1"/>
          <p:nvPr/>
        </p:nvSpPr>
        <p:spPr>
          <a:xfrm>
            <a:off x="365262" y="2752472"/>
            <a:ext cx="2601568" cy="4031873"/>
          </a:xfrm>
          <a:prstGeom prst="rect">
            <a:avLst/>
          </a:prstGeom>
          <a:solidFill>
            <a:srgbClr val="00B0F0">
              <a:alpha val="38000"/>
            </a:srgbClr>
          </a:solidFill>
          <a:effectLst/>
        </p:spPr>
        <p:txBody>
          <a:bodyPr wrap="square">
            <a:spAutoFit/>
          </a:bodyPr>
          <a:lstStyle/>
          <a:p>
            <a:pPr marL="342900" indent="-342900">
              <a:buAutoNum type="arabicPeriod"/>
              <a:defRPr/>
            </a:pPr>
            <a:r>
              <a:rPr lang="ru-RU" sz="1600" dirty="0">
                <a:latin typeface="+mn-lt"/>
              </a:rPr>
              <a:t>Осознайте, что ценность определяется прежде всего получателем, а не дающим</a:t>
            </a:r>
            <a:endParaRPr lang="en-US" sz="1600" dirty="0">
              <a:latin typeface="+mn-lt"/>
            </a:endParaRPr>
          </a:p>
          <a:p>
            <a:pPr marL="342900" indent="-342900">
              <a:buAutoNum type="arabicPeriod"/>
              <a:defRPr/>
            </a:pPr>
            <a:r>
              <a:rPr lang="ru-RU" sz="1600" dirty="0">
                <a:latin typeface="+mn-lt"/>
              </a:rPr>
              <a:t>Примите к сведению и оцените внешние условия ведения бизнеса</a:t>
            </a:r>
            <a:endParaRPr lang="en-US" sz="1600" dirty="0">
              <a:latin typeface="+mn-lt"/>
            </a:endParaRPr>
          </a:p>
          <a:p>
            <a:pPr marL="342900" indent="-342900">
              <a:buAutoNum type="arabicPeriod"/>
              <a:defRPr/>
            </a:pPr>
            <a:r>
              <a:rPr lang="ru-RU" sz="1600" dirty="0">
                <a:latin typeface="+mn-lt"/>
              </a:rPr>
              <a:t>Работайте с учетом интересов всех заинтересованных сторон (внутри и вне организации)</a:t>
            </a:r>
            <a:endParaRPr lang="en-US" sz="1600" dirty="0">
              <a:latin typeface="+mn-lt"/>
            </a:endParaRPr>
          </a:p>
        </p:txBody>
      </p:sp>
      <p:sp>
        <p:nvSpPr>
          <p:cNvPr id="6" name="TextBox 5">
            <a:extLst>
              <a:ext uri="{FF2B5EF4-FFF2-40B4-BE49-F238E27FC236}">
                <a16:creationId xmlns:a16="http://schemas.microsoft.com/office/drawing/2014/main" id="{26AC05A8-1155-4BE7-84A7-853ED24EB41B}"/>
              </a:ext>
            </a:extLst>
          </p:cNvPr>
          <p:cNvSpPr txBox="1"/>
          <p:nvPr/>
        </p:nvSpPr>
        <p:spPr>
          <a:xfrm>
            <a:off x="3183006" y="1792867"/>
            <a:ext cx="2914651" cy="830997"/>
          </a:xfrm>
          <a:prstGeom prst="rect">
            <a:avLst/>
          </a:prstGeom>
          <a:solidFill>
            <a:schemeClr val="accent2">
              <a:lumMod val="60000"/>
              <a:lumOff val="40000"/>
              <a:alpha val="39000"/>
            </a:schemeClr>
          </a:solidFill>
          <a:effectLst/>
        </p:spPr>
        <p:txBody>
          <a:bodyPr wrap="square">
            <a:spAutoFit/>
          </a:bodyPr>
          <a:lstStyle/>
          <a:p>
            <a:pPr>
              <a:defRPr/>
            </a:pPr>
            <a:r>
              <a:rPr lang="ru-RU" sz="1600" dirty="0">
                <a:latin typeface="+mn-lt"/>
              </a:rPr>
              <a:t>Новые тренды</a:t>
            </a:r>
            <a:r>
              <a:rPr lang="en-US" sz="1600" dirty="0">
                <a:latin typeface="+mn-lt"/>
              </a:rPr>
              <a:t>: </a:t>
            </a:r>
            <a:r>
              <a:rPr lang="ru-RU" sz="1600" dirty="0">
                <a:latin typeface="+mn-lt"/>
              </a:rPr>
              <a:t>что нового в областях талантов, лидерства, организации?</a:t>
            </a:r>
            <a:endParaRPr lang="en-US" sz="1600" dirty="0">
              <a:latin typeface="+mn-lt"/>
            </a:endParaRPr>
          </a:p>
        </p:txBody>
      </p:sp>
      <p:sp>
        <p:nvSpPr>
          <p:cNvPr id="8" name="TextBox 7">
            <a:extLst>
              <a:ext uri="{FF2B5EF4-FFF2-40B4-BE49-F238E27FC236}">
                <a16:creationId xmlns:a16="http://schemas.microsoft.com/office/drawing/2014/main" id="{D7E34926-C29F-4C7B-AD17-7F6EE1560316}"/>
              </a:ext>
            </a:extLst>
          </p:cNvPr>
          <p:cNvSpPr txBox="1"/>
          <p:nvPr/>
        </p:nvSpPr>
        <p:spPr>
          <a:xfrm>
            <a:off x="3183006" y="2752472"/>
            <a:ext cx="2914651" cy="4031873"/>
          </a:xfrm>
          <a:prstGeom prst="rect">
            <a:avLst/>
          </a:prstGeom>
          <a:solidFill>
            <a:schemeClr val="accent2">
              <a:lumMod val="60000"/>
              <a:lumOff val="40000"/>
              <a:alpha val="39000"/>
            </a:schemeClr>
          </a:solidFill>
          <a:effectLst/>
        </p:spPr>
        <p:txBody>
          <a:bodyPr wrap="square">
            <a:spAutoFit/>
          </a:bodyPr>
          <a:lstStyle/>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p:txBody>
      </p:sp>
      <p:sp>
        <p:nvSpPr>
          <p:cNvPr id="9" name="TextBox 8">
            <a:extLst>
              <a:ext uri="{FF2B5EF4-FFF2-40B4-BE49-F238E27FC236}">
                <a16:creationId xmlns:a16="http://schemas.microsoft.com/office/drawing/2014/main" id="{249D1A95-C2CF-4AE7-B36B-35FA5DA09EE1}"/>
              </a:ext>
            </a:extLst>
          </p:cNvPr>
          <p:cNvSpPr txBox="1"/>
          <p:nvPr/>
        </p:nvSpPr>
        <p:spPr>
          <a:xfrm>
            <a:off x="6337688" y="2752472"/>
            <a:ext cx="2688534" cy="3539430"/>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ru-RU" sz="1600" dirty="0">
              <a:latin typeface="+mn-lt"/>
            </a:endParaRPr>
          </a:p>
        </p:txBody>
      </p:sp>
      <p:sp>
        <p:nvSpPr>
          <p:cNvPr id="10" name="TextBox 9">
            <a:extLst>
              <a:ext uri="{FF2B5EF4-FFF2-40B4-BE49-F238E27FC236}">
                <a16:creationId xmlns:a16="http://schemas.microsoft.com/office/drawing/2014/main" id="{04BF6C12-2EA2-4986-AC48-7C50EDE872E1}"/>
              </a:ext>
            </a:extLst>
          </p:cNvPr>
          <p:cNvSpPr txBox="1"/>
          <p:nvPr/>
        </p:nvSpPr>
        <p:spPr>
          <a:xfrm>
            <a:off x="6349517" y="1774035"/>
            <a:ext cx="2688534" cy="830997"/>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Tree>
    <p:extLst>
      <p:ext uri="{BB962C8B-B14F-4D97-AF65-F5344CB8AC3E}">
        <p14:creationId xmlns:p14="http://schemas.microsoft.com/office/powerpoint/2010/main" val="22068076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8031" y="381000"/>
            <a:ext cx="7818965" cy="711200"/>
          </a:xfrm>
        </p:spPr>
        <p:txBody>
          <a:bodyPr/>
          <a:lstStyle/>
          <a:p>
            <a:r>
              <a:rPr lang="ru-RU" sz="2400" dirty="0">
                <a:solidFill>
                  <a:schemeClr val="tx1"/>
                </a:solidFill>
                <a:latin typeface="+mj-lt"/>
                <a:cs typeface="Arial" panose="020B0604020202020204" pitchFamily="34" charset="0"/>
              </a:rPr>
              <a:t>Смысл </a:t>
            </a:r>
            <a:r>
              <a:rPr lang="en-US" sz="2400" dirty="0">
                <a:solidFill>
                  <a:schemeClr val="tx1"/>
                </a:solidFill>
                <a:latin typeface="+mj-lt"/>
                <a:cs typeface="Arial" panose="020B0604020202020204" pitchFamily="34" charset="0"/>
              </a:rPr>
              <a:t>HR </a:t>
            </a:r>
            <a:r>
              <a:rPr lang="ru-RU" sz="2400" dirty="0">
                <a:solidFill>
                  <a:schemeClr val="tx1"/>
                </a:solidFill>
                <a:latin typeface="+mj-lt"/>
                <a:cs typeface="Arial" panose="020B0604020202020204" pitchFamily="34" charset="0"/>
              </a:rPr>
              <a:t>не в </a:t>
            </a:r>
            <a:r>
              <a:rPr lang="en-US" sz="2400" dirty="0">
                <a:solidFill>
                  <a:schemeClr val="tx1"/>
                </a:solidFill>
                <a:latin typeface="+mj-lt"/>
                <a:cs typeface="Arial" panose="020B0604020202020204" pitchFamily="34" charset="0"/>
              </a:rPr>
              <a:t>HR</a:t>
            </a:r>
            <a:r>
              <a:rPr lang="en-US" altLang="en-US" sz="2400" dirty="0">
                <a:latin typeface="+mj-lt"/>
              </a:rPr>
              <a:t>…</a:t>
            </a:r>
          </a:p>
        </p:txBody>
      </p:sp>
      <p:sp>
        <p:nvSpPr>
          <p:cNvPr id="4099" name="Rectangle 3"/>
          <p:cNvSpPr txBox="1">
            <a:spLocks noChangeArrowheads="1"/>
          </p:cNvSpPr>
          <p:nvPr/>
        </p:nvSpPr>
        <p:spPr bwMode="auto">
          <a:xfrm>
            <a:off x="465146" y="972128"/>
            <a:ext cx="8276165" cy="1663496"/>
          </a:xfrm>
          <a:prstGeom prst="rect">
            <a:avLst/>
          </a:prstGeom>
          <a:solidFill>
            <a:srgbClr val="CCECFF"/>
          </a:solidFill>
          <a:ln>
            <a:noFill/>
          </a:ln>
        </p:spPr>
        <p:txBody>
          <a:bodyPr lIns="0"/>
          <a:lstStyle>
            <a:lvl1pPr marL="381000" indent="-381000" eaLnBrk="0" hangingPunct="0">
              <a:defRPr>
                <a:solidFill>
                  <a:schemeClr val="tx1"/>
                </a:solidFill>
                <a:latin typeface="Arial" charset="0"/>
                <a:cs typeface="Arial" charset="0"/>
              </a:defRPr>
            </a:lvl1pPr>
            <a:lvl2pPr marL="169863" indent="-169863"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spcBef>
                <a:spcPct val="20000"/>
              </a:spcBef>
              <a:buClr>
                <a:schemeClr val="tx1"/>
              </a:buClr>
              <a:buSzPct val="120000"/>
              <a:defRPr/>
            </a:pPr>
            <a:r>
              <a:rPr kumimoji="1" lang="ru-RU" b="1" dirty="0">
                <a:solidFill>
                  <a:srgbClr val="000000"/>
                </a:solidFill>
                <a:latin typeface="+mj-lt"/>
                <a:cs typeface="Arial" panose="020B0604020202020204" pitchFamily="34" charset="0"/>
              </a:rPr>
              <a:t>Результаты</a:t>
            </a:r>
            <a:r>
              <a:rPr kumimoji="1" lang="en-US" b="1" dirty="0">
                <a:solidFill>
                  <a:srgbClr val="000000"/>
                </a:solidFill>
                <a:latin typeface="+mj-lt"/>
                <a:cs typeface="Arial" panose="020B0604020202020204" pitchFamily="34" charset="0"/>
              </a:rPr>
              <a:t>: </a:t>
            </a:r>
          </a:p>
          <a:p>
            <a:pPr marL="0" indent="0" algn="ctr" eaLnBrk="1" hangingPunct="1">
              <a:spcBef>
                <a:spcPct val="20000"/>
              </a:spcBef>
              <a:buClr>
                <a:schemeClr val="tx1"/>
              </a:buClr>
              <a:buSzPct val="120000"/>
              <a:defRPr/>
            </a:pPr>
            <a:r>
              <a:rPr kumimoji="1" lang="ru-RU" dirty="0">
                <a:solidFill>
                  <a:srgbClr val="000000"/>
                </a:solidFill>
                <a:latin typeface="+mj-lt"/>
                <a:cs typeface="Arial" panose="020B0604020202020204" pitchFamily="34" charset="0"/>
              </a:rPr>
              <a:t>В чем должны заключаться «результаты» эффективного </a:t>
            </a:r>
            <a:r>
              <a:rPr kumimoji="1" lang="en-US" dirty="0">
                <a:solidFill>
                  <a:srgbClr val="000000"/>
                </a:solidFill>
                <a:latin typeface="+mj-lt"/>
                <a:cs typeface="Arial" panose="020B0604020202020204" pitchFamily="34" charset="0"/>
              </a:rPr>
              <a:t>HR?</a:t>
            </a:r>
            <a:endParaRPr kumimoji="1" lang="ru-RU" dirty="0">
              <a:solidFill>
                <a:srgbClr val="000000"/>
              </a:solidFill>
              <a:latin typeface="+mj-lt"/>
              <a:cs typeface="Arial" panose="020B0604020202020204" pitchFamily="34" charset="0"/>
            </a:endParaRPr>
          </a:p>
          <a:p>
            <a:pPr marL="0" indent="0" algn="ctr" eaLnBrk="1" hangingPunct="1">
              <a:spcBef>
                <a:spcPct val="20000"/>
              </a:spcBef>
              <a:buClr>
                <a:schemeClr val="tx1"/>
              </a:buClr>
              <a:buSzPct val="120000"/>
              <a:defRPr/>
            </a:pPr>
            <a:r>
              <a:rPr kumimoji="1" lang="en-US" dirty="0">
                <a:solidFill>
                  <a:srgbClr val="000000"/>
                </a:solidFill>
                <a:latin typeface="+mj-lt"/>
                <a:cs typeface="Arial" panose="020B0604020202020204" pitchFamily="34" charset="0"/>
              </a:rPr>
              <a:t> </a:t>
            </a:r>
            <a:r>
              <a:rPr kumimoji="1" lang="en-US" i="1" dirty="0">
                <a:solidFill>
                  <a:srgbClr val="000000"/>
                </a:solidFill>
                <a:latin typeface="+mj-lt"/>
                <a:cs typeface="Arial" panose="020B0604020202020204" pitchFamily="34" charset="0"/>
              </a:rPr>
              <a:t>(</a:t>
            </a:r>
            <a:r>
              <a:rPr kumimoji="1" lang="ru-RU" i="1" dirty="0">
                <a:solidFill>
                  <a:srgbClr val="000000"/>
                </a:solidFill>
                <a:latin typeface="+mj-lt"/>
                <a:cs typeface="Arial" panose="020B0604020202020204" pitchFamily="34" charset="0"/>
              </a:rPr>
              <a:t>к примеру, финансовый отдел</a:t>
            </a:r>
            <a:r>
              <a:rPr kumimoji="1" lang="en-US" i="1" dirty="0">
                <a:solidFill>
                  <a:srgbClr val="000000"/>
                </a:solidFill>
                <a:latin typeface="+mj-lt"/>
                <a:cs typeface="Arial" panose="020B0604020202020204" pitchFamily="34" charset="0"/>
              </a:rPr>
              <a:t> </a:t>
            </a:r>
            <a:r>
              <a:rPr kumimoji="1" lang="ru-RU" i="1" dirty="0">
                <a:solidFill>
                  <a:srgbClr val="000000"/>
                </a:solidFill>
                <a:latin typeface="+mj-lt"/>
                <a:cs typeface="Arial" panose="020B0604020202020204" pitchFamily="34" charset="0"/>
              </a:rPr>
              <a:t>предоставляет экономические идеи</a:t>
            </a:r>
            <a:r>
              <a:rPr kumimoji="1" lang="en-US" i="1" dirty="0">
                <a:solidFill>
                  <a:srgbClr val="000000"/>
                </a:solidFill>
                <a:latin typeface="+mj-lt"/>
                <a:cs typeface="Arial" panose="020B0604020202020204" pitchFamily="34" charset="0"/>
              </a:rPr>
              <a:t>; </a:t>
            </a:r>
            <a:r>
              <a:rPr kumimoji="1" lang="ru-RU" i="1" dirty="0">
                <a:solidFill>
                  <a:srgbClr val="000000"/>
                </a:solidFill>
                <a:latin typeface="+mj-lt"/>
                <a:cs typeface="Arial" panose="020B0604020202020204" pitchFamily="34" charset="0"/>
              </a:rPr>
              <a:t>маркетинг приносит клиентов</a:t>
            </a:r>
            <a:r>
              <a:rPr kumimoji="1" lang="en-US" i="1" dirty="0">
                <a:solidFill>
                  <a:srgbClr val="000000"/>
                </a:solidFill>
                <a:latin typeface="+mj-lt"/>
                <a:cs typeface="Arial" panose="020B0604020202020204" pitchFamily="34" charset="0"/>
              </a:rPr>
              <a:t>; </a:t>
            </a:r>
            <a:r>
              <a:rPr kumimoji="1" lang="ru-RU" i="1" dirty="0">
                <a:solidFill>
                  <a:srgbClr val="000000"/>
                </a:solidFill>
                <a:latin typeface="+mj-lt"/>
                <a:cs typeface="Arial" panose="020B0604020202020204" pitchFamily="34" charset="0"/>
              </a:rPr>
              <a:t>производство — качественные продукты</a:t>
            </a:r>
            <a:r>
              <a:rPr kumimoji="1" lang="en-US" i="1" dirty="0">
                <a:solidFill>
                  <a:srgbClr val="000000"/>
                </a:solidFill>
                <a:latin typeface="+mj-lt"/>
                <a:cs typeface="Arial" panose="020B0604020202020204" pitchFamily="34" charset="0"/>
              </a:rPr>
              <a:t>, </a:t>
            </a:r>
            <a:r>
              <a:rPr kumimoji="1" lang="ru-RU" i="1" dirty="0">
                <a:solidFill>
                  <a:srgbClr val="000000"/>
                </a:solidFill>
                <a:latin typeface="+mj-lt"/>
                <a:cs typeface="Arial" panose="020B0604020202020204" pitchFamily="34" charset="0"/>
              </a:rPr>
              <a:t>а </a:t>
            </a:r>
            <a:r>
              <a:rPr kumimoji="1" lang="en-US" i="1" dirty="0">
                <a:solidFill>
                  <a:srgbClr val="000000"/>
                </a:solidFill>
                <a:latin typeface="+mj-lt"/>
                <a:cs typeface="Arial" panose="020B0604020202020204" pitchFamily="34" charset="0"/>
              </a:rPr>
              <a:t>HR </a:t>
            </a:r>
            <a:r>
              <a:rPr kumimoji="1" lang="ru-RU" i="1" dirty="0">
                <a:solidFill>
                  <a:srgbClr val="000000"/>
                </a:solidFill>
                <a:latin typeface="+mj-lt"/>
                <a:cs typeface="Arial" panose="020B0604020202020204" pitchFamily="34" charset="0"/>
              </a:rPr>
              <a:t>обеспечивает</a:t>
            </a:r>
            <a:r>
              <a:rPr kumimoji="1" lang="en-US" i="1" dirty="0">
                <a:solidFill>
                  <a:srgbClr val="000000"/>
                </a:solidFill>
                <a:latin typeface="+mj-lt"/>
                <a:cs typeface="Arial" panose="020B0604020202020204" pitchFamily="34" charset="0"/>
              </a:rPr>
              <a:t>…??) </a:t>
            </a:r>
            <a:endParaRPr kumimoji="1" lang="en-US" dirty="0">
              <a:solidFill>
                <a:srgbClr val="000000"/>
              </a:solidFill>
              <a:latin typeface="+mj-lt"/>
              <a:cs typeface="Arial" panose="020B0604020202020204" pitchFamily="34" charset="0"/>
            </a:endParaRPr>
          </a:p>
        </p:txBody>
      </p:sp>
      <p:sp>
        <p:nvSpPr>
          <p:cNvPr id="2" name="Oval 1"/>
          <p:cNvSpPr/>
          <p:nvPr/>
        </p:nvSpPr>
        <p:spPr>
          <a:xfrm>
            <a:off x="3509009" y="3756954"/>
            <a:ext cx="2143125" cy="14859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Бизнес-стратегия</a:t>
            </a:r>
            <a:endParaRPr lang="en-US" b="1" dirty="0">
              <a:solidFill>
                <a:schemeClr val="tx1"/>
              </a:solidFill>
            </a:endParaRPr>
          </a:p>
        </p:txBody>
      </p:sp>
      <p:sp>
        <p:nvSpPr>
          <p:cNvPr id="3" name="Rounded Rectangle 2"/>
          <p:cNvSpPr/>
          <p:nvPr/>
        </p:nvSpPr>
        <p:spPr>
          <a:xfrm>
            <a:off x="3509009" y="2743398"/>
            <a:ext cx="2228850" cy="94934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Генеральный директор</a:t>
            </a:r>
            <a:r>
              <a:rPr lang="en-US" b="1" dirty="0">
                <a:solidFill>
                  <a:schemeClr val="tx1"/>
                </a:solidFill>
              </a:rPr>
              <a:t>:</a:t>
            </a:r>
          </a:p>
          <a:p>
            <a:pPr algn="ctr"/>
            <a:r>
              <a:rPr lang="ru-RU" dirty="0">
                <a:solidFill>
                  <a:schemeClr val="tx1"/>
                </a:solidFill>
              </a:rPr>
              <a:t>интеграция</a:t>
            </a:r>
            <a:endParaRPr lang="en-US" dirty="0">
              <a:solidFill>
                <a:schemeClr val="tx1"/>
              </a:solidFill>
            </a:endParaRPr>
          </a:p>
        </p:txBody>
      </p:sp>
      <p:sp>
        <p:nvSpPr>
          <p:cNvPr id="6" name="Rounded Rectangle 5"/>
          <p:cNvSpPr/>
          <p:nvPr/>
        </p:nvSpPr>
        <p:spPr>
          <a:xfrm>
            <a:off x="5897054" y="2889149"/>
            <a:ext cx="2663886" cy="14859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Финансовый отдел</a:t>
            </a:r>
            <a:r>
              <a:rPr lang="en-US" b="1" dirty="0">
                <a:solidFill>
                  <a:schemeClr val="tx1"/>
                </a:solidFill>
              </a:rPr>
              <a:t>:</a:t>
            </a:r>
          </a:p>
          <a:p>
            <a:pPr algn="ctr"/>
            <a:r>
              <a:rPr lang="ru-RU" dirty="0">
                <a:solidFill>
                  <a:schemeClr val="tx1"/>
                </a:solidFill>
              </a:rPr>
              <a:t>Насколько хорошо мы управляем деньгами?</a:t>
            </a:r>
            <a:endParaRPr lang="en-US" dirty="0">
              <a:solidFill>
                <a:schemeClr val="tx1"/>
              </a:solidFill>
            </a:endParaRPr>
          </a:p>
        </p:txBody>
      </p:sp>
      <p:sp>
        <p:nvSpPr>
          <p:cNvPr id="7" name="Rounded Rectangle 6"/>
          <p:cNvSpPr/>
          <p:nvPr/>
        </p:nvSpPr>
        <p:spPr>
          <a:xfrm>
            <a:off x="5897054" y="4454444"/>
            <a:ext cx="2663886" cy="16634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Маркетинг</a:t>
            </a:r>
            <a:r>
              <a:rPr lang="en-US" b="1" dirty="0">
                <a:solidFill>
                  <a:schemeClr val="tx1"/>
                </a:solidFill>
              </a:rPr>
              <a:t>:</a:t>
            </a:r>
          </a:p>
          <a:p>
            <a:pPr algn="ctr"/>
            <a:r>
              <a:rPr lang="ru-RU" dirty="0">
                <a:solidFill>
                  <a:schemeClr val="tx1"/>
                </a:solidFill>
              </a:rPr>
              <a:t>Насколько хорошо мы занимаемся клиентами</a:t>
            </a:r>
            <a:r>
              <a:rPr lang="en-US" dirty="0">
                <a:solidFill>
                  <a:schemeClr val="tx1"/>
                </a:solidFill>
              </a:rPr>
              <a:t>?</a:t>
            </a:r>
          </a:p>
        </p:txBody>
      </p:sp>
      <p:sp>
        <p:nvSpPr>
          <p:cNvPr id="8" name="Rounded Rectangle 7"/>
          <p:cNvSpPr/>
          <p:nvPr/>
        </p:nvSpPr>
        <p:spPr>
          <a:xfrm>
            <a:off x="689052" y="4454444"/>
            <a:ext cx="2557895" cy="16634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Процессы и производство</a:t>
            </a:r>
            <a:r>
              <a:rPr lang="en-US" b="1" dirty="0">
                <a:solidFill>
                  <a:schemeClr val="tx1"/>
                </a:solidFill>
              </a:rPr>
              <a:t>:</a:t>
            </a:r>
            <a:endParaRPr lang="ru-RU" b="1" dirty="0">
              <a:solidFill>
                <a:schemeClr val="tx1"/>
              </a:solidFill>
            </a:endParaRPr>
          </a:p>
          <a:p>
            <a:pPr algn="ctr"/>
            <a:r>
              <a:rPr lang="ru-RU" dirty="0">
                <a:solidFill>
                  <a:schemeClr val="tx1"/>
                </a:solidFill>
              </a:rPr>
              <a:t>Насколько хорошо</a:t>
            </a:r>
          </a:p>
          <a:p>
            <a:pPr algn="ctr"/>
            <a:r>
              <a:rPr lang="ru-RU" dirty="0">
                <a:solidFill>
                  <a:schemeClr val="tx1"/>
                </a:solidFill>
              </a:rPr>
              <a:t>мы управляем системами? </a:t>
            </a:r>
            <a:endParaRPr lang="en-US" dirty="0">
              <a:solidFill>
                <a:schemeClr val="tx1"/>
              </a:solidFill>
            </a:endParaRPr>
          </a:p>
        </p:txBody>
      </p:sp>
      <p:sp>
        <p:nvSpPr>
          <p:cNvPr id="9" name="Rounded Rectangle 8"/>
          <p:cNvSpPr/>
          <p:nvPr/>
        </p:nvSpPr>
        <p:spPr>
          <a:xfrm>
            <a:off x="689053" y="2889149"/>
            <a:ext cx="2557895" cy="14859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HR:</a:t>
            </a:r>
          </a:p>
          <a:p>
            <a:pPr algn="ctr"/>
            <a:r>
              <a:rPr lang="ru-RU" dirty="0">
                <a:solidFill>
                  <a:schemeClr val="tx1"/>
                </a:solidFill>
              </a:rPr>
              <a:t>Насколько хорошо мы управляем</a:t>
            </a:r>
            <a:r>
              <a:rPr lang="en-US" dirty="0">
                <a:solidFill>
                  <a:schemeClr val="tx1"/>
                </a:solidFill>
              </a:rPr>
              <a:t>…</a:t>
            </a:r>
            <a:r>
              <a:rPr lang="ru-RU" dirty="0">
                <a:solidFill>
                  <a:schemeClr val="tx1"/>
                </a:solidFill>
              </a:rPr>
              <a:t>чем</a:t>
            </a:r>
            <a:r>
              <a:rPr lang="en-US" dirty="0">
                <a:solidFill>
                  <a:schemeClr val="tx1"/>
                </a:solidFill>
              </a:rPr>
              <a:t>??</a:t>
            </a:r>
          </a:p>
        </p:txBody>
      </p:sp>
    </p:spTree>
    <p:extLst>
      <p:ext uri="{BB962C8B-B14F-4D97-AF65-F5344CB8AC3E}">
        <p14:creationId xmlns:p14="http://schemas.microsoft.com/office/powerpoint/2010/main" val="340555411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648029" y="381000"/>
            <a:ext cx="7818965" cy="711200"/>
          </a:xfrm>
        </p:spPr>
        <p:txBody>
          <a:bodyPr/>
          <a:lstStyle/>
          <a:p>
            <a:r>
              <a:rPr lang="ru-RU" altLang="en-US" sz="2400" dirty="0">
                <a:latin typeface="+mj-lt"/>
              </a:rPr>
              <a:t>Результаты</a:t>
            </a:r>
            <a:r>
              <a:rPr lang="en-US" altLang="en-US" sz="2400" dirty="0">
                <a:latin typeface="+mj-lt"/>
              </a:rPr>
              <a:t>:</a:t>
            </a:r>
            <a:br>
              <a:rPr lang="en-US" altLang="en-US" sz="2400" dirty="0">
                <a:latin typeface="+mj-lt"/>
              </a:rPr>
            </a:br>
            <a:r>
              <a:rPr lang="ru-RU" altLang="en-US" sz="2400" dirty="0">
                <a:latin typeface="+mj-lt"/>
              </a:rPr>
              <a:t>Какую именно ценность создает </a:t>
            </a:r>
            <a:r>
              <a:rPr lang="en-US" altLang="en-US" sz="2400" dirty="0">
                <a:latin typeface="+mj-lt"/>
              </a:rPr>
              <a:t>HR?</a:t>
            </a:r>
          </a:p>
        </p:txBody>
      </p:sp>
      <p:cxnSp>
        <p:nvCxnSpPr>
          <p:cNvPr id="41987" name="Straight Connector 53"/>
          <p:cNvCxnSpPr>
            <a:cxnSpLocks noChangeShapeType="1"/>
          </p:cNvCxnSpPr>
          <p:nvPr/>
        </p:nvCxnSpPr>
        <p:spPr bwMode="auto">
          <a:xfrm rot="5400000">
            <a:off x="382311" y="3561755"/>
            <a:ext cx="261818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988" name="Straight Connector 56"/>
          <p:cNvCxnSpPr>
            <a:cxnSpLocks noChangeShapeType="1"/>
          </p:cNvCxnSpPr>
          <p:nvPr/>
        </p:nvCxnSpPr>
        <p:spPr bwMode="auto">
          <a:xfrm>
            <a:off x="1691403" y="4870849"/>
            <a:ext cx="6481047" cy="1028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990" name="Rounded Rectangle 60"/>
          <p:cNvSpPr>
            <a:spLocks noChangeArrowheads="1"/>
          </p:cNvSpPr>
          <p:nvPr/>
        </p:nvSpPr>
        <p:spPr bwMode="auto">
          <a:xfrm>
            <a:off x="3151704" y="5001295"/>
            <a:ext cx="3560445" cy="35984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1600" b="1" dirty="0">
                <a:latin typeface="+mn-lt"/>
                <a:ea typeface="ＭＳ Ｐゴシック" panose="020B0600070205080204" pitchFamily="34" charset="-128"/>
              </a:rPr>
              <a:t>Возможности организации</a:t>
            </a:r>
            <a:endParaRPr lang="en-US" altLang="en-US" sz="1600" b="1" dirty="0">
              <a:latin typeface="+mn-lt"/>
              <a:ea typeface="ＭＳ Ｐゴシック" panose="020B0600070205080204" pitchFamily="34" charset="-128"/>
            </a:endParaRPr>
          </a:p>
        </p:txBody>
      </p:sp>
      <p:sp>
        <p:nvSpPr>
          <p:cNvPr id="18441" name="Oval 74"/>
          <p:cNvSpPr>
            <a:spLocks noChangeArrowheads="1"/>
          </p:cNvSpPr>
          <p:nvPr/>
        </p:nvSpPr>
        <p:spPr bwMode="auto">
          <a:xfrm>
            <a:off x="1869995" y="2278858"/>
            <a:ext cx="3035363" cy="935831"/>
          </a:xfrm>
          <a:prstGeom prst="ellipse">
            <a:avLst/>
          </a:prstGeom>
          <a:solidFill>
            <a:srgbClr val="FFC000"/>
          </a:solidFill>
          <a:ln w="19050" cmpd="sng" algn="ctr">
            <a:solidFill>
              <a:schemeClr val="bg1"/>
            </a:solidFill>
            <a:round/>
            <a:headEnd/>
            <a:tailEnd/>
          </a:ln>
          <a:effectLst>
            <a:outerShdw blurRad="88900" dist="165100" dir="2700000" sx="1000" sy="1000" algn="tl" rotWithShape="0">
              <a:srgbClr val="000000">
                <a:alpha val="20000"/>
              </a:srgbClr>
            </a:outerShdw>
          </a:effectLst>
        </p:spPr>
        <p:txBody>
          <a:bodyPr lIns="0" tIns="0" rIns="0" bIns="0" anchor="ctr"/>
          <a:lstStyle/>
          <a:p>
            <a:pPr algn="ctr">
              <a:defRPr/>
            </a:pPr>
            <a:r>
              <a:rPr lang="ru-RU" sz="1600" dirty="0">
                <a:latin typeface="+mn-lt"/>
                <a:ea typeface="Arial"/>
                <a:cs typeface="Arial"/>
              </a:rPr>
              <a:t>Таланты</a:t>
            </a:r>
          </a:p>
          <a:p>
            <a:pPr algn="ctr">
              <a:defRPr/>
            </a:pPr>
            <a:r>
              <a:rPr lang="ru-RU" sz="1600" dirty="0">
                <a:latin typeface="+mn-lt"/>
                <a:ea typeface="Arial"/>
                <a:cs typeface="Arial"/>
              </a:rPr>
              <a:t>Кадровые ресурсы</a:t>
            </a:r>
          </a:p>
          <a:p>
            <a:pPr algn="ctr">
              <a:defRPr/>
            </a:pPr>
            <a:r>
              <a:rPr lang="ru-RU" sz="1600" dirty="0">
                <a:latin typeface="+mn-lt"/>
                <a:ea typeface="Arial"/>
                <a:cs typeface="Arial"/>
              </a:rPr>
              <a:t>Люди</a:t>
            </a:r>
            <a:endParaRPr lang="en-US" sz="1600" dirty="0">
              <a:latin typeface="+mn-lt"/>
              <a:ea typeface="Arial"/>
              <a:cs typeface="Arial"/>
            </a:endParaRPr>
          </a:p>
        </p:txBody>
      </p:sp>
      <p:sp>
        <p:nvSpPr>
          <p:cNvPr id="18442" name="Oval 75"/>
          <p:cNvSpPr>
            <a:spLocks noChangeArrowheads="1"/>
          </p:cNvSpPr>
          <p:nvPr/>
        </p:nvSpPr>
        <p:spPr bwMode="auto">
          <a:xfrm>
            <a:off x="5137072" y="3830271"/>
            <a:ext cx="3035362" cy="935831"/>
          </a:xfrm>
          <a:prstGeom prst="ellipse">
            <a:avLst/>
          </a:prstGeom>
          <a:solidFill>
            <a:srgbClr val="FFC000"/>
          </a:solidFill>
          <a:ln w="19050" cmpd="sng" algn="ctr">
            <a:solidFill>
              <a:schemeClr val="bg1"/>
            </a:solidFill>
            <a:round/>
            <a:headEnd/>
            <a:tailEnd/>
          </a:ln>
          <a:effectLst>
            <a:outerShdw blurRad="88900" dist="165100" dir="2700000" sx="1000" sy="1000" algn="tl" rotWithShape="0">
              <a:srgbClr val="000000">
                <a:alpha val="20000"/>
              </a:srgbClr>
            </a:outerShdw>
          </a:effectLst>
        </p:spPr>
        <p:txBody>
          <a:bodyPr lIns="0" tIns="0" rIns="0" bIns="0" anchor="ctr"/>
          <a:lstStyle/>
          <a:p>
            <a:pPr algn="ctr">
              <a:defRPr/>
            </a:pPr>
            <a:r>
              <a:rPr lang="ru-RU" sz="1600" dirty="0">
                <a:latin typeface="+mj-lt"/>
                <a:ea typeface="Arial"/>
                <a:cs typeface="Arial"/>
              </a:rPr>
              <a:t>Культура</a:t>
            </a:r>
          </a:p>
          <a:p>
            <a:pPr algn="ctr">
              <a:defRPr/>
            </a:pPr>
            <a:r>
              <a:rPr lang="ru-RU" sz="1600" dirty="0">
                <a:latin typeface="+mj-lt"/>
                <a:ea typeface="Arial"/>
                <a:cs typeface="Arial"/>
              </a:rPr>
              <a:t>Рабочая среда</a:t>
            </a:r>
          </a:p>
          <a:p>
            <a:pPr algn="ctr">
              <a:defRPr/>
            </a:pPr>
            <a:r>
              <a:rPr lang="ru-RU" sz="1600" dirty="0">
                <a:latin typeface="+mj-lt"/>
                <a:ea typeface="Arial"/>
                <a:cs typeface="Arial"/>
              </a:rPr>
              <a:t>Процесс</a:t>
            </a:r>
            <a:endParaRPr lang="en-US" sz="1600" dirty="0">
              <a:latin typeface="+mj-lt"/>
              <a:ea typeface="Arial"/>
              <a:cs typeface="Arial"/>
            </a:endParaRPr>
          </a:p>
        </p:txBody>
      </p:sp>
      <p:sp>
        <p:nvSpPr>
          <p:cNvPr id="18443" name="Oval 76"/>
          <p:cNvSpPr>
            <a:spLocks noChangeArrowheads="1"/>
          </p:cNvSpPr>
          <p:nvPr/>
        </p:nvSpPr>
        <p:spPr bwMode="auto">
          <a:xfrm>
            <a:off x="5137072" y="2267453"/>
            <a:ext cx="3035362" cy="935831"/>
          </a:xfrm>
          <a:prstGeom prst="ellipse">
            <a:avLst/>
          </a:prstGeom>
          <a:solidFill>
            <a:srgbClr val="FFC000"/>
          </a:solidFill>
          <a:ln w="19050" cmpd="sng" algn="ctr">
            <a:solidFill>
              <a:schemeClr val="bg1"/>
            </a:solidFill>
            <a:round/>
            <a:headEnd/>
            <a:tailEnd/>
          </a:ln>
          <a:effectLst>
            <a:outerShdw blurRad="88900" dist="165100" dir="2700000" sx="1000" sy="1000" algn="tl" rotWithShape="0">
              <a:srgbClr val="000000">
                <a:alpha val="20000"/>
              </a:srgbClr>
            </a:outerShdw>
          </a:effectLst>
        </p:spPr>
        <p:txBody>
          <a:bodyPr lIns="0" tIns="0" rIns="0" bIns="0" anchor="ctr"/>
          <a:lstStyle/>
          <a:p>
            <a:pPr algn="ctr">
              <a:defRPr/>
            </a:pPr>
            <a:r>
              <a:rPr lang="ru-RU" sz="1600" dirty="0">
                <a:latin typeface="+mn-lt"/>
                <a:ea typeface="Arial"/>
                <a:cs typeface="Arial"/>
              </a:rPr>
              <a:t>Лидеры</a:t>
            </a:r>
          </a:p>
          <a:p>
            <a:pPr algn="ctr">
              <a:defRPr/>
            </a:pPr>
            <a:r>
              <a:rPr lang="ru-RU" sz="1600" dirty="0">
                <a:latin typeface="+mn-lt"/>
                <a:ea typeface="Arial"/>
                <a:cs typeface="Arial"/>
              </a:rPr>
              <a:t>Лидерство</a:t>
            </a:r>
            <a:endParaRPr lang="en-US" sz="1600" dirty="0">
              <a:latin typeface="+mn-lt"/>
              <a:ea typeface="Arial"/>
              <a:cs typeface="Arial"/>
            </a:endParaRPr>
          </a:p>
        </p:txBody>
      </p:sp>
      <p:sp>
        <p:nvSpPr>
          <p:cNvPr id="41996" name="TextBox 61"/>
          <p:cNvSpPr txBox="1">
            <a:spLocks noChangeArrowheads="1"/>
          </p:cNvSpPr>
          <p:nvPr/>
        </p:nvSpPr>
        <p:spPr bwMode="auto">
          <a:xfrm>
            <a:off x="1691402" y="4870848"/>
            <a:ext cx="906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sz="1600" b="1" dirty="0">
                <a:latin typeface="+mj-lt"/>
                <a:ea typeface="ＭＳ Ｐゴシック" panose="020B0600070205080204" pitchFamily="34" charset="-128"/>
              </a:rPr>
              <a:t>Низкие</a:t>
            </a:r>
            <a:endParaRPr lang="en-US" altLang="en-US" sz="1600" b="1" dirty="0">
              <a:latin typeface="+mj-lt"/>
              <a:ea typeface="ＭＳ Ｐゴシック" panose="020B0600070205080204" pitchFamily="34" charset="-128"/>
            </a:endParaRPr>
          </a:p>
        </p:txBody>
      </p:sp>
      <p:sp>
        <p:nvSpPr>
          <p:cNvPr id="41997" name="TextBox 61"/>
          <p:cNvSpPr txBox="1">
            <a:spLocks noChangeArrowheads="1"/>
          </p:cNvSpPr>
          <p:nvPr/>
        </p:nvSpPr>
        <p:spPr bwMode="auto">
          <a:xfrm>
            <a:off x="6971480" y="4900475"/>
            <a:ext cx="1088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sz="1600" b="1" dirty="0">
                <a:latin typeface="+mn-lt"/>
                <a:ea typeface="ＭＳ Ｐゴシック" panose="020B0600070205080204" pitchFamily="34" charset="-128"/>
              </a:rPr>
              <a:t>Высокие</a:t>
            </a:r>
            <a:endParaRPr lang="en-US" altLang="en-US" sz="1600" b="1" dirty="0">
              <a:latin typeface="+mn-lt"/>
              <a:ea typeface="ＭＳ Ｐゴシック" panose="020B0600070205080204" pitchFamily="34" charset="-128"/>
            </a:endParaRPr>
          </a:p>
        </p:txBody>
      </p:sp>
      <p:sp>
        <p:nvSpPr>
          <p:cNvPr id="16" name="Rounded Rectangle 60"/>
          <p:cNvSpPr>
            <a:spLocks noChangeArrowheads="1"/>
          </p:cNvSpPr>
          <p:nvPr/>
        </p:nvSpPr>
        <p:spPr bwMode="auto">
          <a:xfrm rot="16200000">
            <a:off x="18023" y="3461474"/>
            <a:ext cx="2228850" cy="16390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1600" b="1" dirty="0">
                <a:latin typeface="+mj-lt"/>
                <a:ea typeface="ＭＳ Ｐゴシック" panose="020B0600070205080204" pitchFamily="34" charset="-128"/>
              </a:rPr>
              <a:t>Индивидуальные способности</a:t>
            </a:r>
            <a:endParaRPr lang="en-US" altLang="en-US" sz="1600" b="1" dirty="0">
              <a:latin typeface="+mj-lt"/>
              <a:ea typeface="ＭＳ Ｐゴシック" panose="020B0600070205080204" pitchFamily="34" charset="-128"/>
            </a:endParaRPr>
          </a:p>
        </p:txBody>
      </p:sp>
      <p:sp>
        <p:nvSpPr>
          <p:cNvPr id="14" name="TextBox 61">
            <a:extLst>
              <a:ext uri="{FF2B5EF4-FFF2-40B4-BE49-F238E27FC236}">
                <a16:creationId xmlns:a16="http://schemas.microsoft.com/office/drawing/2014/main" id="{112E5C97-DFCC-0844-B821-AFC4426080C9}"/>
              </a:ext>
            </a:extLst>
          </p:cNvPr>
          <p:cNvSpPr txBox="1">
            <a:spLocks noChangeArrowheads="1"/>
          </p:cNvSpPr>
          <p:nvPr/>
        </p:nvSpPr>
        <p:spPr bwMode="auto">
          <a:xfrm>
            <a:off x="655647" y="4531143"/>
            <a:ext cx="906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sz="1600" b="1" dirty="0">
                <a:latin typeface="+mj-lt"/>
                <a:ea typeface="ＭＳ Ｐゴシック" panose="020B0600070205080204" pitchFamily="34" charset="-128"/>
              </a:rPr>
              <a:t>Низкие</a:t>
            </a:r>
            <a:endParaRPr lang="en-US" altLang="en-US" sz="1600" b="1" dirty="0">
              <a:latin typeface="+mj-lt"/>
              <a:ea typeface="ＭＳ Ｐゴシック" panose="020B0600070205080204" pitchFamily="34" charset="-128"/>
            </a:endParaRPr>
          </a:p>
        </p:txBody>
      </p:sp>
      <p:sp>
        <p:nvSpPr>
          <p:cNvPr id="15" name="TextBox 61">
            <a:extLst>
              <a:ext uri="{FF2B5EF4-FFF2-40B4-BE49-F238E27FC236}">
                <a16:creationId xmlns:a16="http://schemas.microsoft.com/office/drawing/2014/main" id="{3C65E402-9443-5C4F-AE37-A103B0529950}"/>
              </a:ext>
            </a:extLst>
          </p:cNvPr>
          <p:cNvSpPr txBox="1">
            <a:spLocks noChangeArrowheads="1"/>
          </p:cNvSpPr>
          <p:nvPr/>
        </p:nvSpPr>
        <p:spPr bwMode="auto">
          <a:xfrm>
            <a:off x="603396" y="2322377"/>
            <a:ext cx="1088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sz="1600" b="1" dirty="0">
                <a:latin typeface="+mn-lt"/>
                <a:ea typeface="ＭＳ Ｐゴシック" panose="020B0600070205080204" pitchFamily="34" charset="-128"/>
              </a:rPr>
              <a:t>Высокие</a:t>
            </a:r>
            <a:endParaRPr lang="en-US" altLang="en-US" sz="1600" b="1" dirty="0">
              <a:latin typeface="+mn-lt"/>
              <a:ea typeface="ＭＳ Ｐゴシック" panose="020B0600070205080204" pitchFamily="34" charset="-128"/>
            </a:endParaRPr>
          </a:p>
        </p:txBody>
      </p:sp>
    </p:spTree>
    <p:extLst>
      <p:ext uri="{BB962C8B-B14F-4D97-AF65-F5344CB8AC3E}">
        <p14:creationId xmlns:p14="http://schemas.microsoft.com/office/powerpoint/2010/main" val="5046871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DA146C7-09F7-49D7-A430-5E7DCE6E06D8}"/>
              </a:ext>
            </a:extLst>
          </p:cNvPr>
          <p:cNvSpPr>
            <a:spLocks noGrp="1"/>
          </p:cNvSpPr>
          <p:nvPr>
            <p:ph type="title"/>
          </p:nvPr>
        </p:nvSpPr>
        <p:spPr>
          <a:xfrm>
            <a:off x="676163" y="381000"/>
            <a:ext cx="7818965" cy="711200"/>
          </a:xfrm>
        </p:spPr>
        <p:txBody>
          <a:bodyPr/>
          <a:lstStyle/>
          <a:p>
            <a:r>
              <a:rPr lang="ru-RU" altLang="en-US" sz="2400" dirty="0">
                <a:latin typeface="+mj-lt"/>
              </a:rPr>
              <a:t>Сравнительный эффект индивида/организации</a:t>
            </a:r>
            <a:endParaRPr lang="en-US" altLang="en-US" sz="2400" dirty="0">
              <a:latin typeface="+mj-lt"/>
            </a:endParaRPr>
          </a:p>
        </p:txBody>
      </p:sp>
      <p:sp>
        <p:nvSpPr>
          <p:cNvPr id="3" name="Rounded Rectangle 2">
            <a:extLst>
              <a:ext uri="{FF2B5EF4-FFF2-40B4-BE49-F238E27FC236}">
                <a16:creationId xmlns:a16="http://schemas.microsoft.com/office/drawing/2014/main" id="{0F2A831F-4036-4674-AAFF-FBC263C094FD}"/>
              </a:ext>
            </a:extLst>
          </p:cNvPr>
          <p:cNvSpPr/>
          <p:nvPr/>
        </p:nvSpPr>
        <p:spPr>
          <a:xfrm>
            <a:off x="1354931" y="2228850"/>
            <a:ext cx="3629025" cy="10429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mj-lt"/>
                <a:cs typeface="Arial" panose="020B0604020202020204" pitchFamily="34" charset="0"/>
              </a:rPr>
              <a:t> </a:t>
            </a:r>
            <a:r>
              <a:rPr lang="ru-RU" b="1" dirty="0">
                <a:solidFill>
                  <a:schemeClr val="tx1"/>
                </a:solidFill>
                <a:latin typeface="+mj-lt"/>
                <a:cs typeface="Arial" panose="020B0604020202020204" pitchFamily="34" charset="0"/>
              </a:rPr>
              <a:t>Индивид</a:t>
            </a:r>
            <a:endParaRPr lang="en-US" b="1" dirty="0">
              <a:solidFill>
                <a:schemeClr val="tx1"/>
              </a:solidFill>
              <a:latin typeface="+mj-lt"/>
              <a:cs typeface="Arial" panose="020B0604020202020204" pitchFamily="34" charset="0"/>
            </a:endParaRPr>
          </a:p>
          <a:p>
            <a:pPr algn="ctr">
              <a:defRPr/>
            </a:pPr>
            <a:r>
              <a:rPr lang="ru-RU" dirty="0">
                <a:solidFill>
                  <a:schemeClr val="tx1"/>
                </a:solidFill>
                <a:latin typeface="+mj-lt"/>
                <a:cs typeface="Arial" panose="020B0604020202020204" pitchFamily="34" charset="0"/>
              </a:rPr>
              <a:t>(таланты, компетентность, кадровые ресурсы, люди)</a:t>
            </a:r>
            <a:endParaRPr lang="en-US" dirty="0">
              <a:solidFill>
                <a:schemeClr val="tx1"/>
              </a:solidFill>
              <a:latin typeface="+mj-lt"/>
              <a:cs typeface="Arial" panose="020B0604020202020204" pitchFamily="34" charset="0"/>
            </a:endParaRPr>
          </a:p>
        </p:txBody>
      </p:sp>
      <p:sp>
        <p:nvSpPr>
          <p:cNvPr id="4" name="Rounded Rectangle 3">
            <a:extLst>
              <a:ext uri="{FF2B5EF4-FFF2-40B4-BE49-F238E27FC236}">
                <a16:creationId xmlns:a16="http://schemas.microsoft.com/office/drawing/2014/main" id="{C1D7BFB6-3C96-426E-9648-2432A16AF4B3}"/>
              </a:ext>
            </a:extLst>
          </p:cNvPr>
          <p:cNvSpPr/>
          <p:nvPr/>
        </p:nvSpPr>
        <p:spPr>
          <a:xfrm>
            <a:off x="1354931" y="3471862"/>
            <a:ext cx="3629025" cy="1042988"/>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mj-lt"/>
                <a:cs typeface="Arial" panose="020B0604020202020204" pitchFamily="34" charset="0"/>
              </a:rPr>
              <a:t>Организация</a:t>
            </a:r>
            <a:endParaRPr lang="en-US" b="1" dirty="0">
              <a:solidFill>
                <a:schemeClr val="tx1"/>
              </a:solidFill>
              <a:latin typeface="+mj-lt"/>
              <a:cs typeface="Arial" panose="020B0604020202020204" pitchFamily="34" charset="0"/>
            </a:endParaRPr>
          </a:p>
          <a:p>
            <a:pPr algn="ctr">
              <a:defRPr/>
            </a:pPr>
            <a:r>
              <a:rPr lang="en-US" dirty="0">
                <a:solidFill>
                  <a:schemeClr val="tx1"/>
                </a:solidFill>
                <a:latin typeface="+mj-lt"/>
                <a:cs typeface="Arial" panose="020B0604020202020204" pitchFamily="34" charset="0"/>
              </a:rPr>
              <a:t>(</a:t>
            </a:r>
            <a:r>
              <a:rPr lang="ru-RU" dirty="0">
                <a:solidFill>
                  <a:schemeClr val="tx1"/>
                </a:solidFill>
                <a:latin typeface="+mj-lt"/>
                <a:cs typeface="Arial" panose="020B0604020202020204" pitchFamily="34" charset="0"/>
              </a:rPr>
              <a:t>культура, возможности, рабочая среда, процесс</a:t>
            </a:r>
            <a:r>
              <a:rPr lang="en-US" dirty="0">
                <a:solidFill>
                  <a:schemeClr val="tx1"/>
                </a:solidFill>
                <a:latin typeface="+mj-lt"/>
                <a:cs typeface="Arial" panose="020B0604020202020204" pitchFamily="34" charset="0"/>
              </a:rPr>
              <a:t>)</a:t>
            </a:r>
          </a:p>
        </p:txBody>
      </p:sp>
      <p:cxnSp>
        <p:nvCxnSpPr>
          <p:cNvPr id="9" name="Straight Connector 8">
            <a:extLst>
              <a:ext uri="{FF2B5EF4-FFF2-40B4-BE49-F238E27FC236}">
                <a16:creationId xmlns:a16="http://schemas.microsoft.com/office/drawing/2014/main" id="{4660C487-5067-484E-871D-51EDB59EF05C}"/>
              </a:ext>
            </a:extLst>
          </p:cNvPr>
          <p:cNvCxnSpPr/>
          <p:nvPr/>
        </p:nvCxnSpPr>
        <p:spPr>
          <a:xfrm>
            <a:off x="5455444" y="2857500"/>
            <a:ext cx="873919" cy="0"/>
          </a:xfrm>
          <a:prstGeom prst="line">
            <a:avLst/>
          </a:prstGeom>
          <a:effectLst>
            <a:outerShdw blurRad="40000" dist="20000" dir="5400000" sx="1000" sy="1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9C229D17-9E84-42D2-A999-6972322F0367}"/>
              </a:ext>
            </a:extLst>
          </p:cNvPr>
          <p:cNvCxnSpPr/>
          <p:nvPr/>
        </p:nvCxnSpPr>
        <p:spPr>
          <a:xfrm>
            <a:off x="5455444" y="4029075"/>
            <a:ext cx="873919" cy="0"/>
          </a:xfrm>
          <a:prstGeom prst="line">
            <a:avLst/>
          </a:prstGeom>
          <a:effectLst>
            <a:outerShdw blurRad="40000" dist="20000" dir="5400000" sx="1000" sy="1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46088" name="TextBox 10">
            <a:extLst>
              <a:ext uri="{FF2B5EF4-FFF2-40B4-BE49-F238E27FC236}">
                <a16:creationId xmlns:a16="http://schemas.microsoft.com/office/drawing/2014/main" id="{3160A79B-E75D-4992-A6DD-00D7EB59F017}"/>
              </a:ext>
            </a:extLst>
          </p:cNvPr>
          <p:cNvSpPr txBox="1">
            <a:spLocks noChangeArrowheads="1"/>
          </p:cNvSpPr>
          <p:nvPr/>
        </p:nvSpPr>
        <p:spPr bwMode="auto">
          <a:xfrm>
            <a:off x="5712619" y="437197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latin typeface="+mj-lt"/>
              </a:rPr>
              <a:t>10</a:t>
            </a:r>
          </a:p>
        </p:txBody>
      </p:sp>
      <p:pic>
        <p:nvPicPr>
          <p:cNvPr id="46089" name="Picture 44">
            <a:extLst>
              <a:ext uri="{FF2B5EF4-FFF2-40B4-BE49-F238E27FC236}">
                <a16:creationId xmlns:a16="http://schemas.microsoft.com/office/drawing/2014/main" id="{78D6ADEA-4EF4-4D6D-808E-18FEEAEFD5EF}"/>
              </a:ext>
            </a:extLst>
          </p:cNvPr>
          <p:cNvPicPr>
            <a:picLocks noChangeAspect="1"/>
          </p:cNvPicPr>
          <p:nvPr/>
        </p:nvPicPr>
        <p:blipFill>
          <a:blip r:embed="rId2">
            <a:extLst>
              <a:ext uri="{28A0092B-C50C-407E-A947-70E740481C1C}">
                <a14:useLocalDpi xmlns:a14="http://schemas.microsoft.com/office/drawing/2010/main" val="0"/>
              </a:ext>
            </a:extLst>
          </a:blip>
          <a:srcRect l="36818" t="27171" r="36874" b="13838"/>
          <a:stretch>
            <a:fillRect/>
          </a:stretch>
        </p:blipFill>
        <p:spPr bwMode="auto">
          <a:xfrm>
            <a:off x="7661673" y="3575447"/>
            <a:ext cx="90606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
            <a:extLst>
              <a:ext uri="{FF2B5EF4-FFF2-40B4-BE49-F238E27FC236}">
                <a16:creationId xmlns:a16="http://schemas.microsoft.com/office/drawing/2014/main" id="{C470DAD3-DA19-453A-A5B5-84F0AF6B4E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673" y="1908573"/>
            <a:ext cx="906065" cy="143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ross 1">
            <a:extLst>
              <a:ext uri="{FF2B5EF4-FFF2-40B4-BE49-F238E27FC236}">
                <a16:creationId xmlns:a16="http://schemas.microsoft.com/office/drawing/2014/main" id="{E8BE5425-B980-1D4B-BBCC-70F14406C53A}"/>
              </a:ext>
            </a:extLst>
          </p:cNvPr>
          <p:cNvSpPr>
            <a:spLocks noChangeAspect="1"/>
          </p:cNvSpPr>
          <p:nvPr/>
        </p:nvSpPr>
        <p:spPr bwMode="auto">
          <a:xfrm>
            <a:off x="5683354" y="3217991"/>
            <a:ext cx="396315" cy="396315"/>
          </a:xfrm>
          <a:prstGeom prst="plus">
            <a:avLst>
              <a:gd name="adj" fmla="val 388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D9E8-AC2F-4C55-87FC-29AF66FC9966}"/>
              </a:ext>
            </a:extLst>
          </p:cNvPr>
          <p:cNvSpPr>
            <a:spLocks noGrp="1"/>
          </p:cNvSpPr>
          <p:nvPr>
            <p:ph type="title"/>
          </p:nvPr>
        </p:nvSpPr>
        <p:spPr>
          <a:xfrm>
            <a:off x="676164" y="381000"/>
            <a:ext cx="7818965" cy="711200"/>
          </a:xfrm>
        </p:spPr>
        <p:txBody>
          <a:bodyPr/>
          <a:lstStyle/>
          <a:p>
            <a:r>
              <a:rPr lang="ru-RU" sz="2400" dirty="0">
                <a:latin typeface="+mn-lt"/>
              </a:rPr>
              <a:t>Сколько ценности я приношу моей организации?</a:t>
            </a:r>
            <a:endParaRPr lang="en-US" sz="2400" dirty="0">
              <a:latin typeface="+mn-lt"/>
            </a:endParaRPr>
          </a:p>
        </p:txBody>
      </p:sp>
      <p:pic>
        <p:nvPicPr>
          <p:cNvPr id="3" name="Picture 3">
            <a:extLst>
              <a:ext uri="{FF2B5EF4-FFF2-40B4-BE49-F238E27FC236}">
                <a16:creationId xmlns:a16="http://schemas.microsoft.com/office/drawing/2014/main" id="{9D5D77F8-61AD-4B70-8AB0-260D4C3952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35" y="1603557"/>
            <a:ext cx="8141716" cy="6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58EDBE20-BBD2-4222-9878-E1DF82322380}"/>
              </a:ext>
            </a:extLst>
          </p:cNvPr>
          <p:cNvSpPr/>
          <p:nvPr/>
        </p:nvSpPr>
        <p:spPr bwMode="auto">
          <a:xfrm>
            <a:off x="576469" y="2640635"/>
            <a:ext cx="7991061" cy="2199032"/>
          </a:xfrm>
          <a:prstGeom prst="roundRect">
            <a:avLst>
              <a:gd name="adj" fmla="val 0"/>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r>
              <a:rPr lang="ru-RU" dirty="0">
                <a:latin typeface="+mn-lt"/>
              </a:rPr>
              <a:t>Что сделать, чтобы приносить больше ценности? </a:t>
            </a:r>
            <a:endParaRPr lang="en-US" dirty="0">
              <a:latin typeface="+mn-lt"/>
            </a:endParaRPr>
          </a:p>
          <a:p>
            <a:pPr marL="214313" indent="-214313" defTabSz="685800" eaLnBrk="1" hangingPunct="1">
              <a:buFont typeface="Arial" panose="020B0604020202020204" pitchFamily="34" charset="0"/>
              <a:buChar char="•"/>
            </a:pPr>
            <a:r>
              <a:rPr lang="en-US" dirty="0">
                <a:latin typeface="+mn-lt"/>
              </a:rPr>
              <a:t> </a:t>
            </a:r>
          </a:p>
          <a:p>
            <a:pPr marL="214313" indent="-214313" defTabSz="685800" eaLnBrk="1" hangingPunct="1">
              <a:buFont typeface="Arial" panose="020B0604020202020204" pitchFamily="34" charset="0"/>
              <a:buChar char="•"/>
            </a:pPr>
            <a:r>
              <a:rPr lang="en-US" dirty="0">
                <a:latin typeface="+mn-lt"/>
              </a:rPr>
              <a:t> </a:t>
            </a:r>
          </a:p>
          <a:p>
            <a:pPr marL="214313" indent="-214313" defTabSz="685800" eaLnBrk="1" hangingPunct="1">
              <a:buFont typeface="Arial" panose="020B0604020202020204" pitchFamily="34" charset="0"/>
              <a:buChar char="•"/>
            </a:pPr>
            <a:r>
              <a:rPr lang="en-US" dirty="0">
                <a:latin typeface="+mn-lt"/>
              </a:rPr>
              <a:t> </a:t>
            </a:r>
          </a:p>
          <a:p>
            <a:pPr marL="214313" indent="-214313" defTabSz="685800" eaLnBrk="1" hangingPunct="1">
              <a:buFont typeface="Arial" panose="020B0604020202020204" pitchFamily="34" charset="0"/>
              <a:buChar char="•"/>
            </a:pPr>
            <a:r>
              <a:rPr lang="en-US" dirty="0">
                <a:latin typeface="+mn-lt"/>
              </a:rPr>
              <a:t> </a:t>
            </a:r>
          </a:p>
          <a:p>
            <a:pPr marL="214313" indent="-214313" defTabSz="685800" eaLnBrk="1" hangingPunct="1">
              <a:buFont typeface="Arial" panose="020B0604020202020204" pitchFamily="34" charset="0"/>
              <a:buChar char="•"/>
            </a:pPr>
            <a:r>
              <a:rPr lang="en-US" dirty="0">
                <a:latin typeface="+mn-lt"/>
              </a:rPr>
              <a:t>  </a:t>
            </a:r>
          </a:p>
          <a:p>
            <a:pPr marL="214313" indent="-214313" defTabSz="685800" eaLnBrk="1" hangingPunct="1">
              <a:buFont typeface="Arial" panose="020B0604020202020204" pitchFamily="34" charset="0"/>
              <a:buChar char="•"/>
            </a:pPr>
            <a:r>
              <a:rPr lang="en-US" dirty="0">
                <a:latin typeface="+mn-lt"/>
              </a:rPr>
              <a:t> </a:t>
            </a:r>
          </a:p>
          <a:p>
            <a:pPr marL="214313" indent="-214313" defTabSz="685800" eaLnBrk="1" hangingPunct="1">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15263208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A2EC2E4F-1E9D-44E3-A2F0-7681680B23A9}"/>
              </a:ext>
            </a:extLst>
          </p:cNvPr>
          <p:cNvSpPr>
            <a:spLocks noGrp="1"/>
          </p:cNvSpPr>
          <p:nvPr>
            <p:ph type="title"/>
          </p:nvPr>
        </p:nvSpPr>
        <p:spPr>
          <a:xfrm>
            <a:off x="690230" y="381000"/>
            <a:ext cx="7818965" cy="711200"/>
          </a:xfrm>
        </p:spPr>
        <p:txBody>
          <a:bodyPr/>
          <a:lstStyle/>
          <a:p>
            <a:r>
              <a:rPr lang="ru-RU" altLang="en-US" sz="2400" dirty="0">
                <a:latin typeface="+mj-lt"/>
              </a:rPr>
              <a:t>Создание ценности с помощью </a:t>
            </a:r>
            <a:r>
              <a:rPr lang="en-US" altLang="en-US" sz="2400" dirty="0">
                <a:latin typeface="+mj-lt"/>
              </a:rPr>
              <a:t>HR: </a:t>
            </a:r>
            <a:br>
              <a:rPr lang="en-US" altLang="en-US" sz="2400" dirty="0">
                <a:latin typeface="+mj-lt"/>
              </a:rPr>
            </a:br>
            <a:r>
              <a:rPr lang="ru-RU" altLang="en-US" sz="2400" dirty="0">
                <a:latin typeface="+mj-lt"/>
              </a:rPr>
              <a:t>важность таланта и командной работы</a:t>
            </a:r>
            <a:endParaRPr lang="en-US" altLang="en-US" sz="2400" dirty="0">
              <a:latin typeface="+mj-lt"/>
            </a:endParaRPr>
          </a:p>
        </p:txBody>
      </p:sp>
      <p:sp>
        <p:nvSpPr>
          <p:cNvPr id="47107" name="Text Placeholder 1">
            <a:extLst>
              <a:ext uri="{FF2B5EF4-FFF2-40B4-BE49-F238E27FC236}">
                <a16:creationId xmlns:a16="http://schemas.microsoft.com/office/drawing/2014/main" id="{8BA462EE-9F41-4643-A2BC-5B79B681B2FC}"/>
              </a:ext>
            </a:extLst>
          </p:cNvPr>
          <p:cNvSpPr>
            <a:spLocks noGrp="1"/>
          </p:cNvSpPr>
          <p:nvPr>
            <p:ph type="subTitle" idx="4294967295"/>
          </p:nvPr>
        </p:nvSpPr>
        <p:spPr bwMode="auto">
          <a:xfrm>
            <a:off x="548640" y="4718447"/>
            <a:ext cx="8607029" cy="6655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0">
              <a:buNone/>
            </a:pPr>
            <a:r>
              <a:rPr lang="ru-RU" altLang="en-US" dirty="0">
                <a:latin typeface="+mj-lt"/>
                <a:cs typeface="Arial" panose="020B0604020202020204" pitchFamily="34" charset="0"/>
              </a:rPr>
              <a:t>В скольких процентах случаев лучший нападающий</a:t>
            </a:r>
            <a:r>
              <a:rPr lang="en-US" altLang="en-US" dirty="0">
                <a:latin typeface="+mj-lt"/>
                <a:cs typeface="Arial" panose="020B0604020202020204" pitchFamily="34" charset="0"/>
              </a:rPr>
              <a:t> (</a:t>
            </a:r>
            <a:r>
              <a:rPr lang="ru-RU" altLang="en-US" dirty="0">
                <a:latin typeface="+mj-lt"/>
                <a:cs typeface="Arial" panose="020B0604020202020204" pitchFamily="34" charset="0"/>
              </a:rPr>
              <a:t>обладатель Золотого Ботинка</a:t>
            </a:r>
            <a:r>
              <a:rPr lang="en-US" altLang="en-US" dirty="0">
                <a:latin typeface="+mj-lt"/>
                <a:cs typeface="Arial" panose="020B0604020202020204" pitchFamily="34" charset="0"/>
              </a:rPr>
              <a:t>)</a:t>
            </a:r>
            <a:r>
              <a:rPr lang="ru-RU" altLang="en-US" dirty="0">
                <a:latin typeface="+mj-lt"/>
                <a:cs typeface="Arial" panose="020B0604020202020204" pitchFamily="34" charset="0"/>
              </a:rPr>
              <a:t> играет в команде, которая побеждает в чемпионате мира?</a:t>
            </a:r>
            <a:endParaRPr lang="en-US" altLang="en-US" dirty="0">
              <a:latin typeface="+mj-lt"/>
              <a:cs typeface="Arial" panose="020B0604020202020204" pitchFamily="34" charset="0"/>
            </a:endParaRPr>
          </a:p>
        </p:txBody>
      </p:sp>
      <p:pic>
        <p:nvPicPr>
          <p:cNvPr id="47108" name="Picture 3">
            <a:extLst>
              <a:ext uri="{FF2B5EF4-FFF2-40B4-BE49-F238E27FC236}">
                <a16:creationId xmlns:a16="http://schemas.microsoft.com/office/drawing/2014/main" id="{98C446C3-A209-4B9A-B8A3-FC153E454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155" y="1843850"/>
            <a:ext cx="912019" cy="21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0C04C75B-30EE-4C1D-A030-C8FAB9842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714" y="1694902"/>
            <a:ext cx="3134916" cy="27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9B433184-550A-47F1-AE58-7FB550D49AE1}"/>
              </a:ext>
            </a:extLst>
          </p:cNvPr>
          <p:cNvSpPr>
            <a:spLocks noGrp="1"/>
          </p:cNvSpPr>
          <p:nvPr>
            <p:ph type="title"/>
          </p:nvPr>
        </p:nvSpPr>
        <p:spPr>
          <a:xfrm>
            <a:off x="633961" y="381000"/>
            <a:ext cx="7818965" cy="711200"/>
          </a:xfrm>
        </p:spPr>
        <p:txBody>
          <a:bodyPr/>
          <a:lstStyle/>
          <a:p>
            <a:r>
              <a:rPr lang="ru-RU" altLang="en-US" sz="2400" dirty="0">
                <a:latin typeface="+mn-lt"/>
              </a:rPr>
              <a:t>Важность таланта и командной работы</a:t>
            </a:r>
            <a:endParaRPr lang="en-US" altLang="en-US" sz="2400" dirty="0">
              <a:latin typeface="+mn-lt"/>
            </a:endParaRPr>
          </a:p>
        </p:txBody>
      </p:sp>
      <p:sp>
        <p:nvSpPr>
          <p:cNvPr id="49155" name="TextBox 2">
            <a:extLst>
              <a:ext uri="{FF2B5EF4-FFF2-40B4-BE49-F238E27FC236}">
                <a16:creationId xmlns:a16="http://schemas.microsoft.com/office/drawing/2014/main" id="{4AF2DE12-8E5B-46E9-9825-7BB2B7047F3A}"/>
              </a:ext>
            </a:extLst>
          </p:cNvPr>
          <p:cNvSpPr txBox="1">
            <a:spLocks noChangeArrowheads="1"/>
          </p:cNvSpPr>
          <p:nvPr/>
        </p:nvSpPr>
        <p:spPr bwMode="auto">
          <a:xfrm>
            <a:off x="775692" y="1054071"/>
            <a:ext cx="80783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dirty="0">
                <a:latin typeface="+mj-lt"/>
                <a:ea typeface="ＭＳ Ｐゴシック" panose="020B0600070205080204" pitchFamily="34" charset="-128"/>
              </a:rPr>
              <a:t>Сколько обладателей «Оскаров» в номинациях «Лучший актер»/«Лучший режиссер» получили эту награду за работу над «Лучшим фильмом» того года</a:t>
            </a:r>
            <a:r>
              <a:rPr lang="en-US" altLang="en-US" dirty="0">
                <a:latin typeface="+mj-lt"/>
                <a:ea typeface="ＭＳ Ｐゴシック" panose="020B0600070205080204" pitchFamily="34" charset="-128"/>
              </a:rPr>
              <a:t>?  </a:t>
            </a:r>
          </a:p>
        </p:txBody>
      </p:sp>
      <p:pic>
        <p:nvPicPr>
          <p:cNvPr id="49156" name="Picture 8" descr="http://blog.beliefnet.com/idolchatter/imgs/the-hurt_locker.jpg">
            <a:extLst>
              <a:ext uri="{FF2B5EF4-FFF2-40B4-BE49-F238E27FC236}">
                <a16:creationId xmlns:a16="http://schemas.microsoft.com/office/drawing/2014/main" id="{2F79406E-2F57-4DEA-A184-DEE29E6E0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760" y="3871913"/>
            <a:ext cx="1373981" cy="17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4">
            <a:extLst>
              <a:ext uri="{FF2B5EF4-FFF2-40B4-BE49-F238E27FC236}">
                <a16:creationId xmlns:a16="http://schemas.microsoft.com/office/drawing/2014/main" id="{755A90EC-2CB4-4C20-B412-879BF36F3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118123"/>
            <a:ext cx="1195388" cy="177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descr="The Artist Poster">
            <a:extLst>
              <a:ext uri="{FF2B5EF4-FFF2-40B4-BE49-F238E27FC236}">
                <a16:creationId xmlns:a16="http://schemas.microsoft.com/office/drawing/2014/main" id="{97F0CB86-92A4-4723-80EA-E916F7D94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797" y="2201466"/>
            <a:ext cx="12287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2">
            <a:extLst>
              <a:ext uri="{FF2B5EF4-FFF2-40B4-BE49-F238E27FC236}">
                <a16:creationId xmlns:a16="http://schemas.microsoft.com/office/drawing/2014/main" id="{2C6819CC-1134-427D-AA93-8DC937A22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2350" y="3917156"/>
            <a:ext cx="1163241"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0" name="Picture 3">
            <a:extLst>
              <a:ext uri="{FF2B5EF4-FFF2-40B4-BE49-F238E27FC236}">
                <a16:creationId xmlns:a16="http://schemas.microsoft.com/office/drawing/2014/main" id="{64D7D085-A572-40D3-A5E4-4F5A0DAA92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2225279"/>
            <a:ext cx="1152525" cy="173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61" name="AutoShape 2" descr="Image result for birdman">
            <a:extLst>
              <a:ext uri="{FF2B5EF4-FFF2-40B4-BE49-F238E27FC236}">
                <a16:creationId xmlns:a16="http://schemas.microsoft.com/office/drawing/2014/main" id="{06205CCB-8BD8-4C38-BF05-1A381A74F6B4}"/>
              </a:ext>
            </a:extLst>
          </p:cNvPr>
          <p:cNvSpPr>
            <a:spLocks noChangeAspect="1" noChangeArrowheads="1"/>
          </p:cNvSpPr>
          <p:nvPr/>
        </p:nvSpPr>
        <p:spPr bwMode="auto">
          <a:xfrm>
            <a:off x="1259682" y="222647"/>
            <a:ext cx="878681"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49162" name="Picture 4" descr="Birdman (2014) Poster">
            <a:extLst>
              <a:ext uri="{FF2B5EF4-FFF2-40B4-BE49-F238E27FC236}">
                <a16:creationId xmlns:a16="http://schemas.microsoft.com/office/drawing/2014/main" id="{65FFBC4D-3FA4-424F-A472-58F80D8F5E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26160"/>
          <a:stretch>
            <a:fillRect/>
          </a:stretch>
        </p:blipFill>
        <p:spPr bwMode="auto">
          <a:xfrm>
            <a:off x="2400300" y="4020741"/>
            <a:ext cx="1314450" cy="1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AutoShape 6" descr="Image result for best picture 2009">
            <a:extLst>
              <a:ext uri="{FF2B5EF4-FFF2-40B4-BE49-F238E27FC236}">
                <a16:creationId xmlns:a16="http://schemas.microsoft.com/office/drawing/2014/main" id="{7BD80AF0-FA30-4503-8F84-1ED6209F166F}"/>
              </a:ext>
            </a:extLst>
          </p:cNvPr>
          <p:cNvSpPr>
            <a:spLocks noChangeAspect="1" noChangeArrowheads="1"/>
          </p:cNvSpPr>
          <p:nvPr/>
        </p:nvSpPr>
        <p:spPr bwMode="auto">
          <a:xfrm>
            <a:off x="1259681" y="308372"/>
            <a:ext cx="7572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9164" name="AutoShape 8" descr="Image result for best picture 2009">
            <a:extLst>
              <a:ext uri="{FF2B5EF4-FFF2-40B4-BE49-F238E27FC236}">
                <a16:creationId xmlns:a16="http://schemas.microsoft.com/office/drawing/2014/main" id="{53CF4831-1AF0-4783-B49C-2A1058AEFC17}"/>
              </a:ext>
            </a:extLst>
          </p:cNvPr>
          <p:cNvSpPr>
            <a:spLocks noChangeAspect="1" noChangeArrowheads="1"/>
          </p:cNvSpPr>
          <p:nvPr/>
        </p:nvSpPr>
        <p:spPr bwMode="auto">
          <a:xfrm>
            <a:off x="1373981" y="422672"/>
            <a:ext cx="7572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49165" name="Picture 2" descr="Spotlight (film) poster.jpg">
            <a:extLst>
              <a:ext uri="{FF2B5EF4-FFF2-40B4-BE49-F238E27FC236}">
                <a16:creationId xmlns:a16="http://schemas.microsoft.com/office/drawing/2014/main" id="{48CAFD0A-22D9-44FD-91D2-545BAA182D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317" y="2201466"/>
            <a:ext cx="115371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2">
            <a:extLst>
              <a:ext uri="{FF2B5EF4-FFF2-40B4-BE49-F238E27FC236}">
                <a16:creationId xmlns:a16="http://schemas.microsoft.com/office/drawing/2014/main" id="{FE64C5CE-1839-4F22-A389-FBCED83F43F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0823" y="4020742"/>
            <a:ext cx="1125140" cy="16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
            <a:extLst>
              <a:ext uri="{FF2B5EF4-FFF2-40B4-BE49-F238E27FC236}">
                <a16:creationId xmlns:a16="http://schemas.microsoft.com/office/drawing/2014/main" id="{16E71F43-6721-4E53-BA1F-79C339F2768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25529" y="4144566"/>
            <a:ext cx="1178719"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AutoShape 20" descr="Image result for green book">
            <a:extLst>
              <a:ext uri="{FF2B5EF4-FFF2-40B4-BE49-F238E27FC236}">
                <a16:creationId xmlns:a16="http://schemas.microsoft.com/office/drawing/2014/main" id="{8CE4DD20-D0A4-4025-95FB-FEF641835A42}"/>
              </a:ext>
            </a:extLst>
          </p:cNvPr>
          <p:cNvSpPr>
            <a:spLocks noChangeAspect="1" noChangeArrowheads="1"/>
          </p:cNvSpPr>
          <p:nvPr/>
        </p:nvSpPr>
        <p:spPr bwMode="auto">
          <a:xfrm>
            <a:off x="116681" y="233363"/>
            <a:ext cx="744141" cy="74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49169" name="Picture 3">
            <a:extLst>
              <a:ext uri="{FF2B5EF4-FFF2-40B4-BE49-F238E27FC236}">
                <a16:creationId xmlns:a16="http://schemas.microsoft.com/office/drawing/2014/main" id="{E0EF5833-AA96-44AB-A740-3796D5A7C50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8541" y="2318147"/>
            <a:ext cx="1871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211EBC-8D9A-F240-AFFE-F1FA6C0DF287}"/>
              </a:ext>
            </a:extLst>
          </p:cNvPr>
          <p:cNvSpPr txBox="1">
            <a:spLocks/>
          </p:cNvSpPr>
          <p:nvPr/>
        </p:nvSpPr>
        <p:spPr>
          <a:xfrm>
            <a:off x="565200" y="381600"/>
            <a:ext cx="7818965" cy="711200"/>
          </a:xfrm>
          <a:prstGeom prst="rect">
            <a:avLst/>
          </a:prstGeom>
        </p:spPr>
        <p:txBody>
          <a:bodyPr vert="horz" anchor="ctr"/>
          <a:lstStyle>
            <a:lvl1pPr algn="ctr" rtl="0" eaLnBrk="0" fontAlgn="base" hangingPunct="0">
              <a:lnSpc>
                <a:spcPts val="2505"/>
              </a:lnSpc>
              <a:spcBef>
                <a:spcPct val="0"/>
              </a:spcBef>
              <a:spcAft>
                <a:spcPct val="0"/>
              </a:spcAft>
              <a:defRPr sz="2700" b="1" i="0" spc="-113" baseline="0">
                <a:solidFill>
                  <a:srgbClr val="262626"/>
                </a:solidFill>
                <a:latin typeface="Arial"/>
                <a:ea typeface="ＭＳ Ｐゴシック" pitchFamily="34" charset="-128"/>
                <a:cs typeface="Arial"/>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a:lstStyle>
          <a:p>
            <a:r>
              <a:rPr lang="ru-RU" altLang="en-US" sz="2400" kern="0" dirty="0">
                <a:latin typeface="+mj-lt"/>
              </a:rPr>
              <a:t>Логика пользы</a:t>
            </a:r>
            <a:r>
              <a:rPr lang="en-US" altLang="en-US" sz="2400" kern="0" dirty="0">
                <a:latin typeface="+mj-lt"/>
              </a:rPr>
              <a:t>: </a:t>
            </a:r>
            <a:r>
              <a:rPr lang="ru-RU" altLang="en-US" sz="2400" kern="0" dirty="0">
                <a:latin typeface="+mj-lt"/>
              </a:rPr>
              <a:t>тренды</a:t>
            </a:r>
            <a:endParaRPr lang="en-US" altLang="en-US" sz="2400" kern="0" dirty="0">
              <a:latin typeface="+mj-lt"/>
            </a:endParaRPr>
          </a:p>
        </p:txBody>
      </p:sp>
      <p:sp>
        <p:nvSpPr>
          <p:cNvPr id="9" name="TextBox 8">
            <a:extLst>
              <a:ext uri="{FF2B5EF4-FFF2-40B4-BE49-F238E27FC236}">
                <a16:creationId xmlns:a16="http://schemas.microsoft.com/office/drawing/2014/main" id="{3B205C27-159C-DA4F-AE7E-CB196BA4973C}"/>
              </a:ext>
            </a:extLst>
          </p:cNvPr>
          <p:cNvSpPr txBox="1"/>
          <p:nvPr/>
        </p:nvSpPr>
        <p:spPr>
          <a:xfrm>
            <a:off x="643836" y="1211171"/>
            <a:ext cx="7600950" cy="369332"/>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dirty="0">
                <a:latin typeface="+mn-lt"/>
              </a:rPr>
              <a:t>Смысл </a:t>
            </a:r>
            <a:r>
              <a:rPr lang="en-US" dirty="0">
                <a:latin typeface="+mn-lt"/>
              </a:rPr>
              <a:t>HR </a:t>
            </a:r>
            <a:r>
              <a:rPr lang="ru-RU" dirty="0">
                <a:latin typeface="+mn-lt"/>
              </a:rPr>
              <a:t>не в </a:t>
            </a:r>
            <a:r>
              <a:rPr lang="en-US" dirty="0">
                <a:latin typeface="+mn-lt"/>
              </a:rPr>
              <a:t>HR, </a:t>
            </a:r>
            <a:r>
              <a:rPr lang="ru-RU" dirty="0">
                <a:latin typeface="+mn-lt"/>
              </a:rPr>
              <a:t>а в</a:t>
            </a:r>
            <a:r>
              <a:rPr lang="en-US" dirty="0">
                <a:latin typeface="+mn-lt"/>
              </a:rPr>
              <a:t> </a:t>
            </a:r>
            <a:r>
              <a:rPr lang="ru-RU" dirty="0">
                <a:latin typeface="+mn-lt"/>
              </a:rPr>
              <a:t>ценности </a:t>
            </a:r>
            <a:r>
              <a:rPr lang="en-US" dirty="0">
                <a:latin typeface="+mn-lt"/>
              </a:rPr>
              <a:t>HR </a:t>
            </a:r>
            <a:r>
              <a:rPr lang="ru-RU" dirty="0">
                <a:latin typeface="+mn-lt"/>
              </a:rPr>
              <a:t>для других</a:t>
            </a:r>
            <a:endParaRPr lang="en-US" dirty="0">
              <a:latin typeface="+mn-lt"/>
            </a:endParaRPr>
          </a:p>
        </p:txBody>
      </p:sp>
      <p:sp>
        <p:nvSpPr>
          <p:cNvPr id="10" name="TextBox 9">
            <a:extLst>
              <a:ext uri="{FF2B5EF4-FFF2-40B4-BE49-F238E27FC236}">
                <a16:creationId xmlns:a16="http://schemas.microsoft.com/office/drawing/2014/main" id="{7E81D735-7246-794D-A84C-F2D3875F3A73}"/>
              </a:ext>
            </a:extLst>
          </p:cNvPr>
          <p:cNvSpPr txBox="1"/>
          <p:nvPr/>
        </p:nvSpPr>
        <p:spPr>
          <a:xfrm>
            <a:off x="643835" y="1978546"/>
            <a:ext cx="7600950" cy="1754326"/>
          </a:xfrm>
          <a:prstGeom prst="rect">
            <a:avLst/>
          </a:prstGeom>
          <a:solidFill>
            <a:srgbClr val="CCECFF">
              <a:alpha val="67000"/>
            </a:srgbClr>
          </a:solidFill>
          <a:effectLst>
            <a:glow>
              <a:schemeClr val="accent6">
                <a:lumMod val="75000"/>
                <a:alpha val="40000"/>
              </a:schemeClr>
            </a:glow>
          </a:effectLst>
        </p:spPr>
        <p:txBody>
          <a:bodyPr>
            <a:spAutoFit/>
          </a:bodyPr>
          <a:lstStyle/>
          <a:p>
            <a:pPr marL="342900" indent="-342900">
              <a:buAutoNum type="arabicPeriod"/>
              <a:defRPr/>
            </a:pPr>
            <a:r>
              <a:rPr lang="ru-RU" dirty="0">
                <a:latin typeface="+mn-lt"/>
              </a:rPr>
              <a:t>Осознайте, что ценность определяется прежде всего получателем, а не дающим</a:t>
            </a:r>
          </a:p>
          <a:p>
            <a:pPr marL="342900" indent="-342900">
              <a:buFontTx/>
              <a:buAutoNum type="arabicPeriod"/>
              <a:defRPr/>
            </a:pPr>
            <a:r>
              <a:rPr lang="ru-RU" dirty="0">
                <a:latin typeface="+mn-lt"/>
              </a:rPr>
              <a:t>Примите к сведению и оцените внешние условия ведения бизнеса</a:t>
            </a:r>
          </a:p>
          <a:p>
            <a:pPr marL="342900" indent="-342900">
              <a:buFontTx/>
              <a:buAutoNum type="arabicPeriod"/>
              <a:defRPr/>
            </a:pPr>
            <a:r>
              <a:rPr lang="ru-RU" dirty="0">
                <a:latin typeface="+mn-lt"/>
              </a:rPr>
              <a:t>Работайте с учетом интересов всех заинтересованных сторон (внутри и вне организации)</a:t>
            </a:r>
          </a:p>
        </p:txBody>
      </p:sp>
      <p:sp>
        <p:nvSpPr>
          <p:cNvPr id="2" name="TextBox 1">
            <a:extLst>
              <a:ext uri="{FF2B5EF4-FFF2-40B4-BE49-F238E27FC236}">
                <a16:creationId xmlns:a16="http://schemas.microsoft.com/office/drawing/2014/main" id="{84134CCE-9C06-E34B-9CE5-0C5358E22438}"/>
              </a:ext>
            </a:extLst>
          </p:cNvPr>
          <p:cNvSpPr txBox="1"/>
          <p:nvPr/>
        </p:nvSpPr>
        <p:spPr>
          <a:xfrm>
            <a:off x="643835" y="4114797"/>
            <a:ext cx="7600950" cy="646331"/>
          </a:xfrm>
          <a:prstGeom prst="rect">
            <a:avLst/>
          </a:prstGeom>
          <a:solidFill>
            <a:srgbClr val="FFC000"/>
          </a:solidFill>
        </p:spPr>
        <p:txBody>
          <a:bodyPr wrap="square" rtlCol="0">
            <a:spAutoFit/>
          </a:bodyPr>
          <a:lstStyle/>
          <a:p>
            <a:r>
              <a:rPr lang="ru-RU" dirty="0">
                <a:latin typeface="+mj-lt"/>
              </a:rPr>
              <a:t>Общие тренды</a:t>
            </a:r>
            <a:r>
              <a:rPr lang="en-US" dirty="0">
                <a:latin typeface="+mj-lt"/>
              </a:rPr>
              <a:t>: </a:t>
            </a:r>
            <a:r>
              <a:rPr lang="ru-RU" dirty="0">
                <a:latin typeface="+mj-lt"/>
              </a:rPr>
              <a:t>каков уникальный вклад </a:t>
            </a:r>
            <a:r>
              <a:rPr lang="en-US" dirty="0">
                <a:latin typeface="+mj-lt"/>
              </a:rPr>
              <a:t>HR </a:t>
            </a:r>
            <a:r>
              <a:rPr lang="ru-RU" dirty="0">
                <a:latin typeface="+mj-lt"/>
              </a:rPr>
              <a:t>в бизнес-диалог</a:t>
            </a:r>
            <a:r>
              <a:rPr lang="en-US" dirty="0">
                <a:latin typeface="+mj-lt"/>
              </a:rPr>
              <a:t>?</a:t>
            </a:r>
          </a:p>
          <a:p>
            <a:r>
              <a:rPr lang="en-US" dirty="0">
                <a:latin typeface="+mj-lt"/>
              </a:rPr>
              <a:t>4. </a:t>
            </a:r>
            <a:r>
              <a:rPr lang="ru-RU" dirty="0">
                <a:latin typeface="+mj-lt"/>
              </a:rPr>
              <a:t>Предоставьте таланты (инновации в области талантов)</a:t>
            </a:r>
            <a:r>
              <a:rPr lang="en-US" b="1" dirty="0">
                <a:latin typeface="+mj-lt"/>
              </a:rPr>
              <a:t> </a:t>
            </a:r>
            <a:endParaRPr lang="ru-RU" b="1" dirty="0">
              <a:latin typeface="+mj-lt"/>
            </a:endParaRPr>
          </a:p>
        </p:txBody>
      </p:sp>
    </p:spTree>
    <p:extLst>
      <p:ext uri="{BB962C8B-B14F-4D97-AF65-F5344CB8AC3E}">
        <p14:creationId xmlns:p14="http://schemas.microsoft.com/office/powerpoint/2010/main" val="41867925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AAFF1F0-434D-4C48-92D7-46B275DDA5EE}"/>
              </a:ext>
            </a:extLst>
          </p:cNvPr>
          <p:cNvSpPr>
            <a:spLocks noGrp="1"/>
          </p:cNvSpPr>
          <p:nvPr>
            <p:ph type="title"/>
          </p:nvPr>
        </p:nvSpPr>
        <p:spPr>
          <a:xfrm>
            <a:off x="657847" y="381000"/>
            <a:ext cx="7818965" cy="711200"/>
          </a:xfrm>
        </p:spPr>
        <p:txBody>
          <a:bodyPr/>
          <a:lstStyle/>
          <a:p>
            <a:r>
              <a:rPr lang="ru-RU" altLang="en-US" sz="2400" dirty="0">
                <a:latin typeface="+mj-lt"/>
              </a:rPr>
              <a:t>Инновации в области талантов</a:t>
            </a:r>
            <a:endParaRPr lang="en-US" altLang="en-US" sz="2400" dirty="0">
              <a:latin typeface="+mj-lt"/>
            </a:endParaRPr>
          </a:p>
        </p:txBody>
      </p:sp>
      <p:sp>
        <p:nvSpPr>
          <p:cNvPr id="24579" name="Oval 14">
            <a:extLst>
              <a:ext uri="{FF2B5EF4-FFF2-40B4-BE49-F238E27FC236}">
                <a16:creationId xmlns:a16="http://schemas.microsoft.com/office/drawing/2014/main" id="{854B3381-D6A6-44AD-94E1-20DFA30F1EC7}"/>
              </a:ext>
            </a:extLst>
          </p:cNvPr>
          <p:cNvSpPr>
            <a:spLocks noChangeArrowheads="1"/>
          </p:cNvSpPr>
          <p:nvPr/>
        </p:nvSpPr>
        <p:spPr bwMode="auto">
          <a:xfrm>
            <a:off x="100013" y="946002"/>
            <a:ext cx="8857060" cy="1023677"/>
          </a:xfrm>
          <a:prstGeom prst="ellipse">
            <a:avLst/>
          </a:prstGeom>
          <a:solidFill>
            <a:srgbClr val="FFC000"/>
          </a:solidFill>
          <a:ln w="9525" algn="ctr">
            <a:noFill/>
            <a:round/>
            <a:headEnd/>
            <a:tailEnd/>
          </a:ln>
        </p:spPr>
        <p:txBody>
          <a:bodyPr/>
          <a:lstStyle>
            <a:lvl1pPr defTabSz="457200">
              <a:defRPr b="1" i="1">
                <a:solidFill>
                  <a:schemeClr val="tx1"/>
                </a:solidFill>
                <a:latin typeface="Arial" panose="020B0604020202020204" pitchFamily="34" charset="0"/>
                <a:ea typeface="ＭＳ Ｐゴシック" panose="020B0600070205080204" pitchFamily="34" charset="-128"/>
              </a:defRPr>
            </a:lvl1pPr>
            <a:lvl2pPr marL="742950" indent="-285750" defTabSz="457200">
              <a:defRPr b="1" i="1">
                <a:solidFill>
                  <a:schemeClr val="tx1"/>
                </a:solidFill>
                <a:latin typeface="Arial" panose="020B0604020202020204" pitchFamily="34" charset="0"/>
                <a:ea typeface="ＭＳ Ｐゴシック" panose="020B0600070205080204" pitchFamily="34" charset="-128"/>
              </a:defRPr>
            </a:lvl2pPr>
            <a:lvl3pPr marL="1143000" indent="-228600" defTabSz="457200">
              <a:defRPr b="1" i="1">
                <a:solidFill>
                  <a:schemeClr val="tx1"/>
                </a:solidFill>
                <a:latin typeface="Arial" panose="020B0604020202020204" pitchFamily="34" charset="0"/>
                <a:ea typeface="ＭＳ Ｐゴシック" panose="020B0600070205080204" pitchFamily="34" charset="-128"/>
              </a:defRPr>
            </a:lvl3pPr>
            <a:lvl4pPr marL="1600200" indent="-228600" defTabSz="457200">
              <a:defRPr b="1" i="1">
                <a:solidFill>
                  <a:schemeClr val="tx1"/>
                </a:solidFill>
                <a:latin typeface="Arial" panose="020B0604020202020204" pitchFamily="34" charset="0"/>
                <a:ea typeface="ＭＳ Ｐゴシック" panose="020B0600070205080204" pitchFamily="34" charset="-128"/>
              </a:defRPr>
            </a:lvl4pPr>
            <a:lvl5pPr marL="2057400" indent="-228600" defTabSz="457200">
              <a:defRPr b="1"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defRPr/>
            </a:pPr>
            <a:r>
              <a:rPr lang="ru-RU" altLang="en-US" sz="1400" i="0" dirty="0">
                <a:latin typeface="+mj-lt"/>
              </a:rPr>
              <a:t>Компетентность</a:t>
            </a:r>
            <a:endParaRPr lang="en-US" altLang="en-US" sz="1400" i="0" dirty="0">
              <a:latin typeface="+mj-lt"/>
            </a:endParaRPr>
          </a:p>
          <a:p>
            <a:pPr algn="ctr" eaLnBrk="1" hangingPunct="1">
              <a:lnSpc>
                <a:spcPct val="93000"/>
              </a:lnSpc>
              <a:buClr>
                <a:srgbClr val="000000"/>
              </a:buClr>
              <a:buSzPct val="100000"/>
              <a:buFont typeface="Arial" panose="020B0604020202020204" pitchFamily="34" charset="0"/>
              <a:buNone/>
              <a:defRPr/>
            </a:pPr>
            <a:r>
              <a:rPr lang="ru-RU" altLang="en-US" sz="1400" b="0" i="0" dirty="0">
                <a:latin typeface="+mj-lt"/>
              </a:rPr>
              <a:t>Приведение людей в организацию, сопровождение внутри организации, увольнение </a:t>
            </a:r>
            <a:endParaRPr lang="en-US" altLang="en-US" sz="1400" b="0" i="0" dirty="0">
              <a:latin typeface="+mj-lt"/>
            </a:endParaRPr>
          </a:p>
        </p:txBody>
      </p:sp>
      <p:sp>
        <p:nvSpPr>
          <p:cNvPr id="24580" name="Oval 14">
            <a:extLst>
              <a:ext uri="{FF2B5EF4-FFF2-40B4-BE49-F238E27FC236}">
                <a16:creationId xmlns:a16="http://schemas.microsoft.com/office/drawing/2014/main" id="{8C5DA67A-5225-40CB-B67A-EF7750113C49}"/>
              </a:ext>
            </a:extLst>
          </p:cNvPr>
          <p:cNvSpPr>
            <a:spLocks noChangeArrowheads="1"/>
          </p:cNvSpPr>
          <p:nvPr/>
        </p:nvSpPr>
        <p:spPr bwMode="auto">
          <a:xfrm>
            <a:off x="100013" y="4168215"/>
            <a:ext cx="8860631" cy="1067821"/>
          </a:xfrm>
          <a:prstGeom prst="ellipse">
            <a:avLst/>
          </a:prstGeom>
          <a:solidFill>
            <a:srgbClr val="FFC000"/>
          </a:solidFill>
          <a:ln w="9525" algn="ctr">
            <a:noFill/>
            <a:round/>
            <a:headEnd/>
            <a:tailEnd/>
          </a:ln>
        </p:spPr>
        <p:txBody>
          <a:bodyPr/>
          <a:lstStyle>
            <a:lvl1pPr defTabSz="457200">
              <a:defRPr b="1" i="1">
                <a:solidFill>
                  <a:schemeClr val="tx1"/>
                </a:solidFill>
                <a:latin typeface="Arial" panose="020B0604020202020204" pitchFamily="34" charset="0"/>
                <a:ea typeface="ＭＳ Ｐゴシック" panose="020B0600070205080204" pitchFamily="34" charset="-128"/>
              </a:defRPr>
            </a:lvl1pPr>
            <a:lvl2pPr marL="742950" indent="-285750" defTabSz="457200">
              <a:defRPr b="1" i="1">
                <a:solidFill>
                  <a:schemeClr val="tx1"/>
                </a:solidFill>
                <a:latin typeface="Arial" panose="020B0604020202020204" pitchFamily="34" charset="0"/>
                <a:ea typeface="ＭＳ Ｐゴシック" panose="020B0600070205080204" pitchFamily="34" charset="-128"/>
              </a:defRPr>
            </a:lvl2pPr>
            <a:lvl3pPr marL="1143000" indent="-228600" defTabSz="457200">
              <a:defRPr b="1" i="1">
                <a:solidFill>
                  <a:schemeClr val="tx1"/>
                </a:solidFill>
                <a:latin typeface="Arial" panose="020B0604020202020204" pitchFamily="34" charset="0"/>
                <a:ea typeface="ＭＳ Ｐゴシック" panose="020B0600070205080204" pitchFamily="34" charset="-128"/>
              </a:defRPr>
            </a:lvl3pPr>
            <a:lvl4pPr marL="1600200" indent="-228600" defTabSz="457200">
              <a:defRPr b="1" i="1">
                <a:solidFill>
                  <a:schemeClr val="tx1"/>
                </a:solidFill>
                <a:latin typeface="Arial" panose="020B0604020202020204" pitchFamily="34" charset="0"/>
                <a:ea typeface="ＭＳ Ｐゴシック" panose="020B0600070205080204" pitchFamily="34" charset="-128"/>
              </a:defRPr>
            </a:lvl4pPr>
            <a:lvl5pPr marL="2057400" indent="-228600" defTabSz="457200">
              <a:defRPr b="1"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defRPr/>
            </a:pPr>
            <a:r>
              <a:rPr lang="ru-RU" altLang="en-US" sz="1400" i="0" dirty="0">
                <a:latin typeface="+mj-lt"/>
              </a:rPr>
              <a:t>Вовлеченность</a:t>
            </a:r>
            <a:r>
              <a:rPr lang="en-US" altLang="en-US" sz="1400" i="0" dirty="0">
                <a:latin typeface="+mj-lt"/>
              </a:rPr>
              <a:t>: </a:t>
            </a:r>
            <a:r>
              <a:rPr lang="ru-RU" altLang="en-US" sz="1400" b="0" i="0" dirty="0">
                <a:latin typeface="+mj-lt"/>
              </a:rPr>
              <a:t>достаточно ли мы</a:t>
            </a:r>
            <a:r>
              <a:rPr lang="en-US" altLang="en-US" sz="1400" b="0" i="0" dirty="0">
                <a:latin typeface="+mj-lt"/>
              </a:rPr>
              <a:t> </a:t>
            </a:r>
            <a:r>
              <a:rPr lang="ru-RU" altLang="en-US" sz="1400" b="0" i="0" dirty="0">
                <a:latin typeface="+mj-lt"/>
              </a:rPr>
              <a:t>мотивируем сотрудников прикладывать максимальные усилия</a:t>
            </a:r>
            <a:r>
              <a:rPr lang="en-US" altLang="en-US" sz="1400" b="0" i="0" dirty="0">
                <a:latin typeface="+mj-lt"/>
              </a:rPr>
              <a:t>?</a:t>
            </a:r>
            <a:endParaRPr lang="ru-RU" altLang="en-US" sz="1400" b="0" i="0" dirty="0">
              <a:latin typeface="+mj-lt"/>
            </a:endParaRPr>
          </a:p>
          <a:p>
            <a:pPr algn="ctr" eaLnBrk="1" hangingPunct="1">
              <a:lnSpc>
                <a:spcPct val="93000"/>
              </a:lnSpc>
              <a:buClr>
                <a:srgbClr val="000000"/>
              </a:buClr>
              <a:buSzPct val="100000"/>
              <a:buFont typeface="Arial" panose="020B0604020202020204" pitchFamily="34" charset="0"/>
              <a:buNone/>
              <a:defRPr/>
            </a:pPr>
            <a:r>
              <a:rPr lang="ru-RU" altLang="en-US" sz="1400" b="0" i="0" dirty="0">
                <a:latin typeface="+mj-lt"/>
              </a:rPr>
              <a:t>(Опыт сотрудника связан с результатами клиентов и инвесторов)</a:t>
            </a:r>
            <a:endParaRPr lang="en-US" altLang="en-US" sz="1400" b="0" i="0" dirty="0">
              <a:latin typeface="+mj-lt"/>
            </a:endParaRPr>
          </a:p>
        </p:txBody>
      </p:sp>
      <p:sp>
        <p:nvSpPr>
          <p:cNvPr id="53253" name="Oval 14">
            <a:extLst>
              <a:ext uri="{FF2B5EF4-FFF2-40B4-BE49-F238E27FC236}">
                <a16:creationId xmlns:a16="http://schemas.microsoft.com/office/drawing/2014/main" id="{BFD82682-3619-4171-BB94-40CD87B88B2C}"/>
              </a:ext>
            </a:extLst>
          </p:cNvPr>
          <p:cNvSpPr>
            <a:spLocks noChangeArrowheads="1"/>
          </p:cNvSpPr>
          <p:nvPr/>
        </p:nvSpPr>
        <p:spPr bwMode="auto">
          <a:xfrm>
            <a:off x="100013" y="5321043"/>
            <a:ext cx="8860631" cy="1067821"/>
          </a:xfrm>
          <a:prstGeom prst="ellipse">
            <a:avLst/>
          </a:prstGeom>
          <a:solidFill>
            <a:srgbClr val="CCECFF"/>
          </a:solidFill>
          <a:ln w="9525" algn="ctr">
            <a:noFill/>
            <a:round/>
            <a:headEnd/>
            <a:tailEnd/>
          </a:ln>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3000"/>
              </a:lnSpc>
              <a:buClr>
                <a:srgbClr val="000000"/>
              </a:buClr>
              <a:buSzPct val="100000"/>
              <a:buFont typeface="Arial" panose="020B0604020202020204" pitchFamily="34" charset="0"/>
              <a:buNone/>
            </a:pPr>
            <a:r>
              <a:rPr lang="ru-RU" altLang="en-US" sz="1400" b="1" dirty="0">
                <a:latin typeface="+mj-lt"/>
                <a:ea typeface="ＭＳ Ｐゴシック" panose="020B0600070205080204" pitchFamily="34" charset="-128"/>
              </a:rPr>
              <a:t>Вклад</a:t>
            </a:r>
            <a:r>
              <a:rPr lang="en-US" altLang="en-US" sz="1400" b="1" dirty="0">
                <a:latin typeface="+mj-lt"/>
                <a:ea typeface="ＭＳ Ｐゴシック" panose="020B0600070205080204" pitchFamily="34" charset="-128"/>
              </a:rPr>
              <a:t> </a:t>
            </a:r>
            <a:r>
              <a:rPr lang="ru-RU" altLang="en-US" sz="1400" b="1" dirty="0">
                <a:latin typeface="+mj-lt"/>
                <a:ea typeface="ＭＳ Ｐゴシック" panose="020B0600070205080204" pitchFamily="34" charset="-128"/>
              </a:rPr>
              <a:t>в значимое дело</a:t>
            </a:r>
            <a:r>
              <a:rPr lang="en-US" altLang="en-US" sz="1400" b="1" dirty="0">
                <a:latin typeface="+mj-lt"/>
                <a:ea typeface="ＭＳ Ｐゴシック" panose="020B0600070205080204" pitchFamily="34" charset="-128"/>
              </a:rPr>
              <a:t>: </a:t>
            </a:r>
          </a:p>
          <a:p>
            <a:pPr algn="ctr" eaLnBrk="1" hangingPunct="1">
              <a:lnSpc>
                <a:spcPct val="93000"/>
              </a:lnSpc>
              <a:buClr>
                <a:srgbClr val="000000"/>
              </a:buClr>
              <a:buSzPct val="100000"/>
              <a:buFont typeface="Arial" panose="020B0604020202020204" pitchFamily="34" charset="0"/>
              <a:buNone/>
            </a:pPr>
            <a:r>
              <a:rPr lang="ru-RU" altLang="en-US" sz="1400" dirty="0">
                <a:latin typeface="+mj-lt"/>
                <a:ea typeface="ＭＳ Ｐゴシック" panose="020B0600070205080204" pitchFamily="34" charset="-128"/>
              </a:rPr>
              <a:t>Помогаем ли мы сотрудникам найти смысл в работе?</a:t>
            </a:r>
            <a:endParaRPr lang="en-US" altLang="en-US" sz="1400" dirty="0">
              <a:latin typeface="+mj-lt"/>
              <a:ea typeface="ＭＳ Ｐゴシック" panose="020B0600070205080204" pitchFamily="34" charset="-128"/>
            </a:endParaRPr>
          </a:p>
          <a:p>
            <a:pPr algn="ctr" eaLnBrk="1" hangingPunct="1">
              <a:lnSpc>
                <a:spcPct val="93000"/>
              </a:lnSpc>
              <a:buClr>
                <a:srgbClr val="000000"/>
              </a:buClr>
              <a:buSzPct val="100000"/>
              <a:buFont typeface="Arial" panose="020B0604020202020204" pitchFamily="34" charset="0"/>
              <a:buNone/>
            </a:pPr>
            <a:r>
              <a:rPr lang="ru-RU" altLang="en-US" sz="1400" dirty="0">
                <a:latin typeface="+mj-lt"/>
                <a:ea typeface="ＭＳ Ｐゴシック" panose="020B0600070205080204" pitchFamily="34" charset="-128"/>
              </a:rPr>
              <a:t>(Верить, становиться, быть частью чего-то важного)</a:t>
            </a:r>
            <a:endParaRPr lang="en-US" altLang="en-US" sz="1400" dirty="0">
              <a:latin typeface="+mj-lt"/>
              <a:ea typeface="ＭＳ Ｐゴシック" panose="020B0600070205080204" pitchFamily="34" charset="-128"/>
            </a:endParaRPr>
          </a:p>
        </p:txBody>
      </p:sp>
      <p:sp>
        <p:nvSpPr>
          <p:cNvPr id="7" name="Rounded Rectangle 2">
            <a:extLst>
              <a:ext uri="{FF2B5EF4-FFF2-40B4-BE49-F238E27FC236}">
                <a16:creationId xmlns:a16="http://schemas.microsoft.com/office/drawing/2014/main" id="{F2C28E6B-9141-42EB-998B-E86A2982F643}"/>
              </a:ext>
            </a:extLst>
          </p:cNvPr>
          <p:cNvSpPr>
            <a:spLocks noChangeArrowheads="1"/>
          </p:cNvSpPr>
          <p:nvPr/>
        </p:nvSpPr>
        <p:spPr bwMode="auto">
          <a:xfrm>
            <a:off x="296335" y="2078809"/>
            <a:ext cx="2582597" cy="2072795"/>
          </a:xfrm>
          <a:prstGeom prst="roundRect">
            <a:avLst>
              <a:gd name="adj" fmla="val 16667"/>
            </a:avLst>
          </a:prstGeom>
          <a:solidFill>
            <a:srgbClr val="CCECFF"/>
          </a:solidFill>
          <a:ln w="9525" algn="ctr">
            <a:noFill/>
            <a:round/>
            <a:headEnd/>
            <a:tailEnd/>
          </a:ln>
        </p:spPr>
        <p:txBody>
          <a:bodyPr/>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marL="171450" indent="-171450" algn="ctr" eaLnBrk="1" hangingPunct="1">
              <a:spcBef>
                <a:spcPct val="20000"/>
              </a:spcBef>
              <a:defRPr/>
            </a:pPr>
            <a:r>
              <a:rPr lang="en-US" altLang="en-US" sz="1600" i="0" dirty="0">
                <a:latin typeface="+mj-lt"/>
              </a:rPr>
              <a:t> </a:t>
            </a:r>
            <a:r>
              <a:rPr lang="ru-RU" altLang="en-US" sz="1600" i="0" dirty="0">
                <a:latin typeface="+mj-lt"/>
              </a:rPr>
              <a:t> Найм</a:t>
            </a:r>
            <a:endParaRPr lang="en-US" altLang="en-US" sz="160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Планирование должностных обязанностей</a:t>
            </a:r>
            <a:endParaRPr lang="en-US" altLang="en-US" sz="1400" b="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Типы сотрудников</a:t>
            </a:r>
            <a:endParaRPr lang="en-US" altLang="en-US" sz="1400" b="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Найм в соответствии с культурой</a:t>
            </a:r>
            <a:endParaRPr lang="en-US" altLang="en-US" sz="1400" b="0" i="0" dirty="0">
              <a:latin typeface="+mj-lt"/>
            </a:endParaRPr>
          </a:p>
        </p:txBody>
      </p:sp>
      <p:sp>
        <p:nvSpPr>
          <p:cNvPr id="9" name="Rounded Rectangle 2">
            <a:extLst>
              <a:ext uri="{FF2B5EF4-FFF2-40B4-BE49-F238E27FC236}">
                <a16:creationId xmlns:a16="http://schemas.microsoft.com/office/drawing/2014/main" id="{5D9FF79C-7336-4597-B9FA-3F14CBB01870}"/>
              </a:ext>
            </a:extLst>
          </p:cNvPr>
          <p:cNvSpPr>
            <a:spLocks noChangeArrowheads="1"/>
          </p:cNvSpPr>
          <p:nvPr/>
        </p:nvSpPr>
        <p:spPr bwMode="auto">
          <a:xfrm>
            <a:off x="3143250" y="2081526"/>
            <a:ext cx="2628900" cy="2070078"/>
          </a:xfrm>
          <a:prstGeom prst="roundRect">
            <a:avLst>
              <a:gd name="adj" fmla="val 16667"/>
            </a:avLst>
          </a:prstGeom>
          <a:solidFill>
            <a:srgbClr val="CCECFF"/>
          </a:solidFill>
          <a:ln w="9525" algn="ctr">
            <a:noFill/>
            <a:round/>
            <a:headEnd/>
            <a:tailEnd/>
          </a:ln>
        </p:spPr>
        <p:txBody>
          <a:bodyPr/>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marL="171450" indent="-171450" algn="ctr" eaLnBrk="1" hangingPunct="1">
              <a:spcBef>
                <a:spcPct val="20000"/>
              </a:spcBef>
              <a:defRPr/>
            </a:pPr>
            <a:r>
              <a:rPr lang="ru-RU" altLang="en-US" sz="1400" i="0" dirty="0">
                <a:latin typeface="+mj-lt"/>
              </a:rPr>
              <a:t>Сопровождение</a:t>
            </a:r>
            <a:endParaRPr lang="en-US" altLang="en-US" sz="140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Инновации в области обучения</a:t>
            </a:r>
            <a:endParaRPr lang="en-US" altLang="en-US" sz="1400" b="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Обсуждения производительности</a:t>
            </a:r>
            <a:endParaRPr lang="en-US" altLang="en-US" sz="1400" b="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Карьерная мобильность</a:t>
            </a:r>
            <a:endParaRPr lang="en-US" altLang="en-US" sz="1400" b="0" i="0" dirty="0">
              <a:latin typeface="+mj-lt"/>
            </a:endParaRPr>
          </a:p>
        </p:txBody>
      </p:sp>
      <p:sp>
        <p:nvSpPr>
          <p:cNvPr id="10" name="Rounded Rectangle 2">
            <a:extLst>
              <a:ext uri="{FF2B5EF4-FFF2-40B4-BE49-F238E27FC236}">
                <a16:creationId xmlns:a16="http://schemas.microsoft.com/office/drawing/2014/main" id="{5C357F75-4549-42F7-A5D5-4D0F201375A7}"/>
              </a:ext>
            </a:extLst>
          </p:cNvPr>
          <p:cNvSpPr>
            <a:spLocks noChangeArrowheads="1"/>
          </p:cNvSpPr>
          <p:nvPr/>
        </p:nvSpPr>
        <p:spPr bwMode="auto">
          <a:xfrm>
            <a:off x="6137673" y="2116844"/>
            <a:ext cx="2321719" cy="2034759"/>
          </a:xfrm>
          <a:prstGeom prst="roundRect">
            <a:avLst>
              <a:gd name="adj" fmla="val 16667"/>
            </a:avLst>
          </a:prstGeom>
          <a:solidFill>
            <a:srgbClr val="CCECFF"/>
          </a:solidFill>
          <a:ln w="9525" algn="ctr">
            <a:noFill/>
            <a:round/>
            <a:headEnd/>
            <a:tailEnd/>
          </a:ln>
        </p:spPr>
        <p:txBody>
          <a:bodyPr/>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defRPr/>
            </a:pPr>
            <a:r>
              <a:rPr lang="ru-RU" altLang="en-US" sz="1400" b="0" i="0" dirty="0">
                <a:latin typeface="+mj-lt"/>
              </a:rPr>
              <a:t>Увольнение и сохранение в организации ключевых людей</a:t>
            </a:r>
          </a:p>
          <a:p>
            <a:pPr marL="214313" indent="-214313" eaLnBrk="1" hangingPunct="1">
              <a:spcBef>
                <a:spcPct val="20000"/>
              </a:spcBef>
              <a:buFont typeface="Arial" panose="020B0604020202020204" pitchFamily="34" charset="0"/>
              <a:buChar char="•"/>
              <a:defRPr/>
            </a:pPr>
            <a:r>
              <a:rPr lang="ru-RU" altLang="en-US" sz="1400" b="0" i="0" dirty="0">
                <a:latin typeface="+mj-lt"/>
              </a:rPr>
              <a:t>Увольнение тех, кого нужно уволить</a:t>
            </a:r>
            <a:endParaRPr lang="en-US" altLang="en-US" sz="1400" b="0" i="0" dirty="0">
              <a:latin typeface="+mj-lt"/>
            </a:endParaRPr>
          </a:p>
          <a:p>
            <a:pPr marL="214313" indent="-214313" eaLnBrk="1" hangingPunct="1">
              <a:spcBef>
                <a:spcPct val="20000"/>
              </a:spcBef>
              <a:buFont typeface="Arial" panose="020B0604020202020204" pitchFamily="34" charset="0"/>
              <a:buChar char="•"/>
              <a:defRPr/>
            </a:pPr>
            <a:r>
              <a:rPr lang="ru-RU" altLang="en-US" sz="1400" b="0" i="0" dirty="0">
                <a:latin typeface="+mj-lt"/>
              </a:rPr>
              <a:t>Удержание лучших</a:t>
            </a:r>
            <a:endParaRPr lang="en-US" altLang="en-US" sz="1400" b="0" i="0" dirty="0">
              <a:latin typeface="+mj-lt"/>
            </a:endParaRPr>
          </a:p>
        </p:txBody>
      </p:sp>
      <p:pic>
        <p:nvPicPr>
          <p:cNvPr id="53257" name="Picture 11">
            <a:extLst>
              <a:ext uri="{FF2B5EF4-FFF2-40B4-BE49-F238E27FC236}">
                <a16:creationId xmlns:a16="http://schemas.microsoft.com/office/drawing/2014/main" id="{690D6CAE-6C76-4007-827C-B60B15C5BA05}"/>
              </a:ext>
            </a:extLst>
          </p:cNvPr>
          <p:cNvPicPr>
            <a:picLocks noChangeAspect="1"/>
          </p:cNvPicPr>
          <p:nvPr/>
        </p:nvPicPr>
        <p:blipFill>
          <a:blip r:embed="rId2">
            <a:extLst>
              <a:ext uri="{28A0092B-C50C-407E-A947-70E740481C1C}">
                <a14:useLocalDpi xmlns:a14="http://schemas.microsoft.com/office/drawing/2010/main" val="0"/>
              </a:ext>
            </a:extLst>
          </a:blip>
          <a:srcRect t="2876" b="16731"/>
          <a:stretch>
            <a:fillRect/>
          </a:stretch>
        </p:blipFill>
        <p:spPr bwMode="auto">
          <a:xfrm>
            <a:off x="8303419" y="4919662"/>
            <a:ext cx="653654"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GE workout.jpg"/>
          <p:cNvPicPr>
            <a:picLocks noChangeAspect="1"/>
          </p:cNvPicPr>
          <p:nvPr/>
        </p:nvPicPr>
        <p:blipFill>
          <a:blip r:embed="rId3" cstate="print">
            <a:extLst>
              <a:ext uri="{28A0092B-C50C-407E-A947-70E740481C1C}">
                <a14:useLocalDpi xmlns:a14="http://schemas.microsoft.com/office/drawing/2010/main" val="0"/>
              </a:ext>
            </a:extLst>
          </a:blip>
          <a:srcRect l="27560" t="7053" r="25258" b="11594"/>
          <a:stretch>
            <a:fillRect/>
          </a:stretch>
        </p:blipFill>
        <p:spPr bwMode="auto">
          <a:xfrm>
            <a:off x="8303419" y="1714697"/>
            <a:ext cx="614213" cy="105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95BB2FE-0878-6D40-90E5-EF9CE4E4F81D}"/>
              </a:ext>
            </a:extLst>
          </p:cNvPr>
          <p:cNvSpPr>
            <a:spLocks noChangeAspect="1"/>
          </p:cNvSpPr>
          <p:nvPr/>
        </p:nvSpPr>
        <p:spPr bwMode="auto">
          <a:xfrm>
            <a:off x="169151" y="2014532"/>
            <a:ext cx="435278" cy="435278"/>
          </a:xfrm>
          <a:prstGeom prst="ellipse">
            <a:avLst/>
          </a:prstGeom>
          <a:solidFill>
            <a:srgbClr val="FFC000"/>
          </a:solidFill>
          <a:ln w="254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71754638-D01F-7F46-82CE-6878308B2D2C}"/>
              </a:ext>
            </a:extLst>
          </p:cNvPr>
          <p:cNvSpPr txBox="1"/>
          <p:nvPr/>
        </p:nvSpPr>
        <p:spPr>
          <a:xfrm>
            <a:off x="208406" y="2034427"/>
            <a:ext cx="356188" cy="369332"/>
          </a:xfrm>
          <a:prstGeom prst="rect">
            <a:avLst/>
          </a:prstGeom>
          <a:noFill/>
        </p:spPr>
        <p:txBody>
          <a:bodyPr wrap="none" rtlCol="0">
            <a:spAutoFit/>
          </a:bodyPr>
          <a:lstStyle/>
          <a:p>
            <a:r>
              <a:rPr lang="en-US" b="1" dirty="0">
                <a:latin typeface="+mj-lt"/>
              </a:rPr>
              <a:t>A</a:t>
            </a:r>
            <a:endParaRPr lang="ru-RU" b="1" dirty="0">
              <a:latin typeface="+mj-lt"/>
            </a:endParaRPr>
          </a:p>
        </p:txBody>
      </p:sp>
      <p:sp>
        <p:nvSpPr>
          <p:cNvPr id="15" name="Oval 14">
            <a:extLst>
              <a:ext uri="{FF2B5EF4-FFF2-40B4-BE49-F238E27FC236}">
                <a16:creationId xmlns:a16="http://schemas.microsoft.com/office/drawing/2014/main" id="{377FDC78-8E87-964E-BCF2-16F211DB5BCA}"/>
              </a:ext>
            </a:extLst>
          </p:cNvPr>
          <p:cNvSpPr>
            <a:spLocks noChangeAspect="1"/>
          </p:cNvSpPr>
          <p:nvPr/>
        </p:nvSpPr>
        <p:spPr bwMode="auto">
          <a:xfrm>
            <a:off x="3087033" y="2008591"/>
            <a:ext cx="435278" cy="435278"/>
          </a:xfrm>
          <a:prstGeom prst="ellipse">
            <a:avLst/>
          </a:prstGeom>
          <a:solidFill>
            <a:srgbClr val="FFC000"/>
          </a:solidFill>
          <a:ln w="254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3E695D24-0840-F541-B0FD-7AF7F6BA1A88}"/>
              </a:ext>
            </a:extLst>
          </p:cNvPr>
          <p:cNvSpPr txBox="1"/>
          <p:nvPr/>
        </p:nvSpPr>
        <p:spPr>
          <a:xfrm>
            <a:off x="3147554" y="2039119"/>
            <a:ext cx="319318" cy="369332"/>
          </a:xfrm>
          <a:prstGeom prst="rect">
            <a:avLst/>
          </a:prstGeom>
          <a:noFill/>
        </p:spPr>
        <p:txBody>
          <a:bodyPr wrap="none" rtlCol="0">
            <a:spAutoFit/>
          </a:bodyPr>
          <a:lstStyle/>
          <a:p>
            <a:r>
              <a:rPr lang="en-US" b="1" dirty="0">
                <a:latin typeface="+mj-lt"/>
              </a:rPr>
              <a:t>B</a:t>
            </a:r>
            <a:endParaRPr lang="ru-RU" b="1" dirty="0">
              <a:latin typeface="+mj-lt"/>
            </a:endParaRPr>
          </a:p>
        </p:txBody>
      </p:sp>
      <p:sp>
        <p:nvSpPr>
          <p:cNvPr id="17" name="Oval 16">
            <a:extLst>
              <a:ext uri="{FF2B5EF4-FFF2-40B4-BE49-F238E27FC236}">
                <a16:creationId xmlns:a16="http://schemas.microsoft.com/office/drawing/2014/main" id="{2AFCE855-C3F2-374C-960B-7668447FC3EF}"/>
              </a:ext>
            </a:extLst>
          </p:cNvPr>
          <p:cNvSpPr>
            <a:spLocks noChangeAspect="1"/>
          </p:cNvSpPr>
          <p:nvPr/>
        </p:nvSpPr>
        <p:spPr bwMode="auto">
          <a:xfrm>
            <a:off x="6049722" y="2006259"/>
            <a:ext cx="435278" cy="435278"/>
          </a:xfrm>
          <a:prstGeom prst="ellipse">
            <a:avLst/>
          </a:prstGeom>
          <a:solidFill>
            <a:srgbClr val="FFC000"/>
          </a:solidFill>
          <a:ln w="254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00ED5497-EF3E-BE4E-B68D-6FE3D2D761FA}"/>
              </a:ext>
            </a:extLst>
          </p:cNvPr>
          <p:cNvSpPr txBox="1"/>
          <p:nvPr/>
        </p:nvSpPr>
        <p:spPr>
          <a:xfrm>
            <a:off x="6078344" y="2036787"/>
            <a:ext cx="364202" cy="369332"/>
          </a:xfrm>
          <a:prstGeom prst="rect">
            <a:avLst/>
          </a:prstGeom>
          <a:noFill/>
          <a:ln w="25400">
            <a:noFill/>
          </a:ln>
        </p:spPr>
        <p:txBody>
          <a:bodyPr wrap="none" rtlCol="0">
            <a:spAutoFit/>
          </a:bodyPr>
          <a:lstStyle/>
          <a:p>
            <a:r>
              <a:rPr lang="en-US" b="1" dirty="0">
                <a:latin typeface="+mj-lt"/>
              </a:rPr>
              <a:t>C</a:t>
            </a:r>
            <a:endParaRPr lang="ru-RU" b="1" dirty="0">
              <a:latin typeface="+mj-lt"/>
            </a:endParaRPr>
          </a:p>
        </p:txBody>
      </p:sp>
      <p:sp>
        <p:nvSpPr>
          <p:cNvPr id="19" name="Oval 18">
            <a:extLst>
              <a:ext uri="{FF2B5EF4-FFF2-40B4-BE49-F238E27FC236}">
                <a16:creationId xmlns:a16="http://schemas.microsoft.com/office/drawing/2014/main" id="{D89D18F2-64A6-464E-BD1B-9540A6B4ED66}"/>
              </a:ext>
            </a:extLst>
          </p:cNvPr>
          <p:cNvSpPr>
            <a:spLocks noChangeAspect="1"/>
          </p:cNvSpPr>
          <p:nvPr/>
        </p:nvSpPr>
        <p:spPr bwMode="auto">
          <a:xfrm>
            <a:off x="1151647" y="4168216"/>
            <a:ext cx="435278" cy="435278"/>
          </a:xfrm>
          <a:prstGeom prst="ellipse">
            <a:avLst/>
          </a:prstGeom>
          <a:solidFill>
            <a:srgbClr val="CCECFF"/>
          </a:solidFill>
          <a:ln w="254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8BFD0B36-8B8C-B54B-B223-6CF740346573}"/>
              </a:ext>
            </a:extLst>
          </p:cNvPr>
          <p:cNvSpPr txBox="1"/>
          <p:nvPr/>
        </p:nvSpPr>
        <p:spPr>
          <a:xfrm>
            <a:off x="1201535" y="4198744"/>
            <a:ext cx="346570" cy="369332"/>
          </a:xfrm>
          <a:prstGeom prst="rect">
            <a:avLst/>
          </a:prstGeom>
          <a:noFill/>
        </p:spPr>
        <p:txBody>
          <a:bodyPr wrap="none" rtlCol="0">
            <a:spAutoFit/>
          </a:bodyPr>
          <a:lstStyle/>
          <a:p>
            <a:r>
              <a:rPr lang="en-US" b="1" dirty="0">
                <a:latin typeface="+mj-lt"/>
              </a:rPr>
              <a:t>D</a:t>
            </a:r>
            <a:endParaRPr lang="ru-RU" b="1" dirty="0">
              <a:latin typeface="+mj-lt"/>
            </a:endParaRPr>
          </a:p>
        </p:txBody>
      </p:sp>
      <p:sp>
        <p:nvSpPr>
          <p:cNvPr id="23" name="Oval 22">
            <a:extLst>
              <a:ext uri="{FF2B5EF4-FFF2-40B4-BE49-F238E27FC236}">
                <a16:creationId xmlns:a16="http://schemas.microsoft.com/office/drawing/2014/main" id="{7F1D0AB9-8D66-344E-979F-ED3B3A44FB97}"/>
              </a:ext>
            </a:extLst>
          </p:cNvPr>
          <p:cNvSpPr>
            <a:spLocks noChangeAspect="1"/>
          </p:cNvSpPr>
          <p:nvPr/>
        </p:nvSpPr>
        <p:spPr bwMode="auto">
          <a:xfrm>
            <a:off x="1155281" y="5240927"/>
            <a:ext cx="435278" cy="435278"/>
          </a:xfrm>
          <a:prstGeom prst="ellipse">
            <a:avLst/>
          </a:prstGeom>
          <a:solidFill>
            <a:srgbClr val="FFC000"/>
          </a:solidFill>
          <a:ln w="254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BC8725FC-188B-2A4B-932B-2E3364774E35}"/>
              </a:ext>
            </a:extLst>
          </p:cNvPr>
          <p:cNvSpPr txBox="1"/>
          <p:nvPr/>
        </p:nvSpPr>
        <p:spPr>
          <a:xfrm>
            <a:off x="1226295" y="5271455"/>
            <a:ext cx="304892" cy="369332"/>
          </a:xfrm>
          <a:prstGeom prst="rect">
            <a:avLst/>
          </a:prstGeom>
          <a:noFill/>
        </p:spPr>
        <p:txBody>
          <a:bodyPr wrap="none" rtlCol="0">
            <a:spAutoFit/>
          </a:bodyPr>
          <a:lstStyle/>
          <a:p>
            <a:r>
              <a:rPr lang="en-US" b="1" dirty="0">
                <a:latin typeface="+mj-lt"/>
              </a:rPr>
              <a:t>E</a:t>
            </a:r>
            <a:endParaRPr lang="ru-RU" b="1" dirty="0">
              <a:latin typeface="+mj-lt"/>
            </a:endParaRPr>
          </a:p>
        </p:txBody>
      </p:sp>
    </p:spTree>
    <p:extLst>
      <p:ext uri="{BB962C8B-B14F-4D97-AF65-F5344CB8AC3E}">
        <p14:creationId xmlns:p14="http://schemas.microsoft.com/office/powerpoint/2010/main" val="12063263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211EBC-8D9A-F240-AFFE-F1FA6C0DF287}"/>
              </a:ext>
            </a:extLst>
          </p:cNvPr>
          <p:cNvSpPr txBox="1">
            <a:spLocks/>
          </p:cNvSpPr>
          <p:nvPr/>
        </p:nvSpPr>
        <p:spPr>
          <a:xfrm>
            <a:off x="565200" y="381600"/>
            <a:ext cx="7818965" cy="711200"/>
          </a:xfrm>
          <a:prstGeom prst="rect">
            <a:avLst/>
          </a:prstGeom>
        </p:spPr>
        <p:txBody>
          <a:bodyPr vert="horz" anchor="ctr"/>
          <a:lstStyle>
            <a:lvl1pPr algn="ctr" rtl="0" eaLnBrk="0" fontAlgn="base" hangingPunct="0">
              <a:lnSpc>
                <a:spcPts val="2505"/>
              </a:lnSpc>
              <a:spcBef>
                <a:spcPct val="0"/>
              </a:spcBef>
              <a:spcAft>
                <a:spcPct val="0"/>
              </a:spcAft>
              <a:defRPr sz="2700" b="1" i="0" spc="-113" baseline="0">
                <a:solidFill>
                  <a:srgbClr val="262626"/>
                </a:solidFill>
                <a:latin typeface="Arial"/>
                <a:ea typeface="ＭＳ Ｐゴシック" pitchFamily="34" charset="-128"/>
                <a:cs typeface="Arial"/>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a:lstStyle>
          <a:p>
            <a:r>
              <a:rPr lang="ru-RU" altLang="en-US" sz="2400" kern="0" dirty="0">
                <a:latin typeface="+mj-lt"/>
              </a:rPr>
              <a:t>Логика пользы</a:t>
            </a:r>
            <a:r>
              <a:rPr lang="en-US" altLang="en-US" sz="2400" kern="0" dirty="0">
                <a:latin typeface="+mj-lt"/>
              </a:rPr>
              <a:t>: </a:t>
            </a:r>
            <a:r>
              <a:rPr lang="ru-RU" altLang="en-US" sz="2400" kern="0" dirty="0">
                <a:latin typeface="+mj-lt"/>
              </a:rPr>
              <a:t>тренды</a:t>
            </a:r>
            <a:endParaRPr lang="en-US" altLang="en-US" sz="2400" kern="0" dirty="0">
              <a:latin typeface="+mj-lt"/>
            </a:endParaRPr>
          </a:p>
        </p:txBody>
      </p:sp>
      <p:sp>
        <p:nvSpPr>
          <p:cNvPr id="9" name="TextBox 8">
            <a:extLst>
              <a:ext uri="{FF2B5EF4-FFF2-40B4-BE49-F238E27FC236}">
                <a16:creationId xmlns:a16="http://schemas.microsoft.com/office/drawing/2014/main" id="{3B205C27-159C-DA4F-AE7E-CB196BA4973C}"/>
              </a:ext>
            </a:extLst>
          </p:cNvPr>
          <p:cNvSpPr txBox="1"/>
          <p:nvPr/>
        </p:nvSpPr>
        <p:spPr>
          <a:xfrm>
            <a:off x="643836" y="1211171"/>
            <a:ext cx="7600950" cy="369332"/>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dirty="0">
                <a:latin typeface="+mn-lt"/>
              </a:rPr>
              <a:t>Смысл </a:t>
            </a:r>
            <a:r>
              <a:rPr lang="en-US" dirty="0">
                <a:latin typeface="+mn-lt"/>
              </a:rPr>
              <a:t>HR </a:t>
            </a:r>
            <a:r>
              <a:rPr lang="ru-RU" dirty="0">
                <a:latin typeface="+mn-lt"/>
              </a:rPr>
              <a:t>не в </a:t>
            </a:r>
            <a:r>
              <a:rPr lang="en-US" dirty="0">
                <a:latin typeface="+mn-lt"/>
              </a:rPr>
              <a:t>HR, </a:t>
            </a:r>
            <a:r>
              <a:rPr lang="ru-RU" dirty="0">
                <a:latin typeface="+mn-lt"/>
              </a:rPr>
              <a:t>а в</a:t>
            </a:r>
            <a:r>
              <a:rPr lang="en-US" dirty="0">
                <a:latin typeface="+mn-lt"/>
              </a:rPr>
              <a:t> </a:t>
            </a:r>
            <a:r>
              <a:rPr lang="ru-RU" dirty="0">
                <a:latin typeface="+mn-lt"/>
              </a:rPr>
              <a:t>ценности </a:t>
            </a:r>
            <a:r>
              <a:rPr lang="en-US" dirty="0">
                <a:latin typeface="+mn-lt"/>
              </a:rPr>
              <a:t>HR </a:t>
            </a:r>
            <a:r>
              <a:rPr lang="ru-RU" dirty="0">
                <a:latin typeface="+mn-lt"/>
              </a:rPr>
              <a:t>для других</a:t>
            </a:r>
            <a:endParaRPr lang="en-US" dirty="0">
              <a:latin typeface="+mn-lt"/>
            </a:endParaRPr>
          </a:p>
        </p:txBody>
      </p:sp>
      <p:sp>
        <p:nvSpPr>
          <p:cNvPr id="10" name="TextBox 9">
            <a:extLst>
              <a:ext uri="{FF2B5EF4-FFF2-40B4-BE49-F238E27FC236}">
                <a16:creationId xmlns:a16="http://schemas.microsoft.com/office/drawing/2014/main" id="{7E81D735-7246-794D-A84C-F2D3875F3A73}"/>
              </a:ext>
            </a:extLst>
          </p:cNvPr>
          <p:cNvSpPr txBox="1"/>
          <p:nvPr/>
        </p:nvSpPr>
        <p:spPr>
          <a:xfrm>
            <a:off x="643835" y="1978546"/>
            <a:ext cx="7600950" cy="1754326"/>
          </a:xfrm>
          <a:prstGeom prst="rect">
            <a:avLst/>
          </a:prstGeom>
          <a:solidFill>
            <a:srgbClr val="CCECFF">
              <a:alpha val="67000"/>
            </a:srgbClr>
          </a:solidFill>
          <a:effectLst>
            <a:glow>
              <a:schemeClr val="accent6">
                <a:lumMod val="75000"/>
                <a:alpha val="40000"/>
              </a:schemeClr>
            </a:glow>
          </a:effectLst>
        </p:spPr>
        <p:txBody>
          <a:bodyPr>
            <a:spAutoFit/>
          </a:bodyPr>
          <a:lstStyle/>
          <a:p>
            <a:pPr marL="342900" indent="-342900">
              <a:buAutoNum type="arabicPeriod"/>
              <a:defRPr/>
            </a:pPr>
            <a:r>
              <a:rPr lang="ru-RU" dirty="0">
                <a:latin typeface="+mn-lt"/>
              </a:rPr>
              <a:t>Осознайте, что ценность определяется прежде всего получателем, а не дающим</a:t>
            </a:r>
          </a:p>
          <a:p>
            <a:pPr marL="342900" indent="-342900">
              <a:buFontTx/>
              <a:buAutoNum type="arabicPeriod"/>
              <a:defRPr/>
            </a:pPr>
            <a:r>
              <a:rPr lang="ru-RU" dirty="0">
                <a:latin typeface="+mn-lt"/>
              </a:rPr>
              <a:t>Примите к сведению и оцените внешние условия ведения бизнеса</a:t>
            </a:r>
          </a:p>
          <a:p>
            <a:pPr marL="342900" indent="-342900">
              <a:buFontTx/>
              <a:buAutoNum type="arabicPeriod"/>
              <a:defRPr/>
            </a:pPr>
            <a:r>
              <a:rPr lang="ru-RU" dirty="0">
                <a:latin typeface="+mn-lt"/>
              </a:rPr>
              <a:t>Работайте с учетом интересов всех заинтересованных сторон (внутри и вне организации)</a:t>
            </a:r>
          </a:p>
        </p:txBody>
      </p:sp>
      <p:sp>
        <p:nvSpPr>
          <p:cNvPr id="2" name="TextBox 1">
            <a:extLst>
              <a:ext uri="{FF2B5EF4-FFF2-40B4-BE49-F238E27FC236}">
                <a16:creationId xmlns:a16="http://schemas.microsoft.com/office/drawing/2014/main" id="{84134CCE-9C06-E34B-9CE5-0C5358E22438}"/>
              </a:ext>
            </a:extLst>
          </p:cNvPr>
          <p:cNvSpPr txBox="1"/>
          <p:nvPr/>
        </p:nvSpPr>
        <p:spPr>
          <a:xfrm>
            <a:off x="643835" y="4114797"/>
            <a:ext cx="7600950" cy="923330"/>
          </a:xfrm>
          <a:prstGeom prst="rect">
            <a:avLst/>
          </a:prstGeom>
          <a:solidFill>
            <a:srgbClr val="FFC000"/>
          </a:solidFill>
        </p:spPr>
        <p:txBody>
          <a:bodyPr wrap="square" rtlCol="0">
            <a:spAutoFit/>
          </a:bodyPr>
          <a:lstStyle/>
          <a:p>
            <a:r>
              <a:rPr lang="ru-RU" dirty="0">
                <a:latin typeface="+mj-lt"/>
              </a:rPr>
              <a:t>Общие тренды</a:t>
            </a:r>
            <a:r>
              <a:rPr lang="en-US" dirty="0">
                <a:latin typeface="+mj-lt"/>
              </a:rPr>
              <a:t>: </a:t>
            </a:r>
            <a:r>
              <a:rPr lang="ru-RU" dirty="0">
                <a:latin typeface="+mj-lt"/>
              </a:rPr>
              <a:t>каков уникальный вклад </a:t>
            </a:r>
            <a:r>
              <a:rPr lang="en-US" dirty="0">
                <a:latin typeface="+mj-lt"/>
              </a:rPr>
              <a:t>HR </a:t>
            </a:r>
            <a:r>
              <a:rPr lang="ru-RU" dirty="0">
                <a:latin typeface="+mj-lt"/>
              </a:rPr>
              <a:t>в бизнес-диалог</a:t>
            </a:r>
            <a:r>
              <a:rPr lang="en-US" dirty="0">
                <a:latin typeface="+mj-lt"/>
              </a:rPr>
              <a:t>?</a:t>
            </a:r>
          </a:p>
          <a:p>
            <a:r>
              <a:rPr lang="en-US" dirty="0">
                <a:latin typeface="+mj-lt"/>
              </a:rPr>
              <a:t>4. </a:t>
            </a:r>
            <a:r>
              <a:rPr lang="ru-RU" dirty="0">
                <a:latin typeface="+mj-lt"/>
              </a:rPr>
              <a:t>Предоставьте таланты (инновации в области талантов)</a:t>
            </a:r>
            <a:r>
              <a:rPr lang="en-US" dirty="0">
                <a:latin typeface="+mj-lt"/>
              </a:rPr>
              <a:t> </a:t>
            </a:r>
            <a:endParaRPr lang="ru-RU" dirty="0">
              <a:latin typeface="+mj-lt"/>
            </a:endParaRPr>
          </a:p>
          <a:p>
            <a:r>
              <a:rPr lang="ru-RU" dirty="0">
                <a:latin typeface="+mj-lt"/>
              </a:rPr>
              <a:t>5</a:t>
            </a:r>
            <a:r>
              <a:rPr lang="en-US" dirty="0">
                <a:latin typeface="+mj-lt"/>
              </a:rPr>
              <a:t>. </a:t>
            </a:r>
            <a:r>
              <a:rPr lang="ru-RU" dirty="0">
                <a:latin typeface="+mj-lt"/>
              </a:rPr>
              <a:t>Выстройте</a:t>
            </a:r>
            <a:r>
              <a:rPr lang="en-US" dirty="0">
                <a:latin typeface="+mj-lt"/>
              </a:rPr>
              <a:t> </a:t>
            </a:r>
            <a:r>
              <a:rPr lang="ru-RU" dirty="0">
                <a:latin typeface="+mj-lt"/>
              </a:rPr>
              <a:t>правильное лидерство </a:t>
            </a:r>
            <a:r>
              <a:rPr lang="en-US" dirty="0">
                <a:latin typeface="+mj-lt"/>
              </a:rPr>
              <a:t>(</a:t>
            </a:r>
            <a:r>
              <a:rPr lang="ru-RU" dirty="0">
                <a:latin typeface="+mj-lt"/>
              </a:rPr>
              <a:t>бренд лидерства</a:t>
            </a:r>
            <a:r>
              <a:rPr lang="en-US" dirty="0">
                <a:latin typeface="+mj-lt"/>
              </a:rPr>
              <a:t>)</a:t>
            </a:r>
            <a:endParaRPr lang="ru-RU" dirty="0">
              <a:latin typeface="+mj-lt"/>
            </a:endParaRPr>
          </a:p>
        </p:txBody>
      </p:sp>
    </p:spTree>
    <p:extLst>
      <p:ext uri="{BB962C8B-B14F-4D97-AF65-F5344CB8AC3E}">
        <p14:creationId xmlns:p14="http://schemas.microsoft.com/office/powerpoint/2010/main" val="31911760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143001" y="809313"/>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en-US" sz="900" b="1">
                <a:cs typeface="Times New Roman" panose="02020603050405020304" pitchFamily="18" charset="0"/>
              </a:rPr>
            </a:br>
            <a:endParaRPr lang="en-US" altLang="en-US" b="1"/>
          </a:p>
        </p:txBody>
      </p:sp>
      <p:sp>
        <p:nvSpPr>
          <p:cNvPr id="13315" name="Rectangle 5"/>
          <p:cNvSpPr>
            <a:spLocks noChangeArrowheads="1"/>
          </p:cNvSpPr>
          <p:nvPr/>
        </p:nvSpPr>
        <p:spPr bwMode="auto">
          <a:xfrm>
            <a:off x="1143001" y="809313"/>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en-US" sz="900" b="1">
                <a:cs typeface="Times New Roman" panose="02020603050405020304" pitchFamily="18" charset="0"/>
              </a:rPr>
            </a:br>
            <a:endParaRPr lang="en-US" altLang="en-US" b="1"/>
          </a:p>
        </p:txBody>
      </p:sp>
      <p:sp>
        <p:nvSpPr>
          <p:cNvPr id="13316" name="Rectangle 6"/>
          <p:cNvSpPr>
            <a:spLocks noChangeArrowheads="1"/>
          </p:cNvSpPr>
          <p:nvPr/>
        </p:nvSpPr>
        <p:spPr bwMode="auto">
          <a:xfrm>
            <a:off x="1143001" y="809313"/>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en-US" sz="900" b="1">
                <a:cs typeface="Times New Roman" panose="02020603050405020304" pitchFamily="18" charset="0"/>
              </a:rPr>
            </a:br>
            <a:endParaRPr lang="en-US" altLang="en-US" b="1"/>
          </a:p>
        </p:txBody>
      </p:sp>
      <p:sp>
        <p:nvSpPr>
          <p:cNvPr id="13317" name="Rectangle 39"/>
          <p:cNvSpPr>
            <a:spLocks noGrp="1" noChangeArrowheads="1"/>
          </p:cNvSpPr>
          <p:nvPr>
            <p:ph type="title"/>
          </p:nvPr>
        </p:nvSpPr>
        <p:spPr>
          <a:xfrm>
            <a:off x="682101" y="381000"/>
            <a:ext cx="7818965" cy="711200"/>
          </a:xfrm>
        </p:spPr>
        <p:txBody>
          <a:bodyPr/>
          <a:lstStyle/>
          <a:p>
            <a:r>
              <a:rPr lang="ru-RU" altLang="en-US" sz="2400" dirty="0">
                <a:latin typeface="+mj-lt"/>
              </a:rPr>
              <a:t>Проблемы эффективного лидерства</a:t>
            </a:r>
            <a:endParaRPr lang="en-GB" altLang="en-US" sz="2400" dirty="0">
              <a:latin typeface="+mj-lt"/>
            </a:endParaRPr>
          </a:p>
        </p:txBody>
      </p:sp>
      <p:graphicFrame>
        <p:nvGraphicFramePr>
          <p:cNvPr id="1081349" name="Group 5"/>
          <p:cNvGraphicFramePr>
            <a:graphicFrameLocks noGrp="1"/>
          </p:cNvGraphicFramePr>
          <p:nvPr>
            <p:ph idx="4294967295"/>
            <p:extLst>
              <p:ext uri="{D42A27DB-BD31-4B8C-83A1-F6EECF244321}">
                <p14:modId xmlns:p14="http://schemas.microsoft.com/office/powerpoint/2010/main" val="2278160782"/>
              </p:ext>
            </p:extLst>
          </p:nvPr>
        </p:nvGraphicFramePr>
        <p:xfrm>
          <a:off x="551856" y="1027781"/>
          <a:ext cx="8040291" cy="5180495"/>
        </p:xfrm>
        <a:graphic>
          <a:graphicData uri="http://schemas.openxmlformats.org/drawingml/2006/table">
            <a:tbl>
              <a:tblPr/>
              <a:tblGrid>
                <a:gridCol w="1574624">
                  <a:extLst>
                    <a:ext uri="{9D8B030D-6E8A-4147-A177-3AD203B41FA5}">
                      <a16:colId xmlns:a16="http://schemas.microsoft.com/office/drawing/2014/main" val="20000"/>
                    </a:ext>
                  </a:extLst>
                </a:gridCol>
                <a:gridCol w="3671123">
                  <a:extLst>
                    <a:ext uri="{9D8B030D-6E8A-4147-A177-3AD203B41FA5}">
                      <a16:colId xmlns:a16="http://schemas.microsoft.com/office/drawing/2014/main" val="20001"/>
                    </a:ext>
                  </a:extLst>
                </a:gridCol>
                <a:gridCol w="2794544">
                  <a:extLst>
                    <a:ext uri="{9D8B030D-6E8A-4147-A177-3AD203B41FA5}">
                      <a16:colId xmlns:a16="http://schemas.microsoft.com/office/drawing/2014/main" val="20002"/>
                    </a:ext>
                  </a:extLst>
                </a:gridCol>
              </a:tblGrid>
              <a:tr h="791479">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Измерение лидерства</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Вопрос</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Проблема</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681962">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Почему</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Почему лидерство важно для ключевых заинтересованных сторон в организации?</a:t>
                      </a:r>
                      <a:endParaRPr kumimoji="0" lang="en-US"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Выстроить бизнес-аргументацию о важности лидерства</a:t>
                      </a:r>
                      <a:endParaRPr kumimoji="0" lang="en-GB"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6756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Что</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Каковы условия эффективности отдельно взятого лидера и лидерских возможностей в целом?</a:t>
                      </a:r>
                      <a:endParaRPr kumimoji="0" lang="en-US"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Четко выразить отличительные особенности бренда лидерства в вашей организации (код и отличительные черты)</a:t>
                      </a:r>
                      <a:endParaRPr kumimoji="0" lang="en-GB"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2649">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Как</a:t>
                      </a:r>
                      <a:r>
                        <a:rPr kumimoji="0" lang="en-US" sz="1800" b="1" i="0" u="none" strike="noStrike" cap="none" normalizeH="0" baseline="0" dirty="0">
                          <a:ln>
                            <a:noFill/>
                          </a:ln>
                          <a:solidFill>
                            <a:schemeClr val="tx1"/>
                          </a:solidFill>
                          <a:effectLst/>
                          <a:latin typeface="+mj-lt"/>
                        </a:rPr>
                        <a:t>…</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Построить</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Как я могу помочь выстроить лидерство во всей организации</a:t>
                      </a:r>
                      <a:endParaRPr kumimoji="0" lang="en-US"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Создать бренд лидерства во всей организации</a:t>
                      </a:r>
                      <a:endParaRPr kumimoji="0" lang="en-GB"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2649">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Как</a:t>
                      </a:r>
                      <a:r>
                        <a:rPr kumimoji="0" lang="en-US" sz="1800" b="1" i="0" u="none" strike="noStrike" cap="none" normalizeH="0" baseline="0" dirty="0">
                          <a:ln>
                            <a:noFill/>
                          </a:ln>
                          <a:solidFill>
                            <a:schemeClr val="tx1"/>
                          </a:solidFill>
                          <a:effectLst/>
                          <a:latin typeface="+mj-lt"/>
                        </a:rPr>
                        <a:t>…</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1" i="0" u="none" strike="noStrike" cap="none" normalizeH="0" baseline="0" dirty="0">
                          <a:ln>
                            <a:noFill/>
                          </a:ln>
                          <a:solidFill>
                            <a:schemeClr val="tx1"/>
                          </a:solidFill>
                          <a:effectLst/>
                          <a:latin typeface="+mj-lt"/>
                        </a:rPr>
                        <a:t>быть</a:t>
                      </a:r>
                      <a:endParaRPr kumimoji="0" lang="en-US" sz="1800" b="1"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Как заручиться уверенностью, что я сделаю то, что считаю нужным сделать</a:t>
                      </a:r>
                      <a:endParaRPr kumimoji="0" lang="en-US"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ru-RU" sz="1800" b="0" i="0" u="none" strike="noStrike" cap="none" normalizeH="0" baseline="0" dirty="0">
                          <a:ln>
                            <a:noFill/>
                          </a:ln>
                          <a:solidFill>
                            <a:schemeClr val="tx1"/>
                          </a:solidFill>
                          <a:effectLst/>
                          <a:latin typeface="+mj-lt"/>
                        </a:rPr>
                        <a:t>Знать и обеспечить 7 факторов устойчивого лидерства</a:t>
                      </a:r>
                      <a:endParaRPr kumimoji="0" lang="en-GB" sz="1800" b="0" i="0" u="none" strike="noStrike" cap="none" normalizeH="0" baseline="0" dirty="0">
                        <a:ln>
                          <a:noFill/>
                        </a:ln>
                        <a:solidFill>
                          <a:schemeClr val="tx1"/>
                        </a:solidFill>
                        <a:effectLst/>
                        <a:latin typeface="+mj-lt"/>
                      </a:endParaRPr>
                    </a:p>
                  </a:txBody>
                  <a:tcPr marL="68585" marR="68585"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52779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5"/>
          <p:cNvSpPr>
            <a:spLocks noGrp="1"/>
          </p:cNvSpPr>
          <p:nvPr>
            <p:ph type="title"/>
          </p:nvPr>
        </p:nvSpPr>
        <p:spPr/>
        <p:txBody>
          <a:bodyPr/>
          <a:lstStyle/>
          <a:p>
            <a:r>
              <a:rPr lang="ru-RU" altLang="en-US" sz="2400" dirty="0">
                <a:latin typeface="+mj-lt"/>
              </a:rPr>
              <a:t>Код лидерства </a:t>
            </a:r>
            <a:r>
              <a:rPr lang="en-US" altLang="en-US" sz="2400" dirty="0">
                <a:latin typeface="+mj-lt"/>
              </a:rPr>
              <a:t>2.0:        </a:t>
            </a:r>
            <a:br>
              <a:rPr lang="en-US" altLang="en-US" sz="2400" dirty="0">
                <a:latin typeface="+mj-lt"/>
              </a:rPr>
            </a:br>
            <a:r>
              <a:rPr lang="ru-RU" altLang="en-US" sz="2400" dirty="0">
                <a:latin typeface="+mj-lt"/>
              </a:rPr>
              <a:t>ДНК эффективных лидеров</a:t>
            </a:r>
            <a:endParaRPr lang="en-US" altLang="en-US" sz="2400" dirty="0">
              <a:latin typeface="+mj-lt"/>
            </a:endParaRPr>
          </a:p>
        </p:txBody>
      </p:sp>
      <p:sp>
        <p:nvSpPr>
          <p:cNvPr id="3" name="Rectangle 2">
            <a:extLst>
              <a:ext uri="{FF2B5EF4-FFF2-40B4-BE49-F238E27FC236}">
                <a16:creationId xmlns:a16="http://schemas.microsoft.com/office/drawing/2014/main" id="{D17624D3-9DD3-264B-8698-A22C9722B5BD}"/>
              </a:ext>
            </a:extLst>
          </p:cNvPr>
          <p:cNvSpPr/>
          <p:nvPr/>
        </p:nvSpPr>
        <p:spPr bwMode="auto">
          <a:xfrm>
            <a:off x="481279" y="1385781"/>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AB098E69-DBDF-CC47-92F6-D9B28B2D5C10}"/>
              </a:ext>
            </a:extLst>
          </p:cNvPr>
          <p:cNvSpPr/>
          <p:nvPr/>
        </p:nvSpPr>
        <p:spPr bwMode="auto">
          <a:xfrm>
            <a:off x="5076561" y="1380663"/>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78CDBF23-FAC5-8140-86F7-C4C69FAD2E36}"/>
              </a:ext>
            </a:extLst>
          </p:cNvPr>
          <p:cNvSpPr/>
          <p:nvPr/>
        </p:nvSpPr>
        <p:spPr bwMode="auto">
          <a:xfrm>
            <a:off x="5076561" y="3781094"/>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6663E294-8988-1442-B04B-B3528E7E1367}"/>
              </a:ext>
            </a:extLst>
          </p:cNvPr>
          <p:cNvSpPr/>
          <p:nvPr/>
        </p:nvSpPr>
        <p:spPr bwMode="auto">
          <a:xfrm>
            <a:off x="481279" y="3781094"/>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925FC369-3853-4449-BDD8-F2687C28E88C}"/>
              </a:ext>
            </a:extLst>
          </p:cNvPr>
          <p:cNvSpPr txBox="1"/>
          <p:nvPr/>
        </p:nvSpPr>
        <p:spPr>
          <a:xfrm>
            <a:off x="671799" y="4157279"/>
            <a:ext cx="3310008" cy="1200329"/>
          </a:xfrm>
          <a:prstGeom prst="rect">
            <a:avLst/>
          </a:prstGeom>
          <a:noFill/>
        </p:spPr>
        <p:txBody>
          <a:bodyPr wrap="square" rtlCol="0" anchor="ctr">
            <a:spAutoFit/>
          </a:bodyPr>
          <a:lstStyle/>
          <a:p>
            <a:pPr algn="ctr"/>
            <a:r>
              <a:rPr lang="ru-RU" b="1" dirty="0">
                <a:latin typeface="+mj-lt"/>
              </a:rPr>
              <a:t>Менеджер талантов</a:t>
            </a:r>
          </a:p>
          <a:p>
            <a:pPr algn="ctr"/>
            <a:r>
              <a:rPr lang="ru-RU" dirty="0">
                <a:latin typeface="+mj-lt"/>
              </a:rPr>
              <a:t>Вовлечь в работу </a:t>
            </a:r>
          </a:p>
          <a:p>
            <a:pPr algn="ctr"/>
            <a:r>
              <a:rPr lang="ru-RU" dirty="0">
                <a:latin typeface="+mj-lt"/>
              </a:rPr>
              <a:t>имеющихся талантливых сотрудников</a:t>
            </a:r>
          </a:p>
        </p:txBody>
      </p:sp>
      <p:sp>
        <p:nvSpPr>
          <p:cNvPr id="13" name="Triangle 12">
            <a:extLst>
              <a:ext uri="{FF2B5EF4-FFF2-40B4-BE49-F238E27FC236}">
                <a16:creationId xmlns:a16="http://schemas.microsoft.com/office/drawing/2014/main" id="{5F3AD581-B4E9-EE49-B104-90F620C92077}"/>
              </a:ext>
            </a:extLst>
          </p:cNvPr>
          <p:cNvSpPr>
            <a:spLocks noChangeAspect="1"/>
          </p:cNvSpPr>
          <p:nvPr/>
        </p:nvSpPr>
        <p:spPr bwMode="auto">
          <a:xfrm rot="10800000">
            <a:off x="3068510" y="1205148"/>
            <a:ext cx="3060828" cy="1488782"/>
          </a:xfrm>
          <a:prstGeom prst="triangl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45EF0FC2-E1EC-B547-81D7-52AD5FB1D836}"/>
              </a:ext>
            </a:extLst>
          </p:cNvPr>
          <p:cNvSpPr txBox="1"/>
          <p:nvPr/>
        </p:nvSpPr>
        <p:spPr>
          <a:xfrm>
            <a:off x="671799" y="1707393"/>
            <a:ext cx="3205119" cy="1200329"/>
          </a:xfrm>
          <a:prstGeom prst="rect">
            <a:avLst/>
          </a:prstGeom>
          <a:noFill/>
        </p:spPr>
        <p:txBody>
          <a:bodyPr wrap="square" rtlCol="0" anchor="ctr">
            <a:spAutoFit/>
          </a:bodyPr>
          <a:lstStyle/>
          <a:p>
            <a:pPr algn="ctr"/>
            <a:r>
              <a:rPr lang="ru-RU" b="1" dirty="0">
                <a:latin typeface="+mj-lt"/>
              </a:rPr>
              <a:t>Менеджер по развитию человеческого капитала</a:t>
            </a:r>
          </a:p>
          <a:p>
            <a:pPr algn="ctr"/>
            <a:r>
              <a:rPr lang="ru-RU" dirty="0">
                <a:latin typeface="+mj-lt"/>
              </a:rPr>
              <a:t>Позаботиться о преемственности</a:t>
            </a:r>
          </a:p>
        </p:txBody>
      </p:sp>
      <p:sp>
        <p:nvSpPr>
          <p:cNvPr id="2" name="TextBox 1">
            <a:extLst>
              <a:ext uri="{FF2B5EF4-FFF2-40B4-BE49-F238E27FC236}">
                <a16:creationId xmlns:a16="http://schemas.microsoft.com/office/drawing/2014/main" id="{70C6FC9F-A2DA-1645-AD31-21F58385A7CF}"/>
              </a:ext>
            </a:extLst>
          </p:cNvPr>
          <p:cNvSpPr txBox="1"/>
          <p:nvPr/>
        </p:nvSpPr>
        <p:spPr>
          <a:xfrm>
            <a:off x="5544745" y="1852989"/>
            <a:ext cx="2843211" cy="923330"/>
          </a:xfrm>
          <a:prstGeom prst="rect">
            <a:avLst/>
          </a:prstGeom>
          <a:noFill/>
        </p:spPr>
        <p:txBody>
          <a:bodyPr wrap="square" rtlCol="0" anchor="t">
            <a:spAutoFit/>
          </a:bodyPr>
          <a:lstStyle/>
          <a:p>
            <a:pPr algn="ctr"/>
            <a:r>
              <a:rPr lang="ru-RU" b="1" dirty="0">
                <a:latin typeface="+mj-lt"/>
              </a:rPr>
              <a:t>Стратег</a:t>
            </a:r>
          </a:p>
          <a:p>
            <a:pPr algn="ctr"/>
            <a:r>
              <a:rPr lang="ru-RU" dirty="0">
                <a:latin typeface="+mj-lt"/>
              </a:rPr>
              <a:t>Формировать будущее</a:t>
            </a:r>
          </a:p>
        </p:txBody>
      </p:sp>
      <p:pic>
        <p:nvPicPr>
          <p:cNvPr id="5" name="Picture 15"/>
          <p:cNvPicPr>
            <a:picLocks noChangeAspect="1"/>
          </p:cNvPicPr>
          <p:nvPr/>
        </p:nvPicPr>
        <p:blipFill>
          <a:blip r:embed="rId3">
            <a:extLst>
              <a:ext uri="{28A0092B-C50C-407E-A947-70E740481C1C}">
                <a14:useLocalDpi xmlns:a14="http://schemas.microsoft.com/office/drawing/2010/main" val="0"/>
              </a:ext>
            </a:extLst>
          </a:blip>
          <a:srcRect l="-2" r="-4062"/>
          <a:stretch>
            <a:fillRect/>
          </a:stretch>
        </p:blipFill>
        <p:spPr bwMode="auto">
          <a:xfrm>
            <a:off x="8314110" y="4871747"/>
            <a:ext cx="796529" cy="14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1204513-2C3F-4948-A872-A1818BACB4BF}"/>
              </a:ext>
            </a:extLst>
          </p:cNvPr>
          <p:cNvSpPr txBox="1"/>
          <p:nvPr/>
        </p:nvSpPr>
        <p:spPr>
          <a:xfrm>
            <a:off x="5329244" y="4232669"/>
            <a:ext cx="3285837" cy="923330"/>
          </a:xfrm>
          <a:prstGeom prst="rect">
            <a:avLst/>
          </a:prstGeom>
          <a:noFill/>
          <a:ln>
            <a:noFill/>
          </a:ln>
        </p:spPr>
        <p:txBody>
          <a:bodyPr wrap="square" rtlCol="0" anchor="ctr">
            <a:spAutoFit/>
          </a:bodyPr>
          <a:lstStyle/>
          <a:p>
            <a:pPr algn="ctr"/>
            <a:r>
              <a:rPr lang="ru-RU" b="1" dirty="0">
                <a:latin typeface="+mj-lt"/>
              </a:rPr>
              <a:t>Исполнитель</a:t>
            </a:r>
          </a:p>
          <a:p>
            <a:pPr algn="ctr"/>
            <a:r>
              <a:rPr lang="ru-RU" dirty="0">
                <a:latin typeface="+mj-lt"/>
              </a:rPr>
              <a:t>Обеспечить достижение результатов</a:t>
            </a:r>
          </a:p>
        </p:txBody>
      </p:sp>
      <p:sp>
        <p:nvSpPr>
          <p:cNvPr id="19" name="Triangle 18">
            <a:extLst>
              <a:ext uri="{FF2B5EF4-FFF2-40B4-BE49-F238E27FC236}">
                <a16:creationId xmlns:a16="http://schemas.microsoft.com/office/drawing/2014/main" id="{2E0814DC-E8F3-8149-BDA6-362C5D6E25DC}"/>
              </a:ext>
            </a:extLst>
          </p:cNvPr>
          <p:cNvSpPr>
            <a:spLocks noChangeAspect="1"/>
          </p:cNvSpPr>
          <p:nvPr/>
        </p:nvSpPr>
        <p:spPr bwMode="auto">
          <a:xfrm>
            <a:off x="2765230" y="4477600"/>
            <a:ext cx="3536811" cy="1720298"/>
          </a:xfrm>
          <a:prstGeom prst="triangl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599636D3-AB3A-1F4B-B226-6CA89E4C40AD}"/>
              </a:ext>
            </a:extLst>
          </p:cNvPr>
          <p:cNvSpPr>
            <a:spLocks noChangeAspect="1"/>
          </p:cNvSpPr>
          <p:nvPr/>
        </p:nvSpPr>
        <p:spPr bwMode="auto">
          <a:xfrm>
            <a:off x="2530762" y="2815508"/>
            <a:ext cx="4005748" cy="1484271"/>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b="1" dirty="0">
                <a:latin typeface="+mj-lt"/>
              </a:rPr>
              <a:t>Личная</a:t>
            </a:r>
          </a:p>
          <a:p>
            <a:pPr marL="0" marR="0" indent="0" algn="ctr" defTabSz="914400" rtl="0" eaLnBrk="1" fontAlgn="base" latinLnBrk="0" hangingPunct="1">
              <a:lnSpc>
                <a:spcPct val="100000"/>
              </a:lnSpc>
              <a:spcBef>
                <a:spcPct val="0"/>
              </a:spcBef>
              <a:spcAft>
                <a:spcPct val="0"/>
              </a:spcAft>
              <a:buClrTx/>
              <a:buSzTx/>
              <a:buFontTx/>
              <a:buNone/>
              <a:tabLst/>
            </a:pPr>
            <a:r>
              <a:rPr lang="ru-RU" b="1" dirty="0">
                <a:latin typeface="+mj-lt"/>
              </a:rPr>
              <a:t>профессиональность</a:t>
            </a:r>
            <a:endParaRPr lang="en-US" b="1" dirty="0">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lang="ru-RU" dirty="0">
                <a:latin typeface="+mj-lt"/>
              </a:rPr>
              <a:t>Инвестировать в себя</a:t>
            </a:r>
          </a:p>
          <a:p>
            <a:pPr marL="0" marR="0" indent="0" algn="ctr" defTabSz="914400" rtl="0" eaLnBrk="1" fontAlgn="base" latinLnBrk="0" hangingPunct="1">
              <a:lnSpc>
                <a:spcPct val="100000"/>
              </a:lnSpc>
              <a:spcBef>
                <a:spcPct val="0"/>
              </a:spcBef>
              <a:spcAft>
                <a:spcPct val="0"/>
              </a:spcAft>
              <a:buClrTx/>
              <a:buSzTx/>
              <a:buFontTx/>
              <a:buNone/>
              <a:tabLst/>
            </a:pPr>
            <a:endParaRPr lang="ru-RU" b="1" dirty="0">
              <a:latin typeface="+mj-lt"/>
            </a:endParaRPr>
          </a:p>
        </p:txBody>
      </p:sp>
      <p:sp>
        <p:nvSpPr>
          <p:cNvPr id="9" name="TextBox 8">
            <a:extLst>
              <a:ext uri="{FF2B5EF4-FFF2-40B4-BE49-F238E27FC236}">
                <a16:creationId xmlns:a16="http://schemas.microsoft.com/office/drawing/2014/main" id="{E6A6DBEB-5E9D-AA4E-A7D9-362449DE36DE}"/>
              </a:ext>
            </a:extLst>
          </p:cNvPr>
          <p:cNvSpPr txBox="1"/>
          <p:nvPr/>
        </p:nvSpPr>
        <p:spPr>
          <a:xfrm>
            <a:off x="671799" y="3362824"/>
            <a:ext cx="1157002" cy="369332"/>
          </a:xfrm>
          <a:prstGeom prst="rect">
            <a:avLst/>
          </a:prstGeom>
          <a:noFill/>
        </p:spPr>
        <p:txBody>
          <a:bodyPr wrap="square" rtlCol="0">
            <a:spAutoFit/>
          </a:bodyPr>
          <a:lstStyle/>
          <a:p>
            <a:r>
              <a:rPr lang="ru-RU" dirty="0">
                <a:latin typeface="+mj-lt"/>
              </a:rPr>
              <a:t>индивид</a:t>
            </a:r>
          </a:p>
        </p:txBody>
      </p:sp>
      <p:sp>
        <p:nvSpPr>
          <p:cNvPr id="15" name="TextBox 14">
            <a:extLst>
              <a:ext uri="{FF2B5EF4-FFF2-40B4-BE49-F238E27FC236}">
                <a16:creationId xmlns:a16="http://schemas.microsoft.com/office/drawing/2014/main" id="{60EB9770-D8F6-7D4E-9D9B-CB71CB129916}"/>
              </a:ext>
            </a:extLst>
          </p:cNvPr>
          <p:cNvSpPr txBox="1"/>
          <p:nvPr/>
        </p:nvSpPr>
        <p:spPr>
          <a:xfrm>
            <a:off x="6823469" y="3360265"/>
            <a:ext cx="1764632" cy="369332"/>
          </a:xfrm>
          <a:prstGeom prst="rect">
            <a:avLst/>
          </a:prstGeom>
          <a:noFill/>
        </p:spPr>
        <p:txBody>
          <a:bodyPr wrap="square" rtlCol="0">
            <a:spAutoFit/>
          </a:bodyPr>
          <a:lstStyle/>
          <a:p>
            <a:r>
              <a:rPr lang="ru-RU" dirty="0">
                <a:latin typeface="+mj-lt"/>
              </a:rPr>
              <a:t>организация</a:t>
            </a:r>
          </a:p>
        </p:txBody>
      </p:sp>
      <p:sp>
        <p:nvSpPr>
          <p:cNvPr id="16" name="TextBox 15">
            <a:extLst>
              <a:ext uri="{FF2B5EF4-FFF2-40B4-BE49-F238E27FC236}">
                <a16:creationId xmlns:a16="http://schemas.microsoft.com/office/drawing/2014/main" id="{583117C2-07A2-C34C-B188-00BD75645987}"/>
              </a:ext>
            </a:extLst>
          </p:cNvPr>
          <p:cNvSpPr txBox="1"/>
          <p:nvPr/>
        </p:nvSpPr>
        <p:spPr>
          <a:xfrm>
            <a:off x="3848627" y="1197194"/>
            <a:ext cx="1930741" cy="923330"/>
          </a:xfrm>
          <a:prstGeom prst="rect">
            <a:avLst/>
          </a:prstGeom>
          <a:noFill/>
        </p:spPr>
        <p:txBody>
          <a:bodyPr wrap="square" rtlCol="0">
            <a:spAutoFit/>
          </a:bodyPr>
          <a:lstStyle/>
          <a:p>
            <a:r>
              <a:rPr lang="ru-RU" dirty="0">
                <a:latin typeface="+mj-lt"/>
              </a:rPr>
              <a:t>Длительная перспектива</a:t>
            </a:r>
            <a:r>
              <a:rPr lang="en-US" dirty="0">
                <a:latin typeface="+mj-lt"/>
              </a:rPr>
              <a:t>,</a:t>
            </a:r>
            <a:endParaRPr lang="ru-RU" dirty="0">
              <a:latin typeface="+mj-lt"/>
            </a:endParaRPr>
          </a:p>
          <a:p>
            <a:r>
              <a:rPr lang="ru-RU" dirty="0">
                <a:latin typeface="+mj-lt"/>
              </a:rPr>
              <a:t>стратегия</a:t>
            </a:r>
          </a:p>
        </p:txBody>
      </p:sp>
      <p:sp>
        <p:nvSpPr>
          <p:cNvPr id="17" name="TextBox 16">
            <a:extLst>
              <a:ext uri="{FF2B5EF4-FFF2-40B4-BE49-F238E27FC236}">
                <a16:creationId xmlns:a16="http://schemas.microsoft.com/office/drawing/2014/main" id="{BDBDA595-CBC8-FD4F-B174-14CEE8CDA731}"/>
              </a:ext>
            </a:extLst>
          </p:cNvPr>
          <p:cNvSpPr txBox="1"/>
          <p:nvPr/>
        </p:nvSpPr>
        <p:spPr>
          <a:xfrm>
            <a:off x="3859313" y="4997569"/>
            <a:ext cx="1930741" cy="1200329"/>
          </a:xfrm>
          <a:prstGeom prst="rect">
            <a:avLst/>
          </a:prstGeom>
          <a:noFill/>
        </p:spPr>
        <p:txBody>
          <a:bodyPr wrap="square" rtlCol="0">
            <a:spAutoFit/>
          </a:bodyPr>
          <a:lstStyle/>
          <a:p>
            <a:r>
              <a:rPr lang="ru-RU" dirty="0">
                <a:latin typeface="+mj-lt"/>
              </a:rPr>
              <a:t>Короткая перспектива</a:t>
            </a:r>
            <a:r>
              <a:rPr lang="en-US" dirty="0">
                <a:latin typeface="+mj-lt"/>
              </a:rPr>
              <a:t>,</a:t>
            </a:r>
            <a:endParaRPr lang="ru-RU" dirty="0">
              <a:latin typeface="+mj-lt"/>
            </a:endParaRPr>
          </a:p>
          <a:p>
            <a:r>
              <a:rPr lang="ru-RU" dirty="0">
                <a:latin typeface="+mj-lt"/>
              </a:rPr>
              <a:t>Текущие процессы</a:t>
            </a:r>
          </a:p>
        </p:txBody>
      </p:sp>
    </p:spTree>
    <p:extLst>
      <p:ext uri="{BB962C8B-B14F-4D97-AF65-F5344CB8AC3E}">
        <p14:creationId xmlns:p14="http://schemas.microsoft.com/office/powerpoint/2010/main" val="42741674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114" name="Straight Arrow Connector 19"/>
          <p:cNvCxnSpPr>
            <a:cxnSpLocks noChangeShapeType="1"/>
          </p:cNvCxnSpPr>
          <p:nvPr/>
        </p:nvCxnSpPr>
        <p:spPr bwMode="auto">
          <a:xfrm>
            <a:off x="3506391" y="3211116"/>
            <a:ext cx="0" cy="125253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15" name="Straight Arrow Connector 21"/>
          <p:cNvCxnSpPr>
            <a:cxnSpLocks noChangeShapeType="1"/>
          </p:cNvCxnSpPr>
          <p:nvPr/>
        </p:nvCxnSpPr>
        <p:spPr bwMode="auto">
          <a:xfrm>
            <a:off x="5460206" y="3202782"/>
            <a:ext cx="0" cy="1231106"/>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16" name="Straight Arrow Connector 23"/>
          <p:cNvCxnSpPr>
            <a:cxnSpLocks noChangeShapeType="1"/>
          </p:cNvCxnSpPr>
          <p:nvPr/>
        </p:nvCxnSpPr>
        <p:spPr bwMode="auto">
          <a:xfrm flipH="1">
            <a:off x="7414022" y="3259932"/>
            <a:ext cx="14288" cy="1173956"/>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90117" name="Oval 6"/>
          <p:cNvSpPr>
            <a:spLocks noChangeArrowheads="1"/>
          </p:cNvSpPr>
          <p:nvPr/>
        </p:nvSpPr>
        <p:spPr bwMode="auto">
          <a:xfrm>
            <a:off x="358378" y="3231358"/>
            <a:ext cx="2100263" cy="1056085"/>
          </a:xfrm>
          <a:prstGeom prst="ellipse">
            <a:avLst/>
          </a:prstGeom>
          <a:solidFill>
            <a:srgbClr val="FFC000"/>
          </a:solidFill>
          <a:ln>
            <a:noFill/>
          </a:ln>
        </p:spPr>
        <p:txBody>
          <a:bodyPr wrap="none" lIns="0" tIns="0" rIns="0" bIns="0" anchor="ctr"/>
          <a:lstStyle>
            <a:lvl1pPr marL="222250" indent="-2222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ru-RU" altLang="en-US" sz="1600" dirty="0">
                <a:latin typeface="+mj-lt"/>
              </a:rPr>
              <a:t>Отличительные</a:t>
            </a:r>
          </a:p>
          <a:p>
            <a:pPr algn="ctr" eaLnBrk="1" hangingPunct="1"/>
            <a:r>
              <a:rPr kumimoji="1" lang="ru-RU" altLang="en-US" sz="1600" dirty="0">
                <a:latin typeface="+mj-lt"/>
              </a:rPr>
              <a:t>особенности </a:t>
            </a:r>
          </a:p>
          <a:p>
            <a:pPr algn="ctr" eaLnBrk="1" hangingPunct="1"/>
            <a:r>
              <a:rPr kumimoji="1" lang="ru-RU" altLang="en-US" sz="1600" dirty="0">
                <a:latin typeface="+mj-lt"/>
              </a:rPr>
              <a:t>лидерства</a:t>
            </a:r>
            <a:endParaRPr kumimoji="1" lang="en-US" altLang="en-US" sz="1600" dirty="0">
              <a:latin typeface="+mj-lt"/>
            </a:endParaRPr>
          </a:p>
        </p:txBody>
      </p:sp>
      <p:sp>
        <p:nvSpPr>
          <p:cNvPr id="90118" name="Oval 6"/>
          <p:cNvSpPr>
            <a:spLocks noChangeArrowheads="1"/>
          </p:cNvSpPr>
          <p:nvPr/>
        </p:nvSpPr>
        <p:spPr bwMode="auto">
          <a:xfrm>
            <a:off x="373857" y="2321719"/>
            <a:ext cx="2084785" cy="1056085"/>
          </a:xfrm>
          <a:prstGeom prst="ellipse">
            <a:avLst/>
          </a:prstGeom>
          <a:solidFill>
            <a:srgbClr val="CCECFF"/>
          </a:solidFill>
          <a:ln w="9525">
            <a:solidFill>
              <a:schemeClr val="bg1"/>
            </a:solidFill>
            <a:round/>
            <a:headEnd/>
            <a:tailEnd/>
          </a:ln>
        </p:spPr>
        <p:txBody>
          <a:bodyPr wrap="none" lIns="0" tIns="0" rIns="0" bIns="0" anchor="ctr"/>
          <a:lstStyle>
            <a:lvl1pPr marL="222250" indent="-2222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kumimoji="1" lang="ru-RU" altLang="en-US" sz="1600" dirty="0">
                <a:latin typeface="+mj-lt"/>
              </a:rPr>
              <a:t>Бренд компании</a:t>
            </a:r>
            <a:endParaRPr kumimoji="1" lang="en-US" altLang="en-US" sz="1600" dirty="0">
              <a:latin typeface="+mj-lt"/>
            </a:endParaRPr>
          </a:p>
        </p:txBody>
      </p:sp>
      <p:sp>
        <p:nvSpPr>
          <p:cNvPr id="90119" name="Rectangle 10"/>
          <p:cNvSpPr>
            <a:spLocks noChangeArrowheads="1"/>
          </p:cNvSpPr>
          <p:nvPr/>
        </p:nvSpPr>
        <p:spPr bwMode="auto">
          <a:xfrm>
            <a:off x="2721769" y="1613298"/>
            <a:ext cx="5370910" cy="82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600" b="1" dirty="0">
                <a:latin typeface="+mj-lt"/>
              </a:rPr>
              <a:t>Бренд компании</a:t>
            </a:r>
            <a:r>
              <a:rPr lang="en-US" altLang="en-US" sz="1600" b="1" dirty="0">
                <a:latin typeface="+mj-lt"/>
              </a:rPr>
              <a:t>:</a:t>
            </a:r>
          </a:p>
          <a:p>
            <a:pPr algn="ctr" eaLnBrk="1" hangingPunct="1"/>
            <a:r>
              <a:rPr lang="ru-RU" altLang="en-US" sz="1600" dirty="0">
                <a:latin typeface="+mj-lt"/>
              </a:rPr>
              <a:t>Каковы 3 вещи, которые у клиентов и инвесторов должны ассоциироваться с нашей компанией</a:t>
            </a:r>
            <a:r>
              <a:rPr lang="en-US" altLang="en-US" sz="1600" dirty="0">
                <a:latin typeface="+mj-lt"/>
              </a:rPr>
              <a:t>?</a:t>
            </a:r>
          </a:p>
        </p:txBody>
      </p:sp>
      <p:sp>
        <p:nvSpPr>
          <p:cNvPr id="38921" name="Rectangle 11"/>
          <p:cNvSpPr>
            <a:spLocks noChangeArrowheads="1"/>
          </p:cNvSpPr>
          <p:nvPr/>
        </p:nvSpPr>
        <p:spPr bwMode="auto">
          <a:xfrm>
            <a:off x="3024188" y="3409950"/>
            <a:ext cx="5219700" cy="70246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r>
              <a:rPr lang="ru-RU" altLang="en-US" sz="1600" b="1" dirty="0">
                <a:latin typeface="+mj-lt"/>
              </a:rPr>
              <a:t>Отличительные особенности лидерства</a:t>
            </a:r>
            <a:r>
              <a:rPr lang="en-US" altLang="en-US" sz="1600" b="1" dirty="0">
                <a:latin typeface="+mj-lt"/>
              </a:rPr>
              <a:t>:</a:t>
            </a:r>
            <a:r>
              <a:rPr lang="ru-RU" altLang="en-US" sz="1600" b="1" dirty="0">
                <a:latin typeface="+mj-lt"/>
              </a:rPr>
              <a:t> </a:t>
            </a:r>
          </a:p>
          <a:p>
            <a:pPr algn="ctr" eaLnBrk="1" hangingPunct="1">
              <a:defRPr/>
            </a:pPr>
            <a:r>
              <a:rPr lang="ru-RU" sz="1500" dirty="0">
                <a:latin typeface="+mj-lt"/>
              </a:rPr>
              <a:t>Какие действия лидеров будут отражать каждую из этих составляющих бренда?</a:t>
            </a:r>
            <a:endParaRPr lang="en-US" sz="1500" dirty="0">
              <a:latin typeface="+mj-lt"/>
            </a:endParaRPr>
          </a:p>
        </p:txBody>
      </p:sp>
      <p:sp>
        <p:nvSpPr>
          <p:cNvPr id="90121" name="Oval 13"/>
          <p:cNvSpPr>
            <a:spLocks noChangeArrowheads="1"/>
          </p:cNvSpPr>
          <p:nvPr/>
        </p:nvSpPr>
        <p:spPr bwMode="auto">
          <a:xfrm>
            <a:off x="4552950" y="2436019"/>
            <a:ext cx="1814513" cy="685800"/>
          </a:xfrm>
          <a:prstGeom prst="ellipse">
            <a:avLst/>
          </a:prstGeom>
          <a:solidFill>
            <a:srgbClr val="CCEC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500" b="1"/>
          </a:p>
        </p:txBody>
      </p:sp>
      <p:sp>
        <p:nvSpPr>
          <p:cNvPr id="90122" name="Rounded Rectangle 17"/>
          <p:cNvSpPr>
            <a:spLocks noChangeArrowheads="1"/>
          </p:cNvSpPr>
          <p:nvPr/>
        </p:nvSpPr>
        <p:spPr bwMode="auto">
          <a:xfrm>
            <a:off x="6490097" y="4570810"/>
            <a:ext cx="1814513" cy="1012031"/>
          </a:xfrm>
          <a:prstGeom prst="roundRect">
            <a:avLst>
              <a:gd name="adj" fmla="val 16667"/>
            </a:avLst>
          </a:prstGeom>
          <a:solidFill>
            <a:srgbClr val="FFC000"/>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b="1"/>
              <a:t>  </a:t>
            </a:r>
          </a:p>
          <a:p>
            <a:pPr eaLnBrk="1" hangingPunct="1">
              <a:buFont typeface="Arial" panose="020B0604020202020204" pitchFamily="34" charset="0"/>
              <a:buChar char="•"/>
            </a:pPr>
            <a:r>
              <a:rPr lang="en-US" altLang="en-US" b="1"/>
              <a:t>  </a:t>
            </a:r>
          </a:p>
          <a:p>
            <a:pPr eaLnBrk="1" hangingPunct="1">
              <a:buFont typeface="Arial" panose="020B0604020202020204" pitchFamily="34" charset="0"/>
              <a:buChar char="•"/>
            </a:pPr>
            <a:r>
              <a:rPr lang="en-US" altLang="en-US" b="1"/>
              <a:t>  </a:t>
            </a:r>
          </a:p>
        </p:txBody>
      </p:sp>
      <p:sp>
        <p:nvSpPr>
          <p:cNvPr id="90123" name="Title 1"/>
          <p:cNvSpPr>
            <a:spLocks noGrp="1"/>
          </p:cNvSpPr>
          <p:nvPr>
            <p:ph type="title"/>
          </p:nvPr>
        </p:nvSpPr>
        <p:spPr/>
        <p:txBody>
          <a:bodyPr/>
          <a:lstStyle/>
          <a:p>
            <a:r>
              <a:rPr lang="ru-RU" altLang="en-US" sz="2400" dirty="0">
                <a:latin typeface="+mj-lt"/>
              </a:rPr>
              <a:t>Превратите бренд компании в отличительные особенности лидерства</a:t>
            </a:r>
            <a:endParaRPr lang="en-US" altLang="en-US" sz="2400" dirty="0">
              <a:latin typeface="+mj-lt"/>
            </a:endParaRPr>
          </a:p>
        </p:txBody>
      </p:sp>
      <p:sp>
        <p:nvSpPr>
          <p:cNvPr id="90124" name="Oval 13"/>
          <p:cNvSpPr>
            <a:spLocks noChangeArrowheads="1"/>
          </p:cNvSpPr>
          <p:nvPr/>
        </p:nvSpPr>
        <p:spPr bwMode="auto">
          <a:xfrm>
            <a:off x="2599135" y="2436019"/>
            <a:ext cx="1813322" cy="685800"/>
          </a:xfrm>
          <a:prstGeom prst="ellipse">
            <a:avLst/>
          </a:prstGeom>
          <a:solidFill>
            <a:srgbClr val="CCEC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500" b="1"/>
          </a:p>
        </p:txBody>
      </p:sp>
      <p:sp>
        <p:nvSpPr>
          <p:cNvPr id="90125" name="Oval 13"/>
          <p:cNvSpPr>
            <a:spLocks noChangeArrowheads="1"/>
          </p:cNvSpPr>
          <p:nvPr/>
        </p:nvSpPr>
        <p:spPr bwMode="auto">
          <a:xfrm>
            <a:off x="6490097" y="2433638"/>
            <a:ext cx="1814513" cy="685800"/>
          </a:xfrm>
          <a:prstGeom prst="ellipse">
            <a:avLst/>
          </a:prstGeom>
          <a:solidFill>
            <a:srgbClr val="CCEC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1500" b="1"/>
          </a:p>
        </p:txBody>
      </p:sp>
      <p:sp>
        <p:nvSpPr>
          <p:cNvPr id="90126" name="Rounded Rectangle 17"/>
          <p:cNvSpPr>
            <a:spLocks noChangeArrowheads="1"/>
          </p:cNvSpPr>
          <p:nvPr/>
        </p:nvSpPr>
        <p:spPr bwMode="auto">
          <a:xfrm>
            <a:off x="4552950" y="4566048"/>
            <a:ext cx="1814513" cy="1012031"/>
          </a:xfrm>
          <a:prstGeom prst="roundRect">
            <a:avLst>
              <a:gd name="adj" fmla="val 16667"/>
            </a:avLst>
          </a:prstGeom>
          <a:solidFill>
            <a:srgbClr val="FFC000"/>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b="1"/>
              <a:t>  </a:t>
            </a:r>
          </a:p>
          <a:p>
            <a:pPr eaLnBrk="1" hangingPunct="1">
              <a:buFont typeface="Arial" panose="020B0604020202020204" pitchFamily="34" charset="0"/>
              <a:buChar char="•"/>
            </a:pPr>
            <a:r>
              <a:rPr lang="en-US" altLang="en-US" b="1"/>
              <a:t>  </a:t>
            </a:r>
          </a:p>
          <a:p>
            <a:pPr eaLnBrk="1" hangingPunct="1">
              <a:buFont typeface="Arial" panose="020B0604020202020204" pitchFamily="34" charset="0"/>
              <a:buChar char="•"/>
            </a:pPr>
            <a:r>
              <a:rPr lang="en-US" altLang="en-US" b="1"/>
              <a:t>  </a:t>
            </a:r>
          </a:p>
        </p:txBody>
      </p:sp>
      <p:sp>
        <p:nvSpPr>
          <p:cNvPr id="90127" name="Rounded Rectangle 19"/>
          <p:cNvSpPr>
            <a:spLocks noChangeArrowheads="1"/>
          </p:cNvSpPr>
          <p:nvPr/>
        </p:nvSpPr>
        <p:spPr bwMode="auto">
          <a:xfrm>
            <a:off x="2599135" y="4566048"/>
            <a:ext cx="1813322" cy="1012031"/>
          </a:xfrm>
          <a:prstGeom prst="roundRect">
            <a:avLst>
              <a:gd name="adj" fmla="val 16667"/>
            </a:avLst>
          </a:prstGeom>
          <a:solidFill>
            <a:srgbClr val="FFC000"/>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b="1"/>
              <a:t>  </a:t>
            </a:r>
          </a:p>
          <a:p>
            <a:pPr eaLnBrk="1" hangingPunct="1">
              <a:buFont typeface="Arial" panose="020B0604020202020204" pitchFamily="34" charset="0"/>
              <a:buChar char="•"/>
            </a:pPr>
            <a:r>
              <a:rPr lang="en-US" altLang="en-US" b="1"/>
              <a:t>  </a:t>
            </a:r>
          </a:p>
          <a:p>
            <a:pPr eaLnBrk="1" hangingPunct="1">
              <a:buFont typeface="Arial" panose="020B0604020202020204" pitchFamily="34" charset="0"/>
              <a:buChar char="•"/>
            </a:pPr>
            <a:r>
              <a:rPr lang="en-US" altLang="en-US" b="1"/>
              <a:t>  </a:t>
            </a:r>
          </a:p>
        </p:txBody>
      </p:sp>
    </p:spTree>
    <p:extLst>
      <p:ext uri="{BB962C8B-B14F-4D97-AF65-F5344CB8AC3E}">
        <p14:creationId xmlns:p14="http://schemas.microsoft.com/office/powerpoint/2010/main" val="21611755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211EBC-8D9A-F240-AFFE-F1FA6C0DF287}"/>
              </a:ext>
            </a:extLst>
          </p:cNvPr>
          <p:cNvSpPr txBox="1">
            <a:spLocks/>
          </p:cNvSpPr>
          <p:nvPr/>
        </p:nvSpPr>
        <p:spPr>
          <a:xfrm>
            <a:off x="565200" y="381600"/>
            <a:ext cx="7818965" cy="711200"/>
          </a:xfrm>
          <a:prstGeom prst="rect">
            <a:avLst/>
          </a:prstGeom>
        </p:spPr>
        <p:txBody>
          <a:bodyPr vert="horz" anchor="ctr"/>
          <a:lstStyle>
            <a:lvl1pPr algn="ctr" rtl="0" eaLnBrk="0" fontAlgn="base" hangingPunct="0">
              <a:lnSpc>
                <a:spcPts val="2505"/>
              </a:lnSpc>
              <a:spcBef>
                <a:spcPct val="0"/>
              </a:spcBef>
              <a:spcAft>
                <a:spcPct val="0"/>
              </a:spcAft>
              <a:defRPr sz="2700" b="1" i="0" spc="-113" baseline="0">
                <a:solidFill>
                  <a:srgbClr val="262626"/>
                </a:solidFill>
                <a:latin typeface="Arial"/>
                <a:ea typeface="ＭＳ Ｐゴシック" pitchFamily="34" charset="-128"/>
                <a:cs typeface="Arial"/>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a:lstStyle>
          <a:p>
            <a:r>
              <a:rPr lang="ru-RU" altLang="en-US" sz="2400" kern="0" dirty="0">
                <a:latin typeface="+mj-lt"/>
              </a:rPr>
              <a:t>Логика пользы</a:t>
            </a:r>
            <a:r>
              <a:rPr lang="en-US" altLang="en-US" sz="2400" kern="0" dirty="0">
                <a:latin typeface="+mj-lt"/>
              </a:rPr>
              <a:t>: </a:t>
            </a:r>
            <a:r>
              <a:rPr lang="ru-RU" altLang="en-US" sz="2400" kern="0" dirty="0">
                <a:latin typeface="+mj-lt"/>
              </a:rPr>
              <a:t>тренды</a:t>
            </a:r>
            <a:endParaRPr lang="en-US" altLang="en-US" sz="2400" kern="0" dirty="0">
              <a:latin typeface="+mj-lt"/>
            </a:endParaRPr>
          </a:p>
        </p:txBody>
      </p:sp>
      <p:sp>
        <p:nvSpPr>
          <p:cNvPr id="9" name="TextBox 8">
            <a:extLst>
              <a:ext uri="{FF2B5EF4-FFF2-40B4-BE49-F238E27FC236}">
                <a16:creationId xmlns:a16="http://schemas.microsoft.com/office/drawing/2014/main" id="{3B205C27-159C-DA4F-AE7E-CB196BA4973C}"/>
              </a:ext>
            </a:extLst>
          </p:cNvPr>
          <p:cNvSpPr txBox="1"/>
          <p:nvPr/>
        </p:nvSpPr>
        <p:spPr>
          <a:xfrm>
            <a:off x="643836" y="1211171"/>
            <a:ext cx="7600950" cy="369332"/>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dirty="0">
                <a:latin typeface="+mn-lt"/>
              </a:rPr>
              <a:t>Смысл </a:t>
            </a:r>
            <a:r>
              <a:rPr lang="en-US" dirty="0">
                <a:latin typeface="+mn-lt"/>
              </a:rPr>
              <a:t>HR </a:t>
            </a:r>
            <a:r>
              <a:rPr lang="ru-RU" dirty="0">
                <a:latin typeface="+mn-lt"/>
              </a:rPr>
              <a:t>не в </a:t>
            </a:r>
            <a:r>
              <a:rPr lang="en-US" dirty="0">
                <a:latin typeface="+mn-lt"/>
              </a:rPr>
              <a:t>HR, </a:t>
            </a:r>
            <a:r>
              <a:rPr lang="ru-RU" dirty="0">
                <a:latin typeface="+mn-lt"/>
              </a:rPr>
              <a:t>а в</a:t>
            </a:r>
            <a:r>
              <a:rPr lang="en-US" dirty="0">
                <a:latin typeface="+mn-lt"/>
              </a:rPr>
              <a:t> </a:t>
            </a:r>
            <a:r>
              <a:rPr lang="ru-RU" dirty="0">
                <a:latin typeface="+mn-lt"/>
              </a:rPr>
              <a:t>ценности </a:t>
            </a:r>
            <a:r>
              <a:rPr lang="en-US" dirty="0">
                <a:latin typeface="+mn-lt"/>
              </a:rPr>
              <a:t>HR </a:t>
            </a:r>
            <a:r>
              <a:rPr lang="ru-RU" dirty="0">
                <a:latin typeface="+mn-lt"/>
              </a:rPr>
              <a:t>для других</a:t>
            </a:r>
            <a:endParaRPr lang="en-US" dirty="0">
              <a:latin typeface="+mn-lt"/>
            </a:endParaRPr>
          </a:p>
        </p:txBody>
      </p:sp>
      <p:sp>
        <p:nvSpPr>
          <p:cNvPr id="10" name="TextBox 9">
            <a:extLst>
              <a:ext uri="{FF2B5EF4-FFF2-40B4-BE49-F238E27FC236}">
                <a16:creationId xmlns:a16="http://schemas.microsoft.com/office/drawing/2014/main" id="{7E81D735-7246-794D-A84C-F2D3875F3A73}"/>
              </a:ext>
            </a:extLst>
          </p:cNvPr>
          <p:cNvSpPr txBox="1"/>
          <p:nvPr/>
        </p:nvSpPr>
        <p:spPr>
          <a:xfrm>
            <a:off x="643835" y="1978546"/>
            <a:ext cx="7600950" cy="1754326"/>
          </a:xfrm>
          <a:prstGeom prst="rect">
            <a:avLst/>
          </a:prstGeom>
          <a:solidFill>
            <a:srgbClr val="CCECFF">
              <a:alpha val="67000"/>
            </a:srgbClr>
          </a:solidFill>
          <a:effectLst>
            <a:glow>
              <a:schemeClr val="accent6">
                <a:lumMod val="75000"/>
                <a:alpha val="40000"/>
              </a:schemeClr>
            </a:glow>
          </a:effectLst>
        </p:spPr>
        <p:txBody>
          <a:bodyPr>
            <a:spAutoFit/>
          </a:bodyPr>
          <a:lstStyle/>
          <a:p>
            <a:pPr marL="342900" indent="-342900">
              <a:buAutoNum type="arabicPeriod"/>
              <a:defRPr/>
            </a:pPr>
            <a:r>
              <a:rPr lang="ru-RU" dirty="0">
                <a:latin typeface="+mn-lt"/>
              </a:rPr>
              <a:t>Осознайте, что ценность определяется прежде всего получателем, а не дающим</a:t>
            </a:r>
          </a:p>
          <a:p>
            <a:pPr marL="342900" indent="-342900">
              <a:buFontTx/>
              <a:buAutoNum type="arabicPeriod"/>
              <a:defRPr/>
            </a:pPr>
            <a:r>
              <a:rPr lang="ru-RU" dirty="0">
                <a:latin typeface="+mn-lt"/>
              </a:rPr>
              <a:t>Примите к сведению и оцените внешние условия ведения бизнеса</a:t>
            </a:r>
          </a:p>
          <a:p>
            <a:pPr marL="342900" indent="-342900">
              <a:buFontTx/>
              <a:buAutoNum type="arabicPeriod"/>
              <a:defRPr/>
            </a:pPr>
            <a:r>
              <a:rPr lang="ru-RU" dirty="0">
                <a:latin typeface="+mn-lt"/>
              </a:rPr>
              <a:t>Работайте с учетом интересов всех заинтересованных сторон (внутри и вне организации)</a:t>
            </a:r>
          </a:p>
        </p:txBody>
      </p:sp>
      <p:sp>
        <p:nvSpPr>
          <p:cNvPr id="2" name="TextBox 1">
            <a:extLst>
              <a:ext uri="{FF2B5EF4-FFF2-40B4-BE49-F238E27FC236}">
                <a16:creationId xmlns:a16="http://schemas.microsoft.com/office/drawing/2014/main" id="{84134CCE-9C06-E34B-9CE5-0C5358E22438}"/>
              </a:ext>
            </a:extLst>
          </p:cNvPr>
          <p:cNvSpPr txBox="1"/>
          <p:nvPr/>
        </p:nvSpPr>
        <p:spPr>
          <a:xfrm>
            <a:off x="643835" y="4114797"/>
            <a:ext cx="7600950" cy="1477328"/>
          </a:xfrm>
          <a:prstGeom prst="rect">
            <a:avLst/>
          </a:prstGeom>
          <a:solidFill>
            <a:srgbClr val="FFC000"/>
          </a:solidFill>
        </p:spPr>
        <p:txBody>
          <a:bodyPr wrap="square" rtlCol="0">
            <a:spAutoFit/>
          </a:bodyPr>
          <a:lstStyle/>
          <a:p>
            <a:r>
              <a:rPr lang="ru-RU" dirty="0">
                <a:latin typeface="+mj-lt"/>
              </a:rPr>
              <a:t>Общие тренды</a:t>
            </a:r>
            <a:r>
              <a:rPr lang="en-US" dirty="0">
                <a:latin typeface="+mj-lt"/>
              </a:rPr>
              <a:t>: </a:t>
            </a:r>
            <a:r>
              <a:rPr lang="ru-RU" dirty="0">
                <a:latin typeface="+mj-lt"/>
              </a:rPr>
              <a:t>каков уникальный вклад </a:t>
            </a:r>
            <a:r>
              <a:rPr lang="en-US" dirty="0">
                <a:latin typeface="+mj-lt"/>
              </a:rPr>
              <a:t>HR </a:t>
            </a:r>
            <a:r>
              <a:rPr lang="ru-RU" dirty="0">
                <a:latin typeface="+mj-lt"/>
              </a:rPr>
              <a:t>в бизнес-диалог</a:t>
            </a:r>
            <a:r>
              <a:rPr lang="en-US" dirty="0">
                <a:latin typeface="+mj-lt"/>
              </a:rPr>
              <a:t>?</a:t>
            </a:r>
          </a:p>
          <a:p>
            <a:r>
              <a:rPr lang="en-US" dirty="0">
                <a:latin typeface="+mj-lt"/>
              </a:rPr>
              <a:t>4. </a:t>
            </a:r>
            <a:r>
              <a:rPr lang="ru-RU" dirty="0">
                <a:latin typeface="+mj-lt"/>
              </a:rPr>
              <a:t>Предоставьте таланты (инновации в области талантов)</a:t>
            </a:r>
            <a:r>
              <a:rPr lang="en-US" dirty="0">
                <a:latin typeface="+mj-lt"/>
              </a:rPr>
              <a:t> </a:t>
            </a:r>
            <a:endParaRPr lang="ru-RU" dirty="0">
              <a:latin typeface="+mj-lt"/>
            </a:endParaRPr>
          </a:p>
          <a:p>
            <a:r>
              <a:rPr lang="ru-RU" dirty="0">
                <a:latin typeface="+mj-lt"/>
              </a:rPr>
              <a:t>5</a:t>
            </a:r>
            <a:r>
              <a:rPr lang="en-US" dirty="0">
                <a:latin typeface="+mj-lt"/>
              </a:rPr>
              <a:t>. </a:t>
            </a:r>
            <a:r>
              <a:rPr lang="ru-RU" dirty="0">
                <a:latin typeface="+mj-lt"/>
              </a:rPr>
              <a:t>Выстройте</a:t>
            </a:r>
            <a:r>
              <a:rPr lang="en-US" dirty="0">
                <a:latin typeface="+mj-lt"/>
              </a:rPr>
              <a:t> </a:t>
            </a:r>
            <a:r>
              <a:rPr lang="ru-RU" dirty="0">
                <a:latin typeface="+mj-lt"/>
              </a:rPr>
              <a:t>правильное лидерство </a:t>
            </a:r>
            <a:r>
              <a:rPr lang="en-US" dirty="0">
                <a:latin typeface="+mj-lt"/>
              </a:rPr>
              <a:t>(</a:t>
            </a:r>
            <a:r>
              <a:rPr lang="ru-RU" dirty="0">
                <a:latin typeface="+mj-lt"/>
              </a:rPr>
              <a:t>бренд лидерства</a:t>
            </a:r>
            <a:r>
              <a:rPr lang="en-US" dirty="0">
                <a:latin typeface="+mj-lt"/>
              </a:rPr>
              <a:t>)</a:t>
            </a:r>
          </a:p>
          <a:p>
            <a:r>
              <a:rPr lang="en-US" dirty="0">
                <a:latin typeface="+mj-lt"/>
              </a:rPr>
              <a:t>6. </a:t>
            </a:r>
            <a:r>
              <a:rPr lang="ru-RU" dirty="0">
                <a:latin typeface="+mj-lt"/>
              </a:rPr>
              <a:t>Создайте правильную организацию (изобретите организацию заново)</a:t>
            </a:r>
          </a:p>
        </p:txBody>
      </p:sp>
    </p:spTree>
    <p:extLst>
      <p:ext uri="{BB962C8B-B14F-4D97-AF65-F5344CB8AC3E}">
        <p14:creationId xmlns:p14="http://schemas.microsoft.com/office/powerpoint/2010/main" val="22791699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1250-5A69-4ED5-AC40-5ADF338F3C8B}"/>
              </a:ext>
            </a:extLst>
          </p:cNvPr>
          <p:cNvSpPr>
            <a:spLocks noGrp="1"/>
          </p:cNvSpPr>
          <p:nvPr>
            <p:ph type="title"/>
          </p:nvPr>
        </p:nvSpPr>
        <p:spPr>
          <a:xfrm>
            <a:off x="296335" y="44825"/>
            <a:ext cx="7818965" cy="711200"/>
          </a:xfrm>
        </p:spPr>
        <p:txBody>
          <a:bodyPr/>
          <a:lstStyle/>
          <a:p>
            <a:r>
              <a:rPr lang="ru-RU" sz="2400" dirty="0">
                <a:latin typeface="+mj-lt"/>
              </a:rPr>
              <a:t>Обзор лекции </a:t>
            </a:r>
            <a:r>
              <a:rPr lang="en-US" sz="2400" dirty="0">
                <a:latin typeface="+mj-lt"/>
              </a:rPr>
              <a:t>(1 – 3 – 12)</a:t>
            </a:r>
          </a:p>
        </p:txBody>
      </p:sp>
      <p:sp>
        <p:nvSpPr>
          <p:cNvPr id="3" name="Oval 2">
            <a:extLst>
              <a:ext uri="{FF2B5EF4-FFF2-40B4-BE49-F238E27FC236}">
                <a16:creationId xmlns:a16="http://schemas.microsoft.com/office/drawing/2014/main" id="{0BD3C69C-4021-44DA-BCD5-1D8B43B8874C}"/>
              </a:ext>
            </a:extLst>
          </p:cNvPr>
          <p:cNvSpPr/>
          <p:nvPr/>
        </p:nvSpPr>
        <p:spPr>
          <a:xfrm>
            <a:off x="1447041" y="707165"/>
            <a:ext cx="6246743" cy="9103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Arial" panose="020B0604020202020204" pitchFamily="34" charset="0"/>
              </a:rPr>
              <a:t>Смысл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не в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а в</a:t>
            </a:r>
            <a:r>
              <a:rPr lang="en-US" sz="1600" dirty="0">
                <a:solidFill>
                  <a:schemeClr val="tx1"/>
                </a:solidFill>
                <a:cs typeface="Arial" panose="020B0604020202020204" pitchFamily="34" charset="0"/>
              </a:rPr>
              <a:t> </a:t>
            </a:r>
            <a:r>
              <a:rPr lang="ru-RU" sz="1600" dirty="0">
                <a:solidFill>
                  <a:schemeClr val="tx1"/>
                </a:solidFill>
                <a:cs typeface="Arial" panose="020B0604020202020204" pitchFamily="34" charset="0"/>
              </a:rPr>
              <a:t>том, чтобы </a:t>
            </a:r>
          </a:p>
          <a:p>
            <a:pPr algn="ctr">
              <a:defRPr/>
            </a:pPr>
            <a:r>
              <a:rPr lang="ru-RU" sz="1600" dirty="0">
                <a:solidFill>
                  <a:schemeClr val="tx1"/>
                </a:solidFill>
                <a:cs typeface="Arial" panose="020B0604020202020204" pitchFamily="34" charset="0"/>
              </a:rPr>
              <a:t>помогать бизнесу добиться успеха на рынке</a:t>
            </a:r>
            <a:endParaRPr lang="en-US" sz="1600" dirty="0">
              <a:solidFill>
                <a:schemeClr val="tx1"/>
              </a:solidFill>
              <a:cs typeface="Arial" panose="020B0604020202020204" pitchFamily="34" charset="0"/>
            </a:endParaRPr>
          </a:p>
        </p:txBody>
      </p:sp>
      <p:sp>
        <p:nvSpPr>
          <p:cNvPr id="4" name="TextBox 3">
            <a:extLst>
              <a:ext uri="{FF2B5EF4-FFF2-40B4-BE49-F238E27FC236}">
                <a16:creationId xmlns:a16="http://schemas.microsoft.com/office/drawing/2014/main" id="{75879F3D-F92D-4656-B052-AC49B6F674A4}"/>
              </a:ext>
            </a:extLst>
          </p:cNvPr>
          <p:cNvSpPr txBox="1"/>
          <p:nvPr/>
        </p:nvSpPr>
        <p:spPr>
          <a:xfrm>
            <a:off x="390310" y="1774036"/>
            <a:ext cx="2576520" cy="830997"/>
          </a:xfrm>
          <a:prstGeom prst="rect">
            <a:avLst/>
          </a:prstGeom>
          <a:solidFill>
            <a:srgbClr val="00B0F0">
              <a:alpha val="38000"/>
            </a:srgbClr>
          </a:solidFill>
          <a:effectLst/>
        </p:spPr>
        <p:txBody>
          <a:bodyPr wrap="square">
            <a:spAutoFit/>
          </a:bodyPr>
          <a:lstStyle/>
          <a:p>
            <a:pPr>
              <a:defRPr/>
            </a:pPr>
            <a:r>
              <a:rPr lang="ru-RU" sz="1600" dirty="0">
                <a:latin typeface="+mn-lt"/>
              </a:rPr>
              <a:t>Предположения</a:t>
            </a:r>
            <a:r>
              <a:rPr lang="en-US" sz="1600" dirty="0">
                <a:latin typeface="+mn-lt"/>
              </a:rPr>
              <a:t>: </a:t>
            </a:r>
            <a:r>
              <a:rPr lang="ru-RU" sz="1600" dirty="0">
                <a:latin typeface="+mn-lt"/>
              </a:rPr>
              <a:t>в чем состоит возникающее видение </a:t>
            </a:r>
            <a:r>
              <a:rPr lang="en-US" sz="1600" dirty="0">
                <a:latin typeface="+mn-lt"/>
              </a:rPr>
              <a:t>HR?</a:t>
            </a:r>
          </a:p>
        </p:txBody>
      </p:sp>
      <p:sp>
        <p:nvSpPr>
          <p:cNvPr id="5" name="TextBox 4">
            <a:extLst>
              <a:ext uri="{FF2B5EF4-FFF2-40B4-BE49-F238E27FC236}">
                <a16:creationId xmlns:a16="http://schemas.microsoft.com/office/drawing/2014/main" id="{29FD7674-6456-41F7-A2C8-4D38649F803F}"/>
              </a:ext>
            </a:extLst>
          </p:cNvPr>
          <p:cNvSpPr txBox="1"/>
          <p:nvPr/>
        </p:nvSpPr>
        <p:spPr>
          <a:xfrm>
            <a:off x="365262" y="2752472"/>
            <a:ext cx="2601568" cy="4031873"/>
          </a:xfrm>
          <a:prstGeom prst="rect">
            <a:avLst/>
          </a:prstGeom>
          <a:solidFill>
            <a:srgbClr val="00B0F0">
              <a:alpha val="38000"/>
            </a:srgbClr>
          </a:solidFill>
          <a:effectLst/>
        </p:spPr>
        <p:txBody>
          <a:bodyPr wrap="square">
            <a:spAutoFit/>
          </a:bodyPr>
          <a:lstStyle/>
          <a:p>
            <a:pPr marL="342900" indent="-342900">
              <a:buAutoNum type="arabicPeriod"/>
              <a:defRPr/>
            </a:pPr>
            <a:r>
              <a:rPr lang="ru-RU" sz="1600" dirty="0">
                <a:latin typeface="+mn-lt"/>
              </a:rPr>
              <a:t>Осознайте, что ценность определяется прежде всего получателем, а не дающим</a:t>
            </a:r>
            <a:endParaRPr lang="en-US" sz="1600" dirty="0">
              <a:latin typeface="+mn-lt"/>
            </a:endParaRPr>
          </a:p>
          <a:p>
            <a:pPr marL="342900" indent="-342900">
              <a:buAutoNum type="arabicPeriod"/>
              <a:defRPr/>
            </a:pPr>
            <a:r>
              <a:rPr lang="ru-RU" sz="1600" dirty="0">
                <a:latin typeface="+mn-lt"/>
              </a:rPr>
              <a:t>Примите к сведению и оцените внешние условия ведения бизнеса</a:t>
            </a:r>
            <a:endParaRPr lang="en-US" sz="1600" dirty="0">
              <a:latin typeface="+mn-lt"/>
            </a:endParaRPr>
          </a:p>
          <a:p>
            <a:pPr marL="342900" indent="-342900">
              <a:buAutoNum type="arabicPeriod"/>
              <a:defRPr/>
            </a:pPr>
            <a:r>
              <a:rPr lang="ru-RU" sz="1600" dirty="0">
                <a:latin typeface="+mn-lt"/>
              </a:rPr>
              <a:t>Работайте с учетом интересов всех заинтересованных сторон (внутри и вне организации)</a:t>
            </a:r>
            <a:endParaRPr lang="en-US" sz="1600" dirty="0">
              <a:latin typeface="+mn-lt"/>
            </a:endParaRPr>
          </a:p>
        </p:txBody>
      </p:sp>
      <p:sp>
        <p:nvSpPr>
          <p:cNvPr id="6" name="TextBox 5">
            <a:extLst>
              <a:ext uri="{FF2B5EF4-FFF2-40B4-BE49-F238E27FC236}">
                <a16:creationId xmlns:a16="http://schemas.microsoft.com/office/drawing/2014/main" id="{26AC05A8-1155-4BE7-84A7-853ED24EB41B}"/>
              </a:ext>
            </a:extLst>
          </p:cNvPr>
          <p:cNvSpPr txBox="1"/>
          <p:nvPr/>
        </p:nvSpPr>
        <p:spPr>
          <a:xfrm>
            <a:off x="3183006" y="1792867"/>
            <a:ext cx="2914651" cy="830997"/>
          </a:xfrm>
          <a:prstGeom prst="rect">
            <a:avLst/>
          </a:prstGeom>
          <a:solidFill>
            <a:schemeClr val="accent2">
              <a:lumMod val="60000"/>
              <a:lumOff val="40000"/>
              <a:alpha val="39000"/>
            </a:schemeClr>
          </a:solidFill>
          <a:effectLst/>
        </p:spPr>
        <p:txBody>
          <a:bodyPr wrap="square">
            <a:spAutoFit/>
          </a:bodyPr>
          <a:lstStyle/>
          <a:p>
            <a:pPr>
              <a:defRPr/>
            </a:pPr>
            <a:r>
              <a:rPr lang="ru-RU" sz="1600" dirty="0">
                <a:latin typeface="+mn-lt"/>
              </a:rPr>
              <a:t>Новые тренды</a:t>
            </a:r>
            <a:r>
              <a:rPr lang="en-US" sz="1600" dirty="0">
                <a:latin typeface="+mn-lt"/>
              </a:rPr>
              <a:t>: </a:t>
            </a:r>
            <a:r>
              <a:rPr lang="ru-RU" sz="1600" dirty="0">
                <a:latin typeface="+mn-lt"/>
              </a:rPr>
              <a:t>что нового в областях талантов, лидерства, организации?</a:t>
            </a:r>
            <a:endParaRPr lang="en-US" sz="1600" dirty="0">
              <a:latin typeface="+mn-lt"/>
            </a:endParaRPr>
          </a:p>
        </p:txBody>
      </p:sp>
      <p:sp>
        <p:nvSpPr>
          <p:cNvPr id="8" name="TextBox 7">
            <a:extLst>
              <a:ext uri="{FF2B5EF4-FFF2-40B4-BE49-F238E27FC236}">
                <a16:creationId xmlns:a16="http://schemas.microsoft.com/office/drawing/2014/main" id="{D7E34926-C29F-4C7B-AD17-7F6EE1560316}"/>
              </a:ext>
            </a:extLst>
          </p:cNvPr>
          <p:cNvSpPr txBox="1"/>
          <p:nvPr/>
        </p:nvSpPr>
        <p:spPr>
          <a:xfrm>
            <a:off x="3183006" y="2752472"/>
            <a:ext cx="2914651" cy="4031873"/>
          </a:xfrm>
          <a:prstGeom prst="rect">
            <a:avLst/>
          </a:prstGeom>
          <a:solidFill>
            <a:schemeClr val="accent2">
              <a:lumMod val="60000"/>
              <a:lumOff val="40000"/>
              <a:alpha val="39000"/>
            </a:schemeClr>
          </a:solidFill>
          <a:effectLst/>
        </p:spPr>
        <p:txBody>
          <a:bodyPr wrap="square">
            <a:spAutoFit/>
          </a:bodyPr>
          <a:lstStyle/>
          <a:p>
            <a:pPr marL="342900" indent="-342900">
              <a:buAutoNum type="arabicPeriod" startAt="4"/>
              <a:defRPr/>
            </a:pPr>
            <a:r>
              <a:rPr lang="ru-RU" sz="1600" dirty="0">
                <a:latin typeface="+mn-lt"/>
              </a:rPr>
              <a:t>Предоставьте таланты (инновации в области талантов)</a:t>
            </a: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r>
              <a:rPr lang="ru-RU" sz="1600" dirty="0">
                <a:latin typeface="+mn-lt"/>
              </a:rPr>
              <a:t>Выстройте лидерство правильно </a:t>
            </a:r>
            <a:r>
              <a:rPr lang="en-US" sz="1600" dirty="0">
                <a:latin typeface="+mn-lt"/>
              </a:rPr>
              <a:t>(</a:t>
            </a:r>
            <a:r>
              <a:rPr lang="ru-RU" sz="1600" dirty="0">
                <a:latin typeface="+mn-lt"/>
              </a:rPr>
              <a:t>бренд лидерства</a:t>
            </a:r>
            <a:r>
              <a:rPr lang="en-US" sz="1600" dirty="0">
                <a:latin typeface="+mn-lt"/>
              </a:rPr>
              <a:t>)</a:t>
            </a:r>
            <a:endParaRPr lang="ru-RU" sz="1600" dirty="0">
              <a:latin typeface="+mn-lt"/>
            </a:endParaRP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r>
              <a:rPr lang="ru-RU" sz="1600" dirty="0">
                <a:latin typeface="+mn-lt"/>
              </a:rPr>
              <a:t>Создайте правильную организацию (изобретите организацию заново)</a:t>
            </a: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p:txBody>
      </p:sp>
      <p:sp>
        <p:nvSpPr>
          <p:cNvPr id="9" name="TextBox 8">
            <a:extLst>
              <a:ext uri="{FF2B5EF4-FFF2-40B4-BE49-F238E27FC236}">
                <a16:creationId xmlns:a16="http://schemas.microsoft.com/office/drawing/2014/main" id="{249D1A95-C2CF-4AE7-B36B-35FA5DA09EE1}"/>
              </a:ext>
            </a:extLst>
          </p:cNvPr>
          <p:cNvSpPr txBox="1"/>
          <p:nvPr/>
        </p:nvSpPr>
        <p:spPr>
          <a:xfrm>
            <a:off x="6337688" y="2752472"/>
            <a:ext cx="2688534" cy="3539430"/>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
        <p:nvSpPr>
          <p:cNvPr id="10" name="TextBox 9">
            <a:extLst>
              <a:ext uri="{FF2B5EF4-FFF2-40B4-BE49-F238E27FC236}">
                <a16:creationId xmlns:a16="http://schemas.microsoft.com/office/drawing/2014/main" id="{04BF6C12-2EA2-4986-AC48-7C50EDE872E1}"/>
              </a:ext>
            </a:extLst>
          </p:cNvPr>
          <p:cNvSpPr txBox="1"/>
          <p:nvPr/>
        </p:nvSpPr>
        <p:spPr>
          <a:xfrm>
            <a:off x="6349517" y="1774035"/>
            <a:ext cx="2688534" cy="830997"/>
          </a:xfrm>
          <a:prstGeom prst="rect">
            <a:avLst/>
          </a:prstGeom>
          <a:solidFill>
            <a:srgbClr val="F4695A">
              <a:alpha val="66667"/>
            </a:srgbClr>
          </a:solidFill>
          <a:effectLst/>
        </p:spPr>
        <p:txBody>
          <a:bodyPr wrap="square">
            <a:spAutoFit/>
          </a:bodyPr>
          <a:lstStyle/>
          <a:p>
            <a:pPr>
              <a:defRPr/>
            </a:pPr>
            <a:r>
              <a:rPr lang="ru-RU" sz="1600" dirty="0">
                <a:latin typeface="+mn-lt"/>
              </a:rPr>
              <a:t>Возникающие типы организаций</a:t>
            </a:r>
            <a:r>
              <a:rPr lang="en-US" sz="1600" dirty="0">
                <a:latin typeface="+mn-lt"/>
              </a:rPr>
              <a:t>: </a:t>
            </a:r>
            <a:r>
              <a:rPr lang="ru-RU" sz="1600" dirty="0">
                <a:latin typeface="+mn-lt"/>
              </a:rPr>
              <a:t>как построить правильную</a:t>
            </a:r>
            <a:r>
              <a:rPr lang="en-US" sz="1600" dirty="0">
                <a:latin typeface="+mn-lt"/>
              </a:rPr>
              <a:t>?</a:t>
            </a:r>
          </a:p>
        </p:txBody>
      </p:sp>
    </p:spTree>
    <p:extLst>
      <p:ext uri="{BB962C8B-B14F-4D97-AF65-F5344CB8AC3E}">
        <p14:creationId xmlns:p14="http://schemas.microsoft.com/office/powerpoint/2010/main" val="21881971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1250-5A69-4ED5-AC40-5ADF338F3C8B}"/>
              </a:ext>
            </a:extLst>
          </p:cNvPr>
          <p:cNvSpPr>
            <a:spLocks noGrp="1"/>
          </p:cNvSpPr>
          <p:nvPr>
            <p:ph type="title"/>
          </p:nvPr>
        </p:nvSpPr>
        <p:spPr>
          <a:xfrm>
            <a:off x="296335" y="44825"/>
            <a:ext cx="7818965" cy="711200"/>
          </a:xfrm>
        </p:spPr>
        <p:txBody>
          <a:bodyPr/>
          <a:lstStyle/>
          <a:p>
            <a:r>
              <a:rPr lang="ru-RU" sz="2400" dirty="0">
                <a:latin typeface="+mj-lt"/>
              </a:rPr>
              <a:t>Обзор лекции </a:t>
            </a:r>
            <a:r>
              <a:rPr lang="en-US" sz="2400" dirty="0">
                <a:latin typeface="+mj-lt"/>
              </a:rPr>
              <a:t>(1 – 3 – 12)</a:t>
            </a:r>
          </a:p>
        </p:txBody>
      </p:sp>
      <p:sp>
        <p:nvSpPr>
          <p:cNvPr id="3" name="Oval 2">
            <a:extLst>
              <a:ext uri="{FF2B5EF4-FFF2-40B4-BE49-F238E27FC236}">
                <a16:creationId xmlns:a16="http://schemas.microsoft.com/office/drawing/2014/main" id="{0BD3C69C-4021-44DA-BCD5-1D8B43B8874C}"/>
              </a:ext>
            </a:extLst>
          </p:cNvPr>
          <p:cNvSpPr/>
          <p:nvPr/>
        </p:nvSpPr>
        <p:spPr>
          <a:xfrm>
            <a:off x="1447041" y="707165"/>
            <a:ext cx="6246743" cy="9103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cs typeface="Arial" panose="020B0604020202020204" pitchFamily="34" charset="0"/>
            </a:endParaRPr>
          </a:p>
        </p:txBody>
      </p:sp>
      <p:sp>
        <p:nvSpPr>
          <p:cNvPr id="4" name="TextBox 3">
            <a:extLst>
              <a:ext uri="{FF2B5EF4-FFF2-40B4-BE49-F238E27FC236}">
                <a16:creationId xmlns:a16="http://schemas.microsoft.com/office/drawing/2014/main" id="{75879F3D-F92D-4656-B052-AC49B6F674A4}"/>
              </a:ext>
            </a:extLst>
          </p:cNvPr>
          <p:cNvSpPr txBox="1"/>
          <p:nvPr/>
        </p:nvSpPr>
        <p:spPr>
          <a:xfrm>
            <a:off x="390310" y="1774036"/>
            <a:ext cx="2576520" cy="830997"/>
          </a:xfrm>
          <a:prstGeom prst="rect">
            <a:avLst/>
          </a:prstGeom>
          <a:solidFill>
            <a:srgbClr val="00B0F0">
              <a:alpha val="38000"/>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
        <p:nvSpPr>
          <p:cNvPr id="5" name="TextBox 4">
            <a:extLst>
              <a:ext uri="{FF2B5EF4-FFF2-40B4-BE49-F238E27FC236}">
                <a16:creationId xmlns:a16="http://schemas.microsoft.com/office/drawing/2014/main" id="{29FD7674-6456-41F7-A2C8-4D38649F803F}"/>
              </a:ext>
            </a:extLst>
          </p:cNvPr>
          <p:cNvSpPr txBox="1"/>
          <p:nvPr/>
        </p:nvSpPr>
        <p:spPr>
          <a:xfrm>
            <a:off x="365262" y="2752472"/>
            <a:ext cx="2601568" cy="4031873"/>
          </a:xfrm>
          <a:prstGeom prst="rect">
            <a:avLst/>
          </a:prstGeom>
          <a:solidFill>
            <a:srgbClr val="00B0F0">
              <a:alpha val="38000"/>
            </a:srgbClr>
          </a:solidFill>
          <a:effectLst/>
        </p:spPr>
        <p:txBody>
          <a:bodyPr wrap="square">
            <a:spAutoFit/>
          </a:bodyPr>
          <a:lstStyle/>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p:txBody>
      </p:sp>
      <p:sp>
        <p:nvSpPr>
          <p:cNvPr id="6" name="TextBox 5">
            <a:extLst>
              <a:ext uri="{FF2B5EF4-FFF2-40B4-BE49-F238E27FC236}">
                <a16:creationId xmlns:a16="http://schemas.microsoft.com/office/drawing/2014/main" id="{26AC05A8-1155-4BE7-84A7-853ED24EB41B}"/>
              </a:ext>
            </a:extLst>
          </p:cNvPr>
          <p:cNvSpPr txBox="1"/>
          <p:nvPr/>
        </p:nvSpPr>
        <p:spPr>
          <a:xfrm>
            <a:off x="3183006" y="1792867"/>
            <a:ext cx="2914651" cy="830997"/>
          </a:xfrm>
          <a:prstGeom prst="rect">
            <a:avLst/>
          </a:prstGeom>
          <a:solidFill>
            <a:schemeClr val="accent2">
              <a:lumMod val="60000"/>
              <a:lumOff val="40000"/>
              <a:alpha val="39000"/>
            </a:scheme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
        <p:nvSpPr>
          <p:cNvPr id="8" name="TextBox 7">
            <a:extLst>
              <a:ext uri="{FF2B5EF4-FFF2-40B4-BE49-F238E27FC236}">
                <a16:creationId xmlns:a16="http://schemas.microsoft.com/office/drawing/2014/main" id="{D7E34926-C29F-4C7B-AD17-7F6EE1560316}"/>
              </a:ext>
            </a:extLst>
          </p:cNvPr>
          <p:cNvSpPr txBox="1"/>
          <p:nvPr/>
        </p:nvSpPr>
        <p:spPr>
          <a:xfrm>
            <a:off x="3183006" y="2752472"/>
            <a:ext cx="2914651" cy="4031873"/>
          </a:xfrm>
          <a:prstGeom prst="rect">
            <a:avLst/>
          </a:prstGeom>
          <a:solidFill>
            <a:schemeClr val="accent2">
              <a:lumMod val="60000"/>
              <a:lumOff val="40000"/>
              <a:alpha val="39000"/>
            </a:schemeClr>
          </a:solidFill>
          <a:effectLst/>
        </p:spPr>
        <p:txBody>
          <a:bodyPr wrap="square">
            <a:spAutoFit/>
          </a:bodyPr>
          <a:lstStyle/>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p:txBody>
      </p:sp>
      <p:sp>
        <p:nvSpPr>
          <p:cNvPr id="9" name="TextBox 8">
            <a:extLst>
              <a:ext uri="{FF2B5EF4-FFF2-40B4-BE49-F238E27FC236}">
                <a16:creationId xmlns:a16="http://schemas.microsoft.com/office/drawing/2014/main" id="{249D1A95-C2CF-4AE7-B36B-35FA5DA09EE1}"/>
              </a:ext>
            </a:extLst>
          </p:cNvPr>
          <p:cNvSpPr txBox="1"/>
          <p:nvPr/>
        </p:nvSpPr>
        <p:spPr>
          <a:xfrm>
            <a:off x="6337688" y="2752472"/>
            <a:ext cx="2688534" cy="3293209"/>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
        <p:nvSpPr>
          <p:cNvPr id="10" name="TextBox 9">
            <a:extLst>
              <a:ext uri="{FF2B5EF4-FFF2-40B4-BE49-F238E27FC236}">
                <a16:creationId xmlns:a16="http://schemas.microsoft.com/office/drawing/2014/main" id="{04BF6C12-2EA2-4986-AC48-7C50EDE872E1}"/>
              </a:ext>
            </a:extLst>
          </p:cNvPr>
          <p:cNvSpPr txBox="1"/>
          <p:nvPr/>
        </p:nvSpPr>
        <p:spPr>
          <a:xfrm>
            <a:off x="6349517" y="1774035"/>
            <a:ext cx="2688534" cy="830997"/>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Tree>
    <p:extLst>
      <p:ext uri="{BB962C8B-B14F-4D97-AF65-F5344CB8AC3E}">
        <p14:creationId xmlns:p14="http://schemas.microsoft.com/office/powerpoint/2010/main" val="3578519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4083-3B87-4498-BC05-F3F37C1B5A07}"/>
              </a:ext>
            </a:extLst>
          </p:cNvPr>
          <p:cNvSpPr>
            <a:spLocks noGrp="1"/>
          </p:cNvSpPr>
          <p:nvPr>
            <p:ph type="title"/>
          </p:nvPr>
        </p:nvSpPr>
        <p:spPr>
          <a:xfrm>
            <a:off x="767829" y="381000"/>
            <a:ext cx="7818965" cy="711200"/>
          </a:xfrm>
        </p:spPr>
        <p:txBody>
          <a:bodyPr/>
          <a:lstStyle/>
          <a:p>
            <a:r>
              <a:rPr lang="ru-RU" sz="2400" dirty="0">
                <a:latin typeface="+mj-lt"/>
              </a:rPr>
              <a:t>Важность организации в нашей жизни</a:t>
            </a:r>
            <a:endParaRPr lang="en-US" sz="2400" dirty="0">
              <a:latin typeface="+mj-lt"/>
            </a:endParaRPr>
          </a:p>
        </p:txBody>
      </p:sp>
      <p:sp>
        <p:nvSpPr>
          <p:cNvPr id="3" name="Rounded Rectangle 10">
            <a:extLst>
              <a:ext uri="{FF2B5EF4-FFF2-40B4-BE49-F238E27FC236}">
                <a16:creationId xmlns:a16="http://schemas.microsoft.com/office/drawing/2014/main" id="{AD78E1D6-7842-4659-B793-3E2C1B01D941}"/>
              </a:ext>
            </a:extLst>
          </p:cNvPr>
          <p:cNvSpPr/>
          <p:nvPr/>
        </p:nvSpPr>
        <p:spPr>
          <a:xfrm>
            <a:off x="296335" y="1092201"/>
            <a:ext cx="4275665" cy="5065712"/>
          </a:xfrm>
          <a:prstGeom prst="roundRect">
            <a:avLst>
              <a:gd name="adj" fmla="val 56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cs typeface="Arial" panose="020B0604020202020204" pitchFamily="34" charset="0"/>
              </a:rPr>
              <a:t>Что общего у всех этих вещей</a:t>
            </a:r>
            <a:r>
              <a:rPr lang="en-US" b="1" dirty="0">
                <a:solidFill>
                  <a:schemeClr val="tx1"/>
                </a:solidFill>
                <a:latin typeface="+mj-lt"/>
                <a:cs typeface="Arial" panose="020B0604020202020204" pitchFamily="34" charset="0"/>
              </a:rPr>
              <a:t>:</a:t>
            </a:r>
          </a:p>
          <a:p>
            <a:pPr algn="ctr"/>
            <a:endParaRPr lang="en-US" b="1"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Одежда, которую мы носим</a:t>
            </a:r>
            <a:endParaRPr lang="en-US"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Еда, которую мы едим</a:t>
            </a:r>
            <a:endParaRPr lang="en-US"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Дома, в которых мы живем</a:t>
            </a:r>
            <a:r>
              <a:rPr lang="en-US" dirty="0">
                <a:solidFill>
                  <a:schemeClr val="tx1"/>
                </a:solidFill>
                <a:latin typeface="+mj-lt"/>
                <a:cs typeface="Arial" panose="020B0604020202020204" pitchFamily="34" charset="0"/>
              </a:rPr>
              <a:t> </a:t>
            </a: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Здания, где мы работаем и учимся</a:t>
            </a:r>
            <a:endParaRPr lang="en-US"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Устройства, с помощью которых мы обмениваемся информацией</a:t>
            </a:r>
            <a:endParaRPr lang="en-US"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Телевизоры, которые мы смотрим</a:t>
            </a:r>
            <a:endParaRPr lang="en-US"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Фильмы, которые нас развлекают</a:t>
            </a:r>
            <a:endParaRPr lang="en-US" dirty="0">
              <a:solidFill>
                <a:schemeClr val="tx1"/>
              </a:solidFill>
              <a:latin typeface="+mj-lt"/>
              <a:cs typeface="Arial" panose="020B0604020202020204" pitchFamily="34" charset="0"/>
            </a:endParaRPr>
          </a:p>
          <a:p>
            <a:pPr marL="137160" indent="-137160">
              <a:buFont typeface="Arial" panose="020B0604020202020204" pitchFamily="34" charset="0"/>
              <a:buChar char="•"/>
            </a:pPr>
            <a:r>
              <a:rPr lang="ru-RU" dirty="0">
                <a:solidFill>
                  <a:schemeClr val="tx1"/>
                </a:solidFill>
                <a:latin typeface="+mj-lt"/>
                <a:cs typeface="Arial" panose="020B0604020202020204" pitchFamily="34" charset="0"/>
              </a:rPr>
              <a:t>Автомобили, которые мы водим</a:t>
            </a:r>
            <a:endParaRPr lang="en-US" dirty="0">
              <a:solidFill>
                <a:schemeClr val="tx1"/>
              </a:solidFill>
              <a:latin typeface="+mj-lt"/>
              <a:cs typeface="Arial" panose="020B0604020202020204" pitchFamily="34" charset="0"/>
            </a:endParaRPr>
          </a:p>
          <a:p>
            <a:r>
              <a:rPr lang="ru-RU" dirty="0">
                <a:solidFill>
                  <a:schemeClr val="tx1"/>
                </a:solidFill>
                <a:latin typeface="+mj-lt"/>
                <a:cs typeface="Arial" panose="020B0604020202020204" pitchFamily="34" charset="0"/>
              </a:rPr>
              <a:t>и так далее</a:t>
            </a:r>
            <a:r>
              <a:rPr lang="en-US" dirty="0">
                <a:solidFill>
                  <a:schemeClr val="tx1"/>
                </a:solidFill>
                <a:latin typeface="+mj-lt"/>
                <a:cs typeface="Arial" panose="020B0604020202020204" pitchFamily="34" charset="0"/>
              </a:rPr>
              <a:t>…</a:t>
            </a:r>
          </a:p>
          <a:p>
            <a:pPr marL="137160" indent="-137160">
              <a:buFont typeface="Arial" panose="020B0604020202020204" pitchFamily="34" charset="0"/>
              <a:buChar char="•"/>
            </a:pPr>
            <a:endParaRPr lang="en-US" dirty="0">
              <a:solidFill>
                <a:schemeClr val="tx1"/>
              </a:solidFill>
              <a:latin typeface="+mj-lt"/>
              <a:cs typeface="Arial" panose="020B0604020202020204" pitchFamily="34" charset="0"/>
            </a:endParaRPr>
          </a:p>
        </p:txBody>
      </p:sp>
      <p:sp>
        <p:nvSpPr>
          <p:cNvPr id="4" name="Oval 1">
            <a:extLst>
              <a:ext uri="{FF2B5EF4-FFF2-40B4-BE49-F238E27FC236}">
                <a16:creationId xmlns:a16="http://schemas.microsoft.com/office/drawing/2014/main" id="{59F37C0E-9F23-4C1E-9EBF-B3BE46F96628}"/>
              </a:ext>
            </a:extLst>
          </p:cNvPr>
          <p:cNvSpPr>
            <a:spLocks noChangeArrowheads="1"/>
          </p:cNvSpPr>
          <p:nvPr/>
        </p:nvSpPr>
        <p:spPr bwMode="auto">
          <a:xfrm>
            <a:off x="5789808" y="2645203"/>
            <a:ext cx="2625155" cy="2080022"/>
          </a:xfrm>
          <a:prstGeom prst="ellipse">
            <a:avLst/>
          </a:prstGeom>
          <a:solidFill>
            <a:srgbClr val="FFC000"/>
          </a:solidFill>
          <a:ln w="9525"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dirty="0">
              <a:latin typeface="+mj-lt"/>
            </a:endParaRPr>
          </a:p>
          <a:p>
            <a:pPr algn="ctr" eaLnBrk="1" hangingPunct="1"/>
            <a:endParaRPr lang="ru-RU" altLang="en-US" b="1" dirty="0">
              <a:latin typeface="+mj-lt"/>
            </a:endParaRPr>
          </a:p>
          <a:p>
            <a:pPr algn="ctr" eaLnBrk="1" hangingPunct="1"/>
            <a:r>
              <a:rPr lang="ru-RU" altLang="en-US" b="1" dirty="0">
                <a:latin typeface="+mj-lt"/>
              </a:rPr>
              <a:t>Организация</a:t>
            </a:r>
            <a:r>
              <a:rPr lang="en-US" altLang="en-US" b="1" dirty="0">
                <a:latin typeface="+mj-lt"/>
              </a:rPr>
              <a:t>!</a:t>
            </a:r>
          </a:p>
        </p:txBody>
      </p:sp>
      <p:sp>
        <p:nvSpPr>
          <p:cNvPr id="5" name="Right Arrow 1">
            <a:extLst>
              <a:ext uri="{FF2B5EF4-FFF2-40B4-BE49-F238E27FC236}">
                <a16:creationId xmlns:a16="http://schemas.microsoft.com/office/drawing/2014/main" id="{4885B46D-F1C6-4B76-9289-D1D62BD1DD88}"/>
              </a:ext>
            </a:extLst>
          </p:cNvPr>
          <p:cNvSpPr/>
          <p:nvPr/>
        </p:nvSpPr>
        <p:spPr bwMode="auto">
          <a:xfrm>
            <a:off x="4727835" y="3429000"/>
            <a:ext cx="690061" cy="54178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en-US" sz="1350" b="1">
              <a:latin typeface="Arial" charset="0"/>
            </a:endParaRPr>
          </a:p>
        </p:txBody>
      </p:sp>
    </p:spTree>
    <p:extLst>
      <p:ext uri="{BB962C8B-B14F-4D97-AF65-F5344CB8AC3E}">
        <p14:creationId xmlns:p14="http://schemas.microsoft.com/office/powerpoint/2010/main" val="231466473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724C71B1-AAB4-4EAE-938E-36617F8CC99A}"/>
              </a:ext>
            </a:extLst>
          </p:cNvPr>
          <p:cNvSpPr/>
          <p:nvPr/>
        </p:nvSpPr>
        <p:spPr>
          <a:xfrm>
            <a:off x="274122" y="2259340"/>
            <a:ext cx="3354509" cy="2714798"/>
          </a:xfrm>
          <a:prstGeom prst="roundRect">
            <a:avLst>
              <a:gd name="adj" fmla="val 502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98" name="Rectangle 2"/>
          <p:cNvSpPr>
            <a:spLocks noGrp="1" noChangeArrowheads="1"/>
          </p:cNvSpPr>
          <p:nvPr>
            <p:ph type="title"/>
          </p:nvPr>
        </p:nvSpPr>
        <p:spPr>
          <a:xfrm>
            <a:off x="653529" y="152395"/>
            <a:ext cx="7818965" cy="711200"/>
          </a:xfrm>
        </p:spPr>
        <p:txBody>
          <a:bodyPr>
            <a:normAutofit fontScale="90000"/>
          </a:bodyPr>
          <a:lstStyle/>
          <a:p>
            <a:r>
              <a:rPr lang="ru-RU" altLang="zh-CN" dirty="0">
                <a:solidFill>
                  <a:schemeClr val="tx1"/>
                </a:solidFill>
                <a:latin typeface="+mj-lt"/>
              </a:rPr>
              <a:t>Что приходит в голову, когда мы думаем об «организации»?</a:t>
            </a:r>
            <a:endParaRPr lang="zh-CN" altLang="zh-TW" dirty="0">
              <a:solidFill>
                <a:schemeClr val="tx1"/>
              </a:solidFill>
              <a:latin typeface="+mj-lt"/>
              <a:cs typeface="Arial" panose="020B0604020202020204" pitchFamily="34" charset="0"/>
            </a:endParaRPr>
          </a:p>
        </p:txBody>
      </p:sp>
      <p:grpSp>
        <p:nvGrpSpPr>
          <p:cNvPr id="67" name="Group 66">
            <a:extLst>
              <a:ext uri="{FF2B5EF4-FFF2-40B4-BE49-F238E27FC236}">
                <a16:creationId xmlns:a16="http://schemas.microsoft.com/office/drawing/2014/main" id="{491A7DB6-18AB-4C34-9D95-3277839DC485}"/>
              </a:ext>
            </a:extLst>
          </p:cNvPr>
          <p:cNvGrpSpPr/>
          <p:nvPr/>
        </p:nvGrpSpPr>
        <p:grpSpPr>
          <a:xfrm>
            <a:off x="628315" y="2460064"/>
            <a:ext cx="2543314" cy="1988083"/>
            <a:chOff x="1586721" y="1603717"/>
            <a:chExt cx="3391085" cy="2650777"/>
          </a:xfrm>
        </p:grpSpPr>
        <p:sp>
          <p:nvSpPr>
            <p:cNvPr id="68" name="Line 10">
              <a:extLst>
                <a:ext uri="{FF2B5EF4-FFF2-40B4-BE49-F238E27FC236}">
                  <a16:creationId xmlns:a16="http://schemas.microsoft.com/office/drawing/2014/main" id="{D88784E7-C203-48CC-A218-AB653EA395F6}"/>
                </a:ext>
              </a:extLst>
            </p:cNvPr>
            <p:cNvSpPr>
              <a:spLocks noChangeShapeType="1"/>
            </p:cNvSpPr>
            <p:nvPr/>
          </p:nvSpPr>
          <p:spPr bwMode="auto">
            <a:xfrm>
              <a:off x="3066507" y="2107367"/>
              <a:ext cx="433388"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69" name="Line 11">
              <a:extLst>
                <a:ext uri="{FF2B5EF4-FFF2-40B4-BE49-F238E27FC236}">
                  <a16:creationId xmlns:a16="http://schemas.microsoft.com/office/drawing/2014/main" id="{BD3AD70E-3F32-4FDF-BCDE-323F7E9B2EE1}"/>
                </a:ext>
              </a:extLst>
            </p:cNvPr>
            <p:cNvSpPr>
              <a:spLocks noChangeShapeType="1"/>
            </p:cNvSpPr>
            <p:nvPr/>
          </p:nvSpPr>
          <p:spPr bwMode="auto">
            <a:xfrm>
              <a:off x="2902043" y="2459806"/>
              <a:ext cx="762316"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70" name="Line 12">
              <a:extLst>
                <a:ext uri="{FF2B5EF4-FFF2-40B4-BE49-F238E27FC236}">
                  <a16:creationId xmlns:a16="http://schemas.microsoft.com/office/drawing/2014/main" id="{C101084F-2A3C-4550-B2BE-98E86CF49E96}"/>
                </a:ext>
              </a:extLst>
            </p:cNvPr>
            <p:cNvSpPr>
              <a:spLocks noChangeShapeType="1"/>
            </p:cNvSpPr>
            <p:nvPr/>
          </p:nvSpPr>
          <p:spPr bwMode="auto">
            <a:xfrm>
              <a:off x="2744191" y="2812246"/>
              <a:ext cx="107802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71" name="Line 13">
              <a:extLst>
                <a:ext uri="{FF2B5EF4-FFF2-40B4-BE49-F238E27FC236}">
                  <a16:creationId xmlns:a16="http://schemas.microsoft.com/office/drawing/2014/main" id="{C118A780-6C9C-421B-88FD-16344AE51E83}"/>
                </a:ext>
              </a:extLst>
            </p:cNvPr>
            <p:cNvSpPr>
              <a:spLocks noChangeShapeType="1"/>
            </p:cNvSpPr>
            <p:nvPr/>
          </p:nvSpPr>
          <p:spPr bwMode="auto">
            <a:xfrm>
              <a:off x="2579440" y="3164686"/>
              <a:ext cx="1407523"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72" name="Line 14">
              <a:extLst>
                <a:ext uri="{FF2B5EF4-FFF2-40B4-BE49-F238E27FC236}">
                  <a16:creationId xmlns:a16="http://schemas.microsoft.com/office/drawing/2014/main" id="{6467A45C-D1E2-4815-9777-3160D9D1B6C5}"/>
                </a:ext>
              </a:extLst>
            </p:cNvPr>
            <p:cNvSpPr>
              <a:spLocks noChangeShapeType="1"/>
            </p:cNvSpPr>
            <p:nvPr/>
          </p:nvSpPr>
          <p:spPr bwMode="auto">
            <a:xfrm>
              <a:off x="2421053" y="3515269"/>
              <a:ext cx="1724297"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73" name="Line 15">
              <a:extLst>
                <a:ext uri="{FF2B5EF4-FFF2-40B4-BE49-F238E27FC236}">
                  <a16:creationId xmlns:a16="http://schemas.microsoft.com/office/drawing/2014/main" id="{F205C979-AA71-45FF-A979-A178DE08D3C0}"/>
                </a:ext>
              </a:extLst>
            </p:cNvPr>
            <p:cNvSpPr>
              <a:spLocks noChangeShapeType="1"/>
            </p:cNvSpPr>
            <p:nvPr/>
          </p:nvSpPr>
          <p:spPr bwMode="auto">
            <a:xfrm>
              <a:off x="2267854" y="3867710"/>
              <a:ext cx="2030695"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74" name="Line 19">
              <a:extLst>
                <a:ext uri="{FF2B5EF4-FFF2-40B4-BE49-F238E27FC236}">
                  <a16:creationId xmlns:a16="http://schemas.microsoft.com/office/drawing/2014/main" id="{3F70DC9C-D587-4892-86F2-A3BB6F6F7F80}"/>
                </a:ext>
              </a:extLst>
            </p:cNvPr>
            <p:cNvSpPr>
              <a:spLocks noChangeShapeType="1"/>
            </p:cNvSpPr>
            <p:nvPr/>
          </p:nvSpPr>
          <p:spPr bwMode="auto">
            <a:xfrm>
              <a:off x="3279615" y="1638065"/>
              <a:ext cx="0" cy="25820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grpSp>
          <p:nvGrpSpPr>
            <p:cNvPr id="75" name="Group 74">
              <a:extLst>
                <a:ext uri="{FF2B5EF4-FFF2-40B4-BE49-F238E27FC236}">
                  <a16:creationId xmlns:a16="http://schemas.microsoft.com/office/drawing/2014/main" id="{61438065-7540-480E-808E-C3596E8997C7}"/>
                </a:ext>
              </a:extLst>
            </p:cNvPr>
            <p:cNvGrpSpPr/>
            <p:nvPr/>
          </p:nvGrpSpPr>
          <p:grpSpPr>
            <a:xfrm>
              <a:off x="3279615" y="1638065"/>
              <a:ext cx="1184854" cy="2582084"/>
              <a:chOff x="2773178" y="1267141"/>
              <a:chExt cx="1184854" cy="2815907"/>
            </a:xfrm>
          </p:grpSpPr>
          <p:sp>
            <p:nvSpPr>
              <p:cNvPr id="86" name="Line 20">
                <a:extLst>
                  <a:ext uri="{FF2B5EF4-FFF2-40B4-BE49-F238E27FC236}">
                    <a16:creationId xmlns:a16="http://schemas.microsoft.com/office/drawing/2014/main" id="{8D2C7A89-9B7A-4E8D-823F-B681DDD3C541}"/>
                  </a:ext>
                </a:extLst>
              </p:cNvPr>
              <p:cNvSpPr>
                <a:spLocks noChangeShapeType="1"/>
              </p:cNvSpPr>
              <p:nvPr/>
            </p:nvSpPr>
            <p:spPr bwMode="auto">
              <a:xfrm>
                <a:off x="2773178" y="1267141"/>
                <a:ext cx="263552"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7" name="Line 21">
                <a:extLst>
                  <a:ext uri="{FF2B5EF4-FFF2-40B4-BE49-F238E27FC236}">
                    <a16:creationId xmlns:a16="http://schemas.microsoft.com/office/drawing/2014/main" id="{B813D09E-EB64-462C-96FC-7E6CED129FB4}"/>
                  </a:ext>
                </a:extLst>
              </p:cNvPr>
              <p:cNvSpPr>
                <a:spLocks noChangeShapeType="1"/>
              </p:cNvSpPr>
              <p:nvPr/>
            </p:nvSpPr>
            <p:spPr bwMode="auto">
              <a:xfrm>
                <a:off x="2773179" y="1267141"/>
                <a:ext cx="527102"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8" name="Line 22">
                <a:extLst>
                  <a:ext uri="{FF2B5EF4-FFF2-40B4-BE49-F238E27FC236}">
                    <a16:creationId xmlns:a16="http://schemas.microsoft.com/office/drawing/2014/main" id="{0B7C32C0-2FFA-4E49-A9F5-B1B39091861D}"/>
                  </a:ext>
                </a:extLst>
              </p:cNvPr>
              <p:cNvSpPr>
                <a:spLocks noChangeShapeType="1"/>
              </p:cNvSpPr>
              <p:nvPr/>
            </p:nvSpPr>
            <p:spPr bwMode="auto">
              <a:xfrm>
                <a:off x="2773179" y="1267141"/>
                <a:ext cx="788400"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9" name="Line 23">
                <a:extLst>
                  <a:ext uri="{FF2B5EF4-FFF2-40B4-BE49-F238E27FC236}">
                    <a16:creationId xmlns:a16="http://schemas.microsoft.com/office/drawing/2014/main" id="{F1400E68-051B-4F7B-BC87-06EAA46AD3C6}"/>
                  </a:ext>
                </a:extLst>
              </p:cNvPr>
              <p:cNvSpPr>
                <a:spLocks noChangeShapeType="1"/>
              </p:cNvSpPr>
              <p:nvPr/>
            </p:nvSpPr>
            <p:spPr bwMode="auto">
              <a:xfrm>
                <a:off x="2773179" y="1267141"/>
                <a:ext cx="1184853"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grpSp>
        <p:sp>
          <p:nvSpPr>
            <p:cNvPr id="76" name="Isosceles Triangle 75">
              <a:extLst>
                <a:ext uri="{FF2B5EF4-FFF2-40B4-BE49-F238E27FC236}">
                  <a16:creationId xmlns:a16="http://schemas.microsoft.com/office/drawing/2014/main" id="{E9360F2D-4AC4-4490-99E8-BAA2F16A6766}"/>
                </a:ext>
              </a:extLst>
            </p:cNvPr>
            <p:cNvSpPr/>
            <p:nvPr/>
          </p:nvSpPr>
          <p:spPr>
            <a:xfrm>
              <a:off x="1907558" y="1603717"/>
              <a:ext cx="2739610" cy="2650777"/>
            </a:xfrm>
            <a:prstGeom prst="triangle">
              <a:avLst/>
            </a:prstGeom>
            <a:noFill/>
            <a:ln w="92075" cap="flat" cmpd="sng" algn="ctr">
              <a:solidFill>
                <a:schemeClr val="tx1"/>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a:latin typeface="Arial"/>
                <a:ea typeface="微软雅黑"/>
                <a:cs typeface="+mn-cs"/>
              </a:endParaRPr>
            </a:p>
          </p:txBody>
        </p:sp>
        <p:grpSp>
          <p:nvGrpSpPr>
            <p:cNvPr id="77" name="Group 76">
              <a:extLst>
                <a:ext uri="{FF2B5EF4-FFF2-40B4-BE49-F238E27FC236}">
                  <a16:creationId xmlns:a16="http://schemas.microsoft.com/office/drawing/2014/main" id="{B9E02260-9775-4A59-8244-361EABFCE7BE}"/>
                </a:ext>
              </a:extLst>
            </p:cNvPr>
            <p:cNvGrpSpPr/>
            <p:nvPr/>
          </p:nvGrpSpPr>
          <p:grpSpPr>
            <a:xfrm flipH="1">
              <a:off x="2092510" y="1638065"/>
              <a:ext cx="1184854" cy="2582084"/>
              <a:chOff x="2773178" y="1267141"/>
              <a:chExt cx="1184854" cy="2815907"/>
            </a:xfrm>
          </p:grpSpPr>
          <p:sp>
            <p:nvSpPr>
              <p:cNvPr id="82" name="Line 20">
                <a:extLst>
                  <a:ext uri="{FF2B5EF4-FFF2-40B4-BE49-F238E27FC236}">
                    <a16:creationId xmlns:a16="http://schemas.microsoft.com/office/drawing/2014/main" id="{B204BDF9-B4FC-4AC2-AD37-F9521DFED144}"/>
                  </a:ext>
                </a:extLst>
              </p:cNvPr>
              <p:cNvSpPr>
                <a:spLocks noChangeShapeType="1"/>
              </p:cNvSpPr>
              <p:nvPr/>
            </p:nvSpPr>
            <p:spPr bwMode="auto">
              <a:xfrm>
                <a:off x="2773178" y="1267141"/>
                <a:ext cx="263552"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3" name="Line 21">
                <a:extLst>
                  <a:ext uri="{FF2B5EF4-FFF2-40B4-BE49-F238E27FC236}">
                    <a16:creationId xmlns:a16="http://schemas.microsoft.com/office/drawing/2014/main" id="{C6354904-6346-4A9B-900A-8E84EBDBA05F}"/>
                  </a:ext>
                </a:extLst>
              </p:cNvPr>
              <p:cNvSpPr>
                <a:spLocks noChangeShapeType="1"/>
              </p:cNvSpPr>
              <p:nvPr/>
            </p:nvSpPr>
            <p:spPr bwMode="auto">
              <a:xfrm>
                <a:off x="2773179" y="1267141"/>
                <a:ext cx="527102"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4" name="Line 22">
                <a:extLst>
                  <a:ext uri="{FF2B5EF4-FFF2-40B4-BE49-F238E27FC236}">
                    <a16:creationId xmlns:a16="http://schemas.microsoft.com/office/drawing/2014/main" id="{1D4C4384-0A2E-4AA8-B547-4811A100A725}"/>
                  </a:ext>
                </a:extLst>
              </p:cNvPr>
              <p:cNvSpPr>
                <a:spLocks noChangeShapeType="1"/>
              </p:cNvSpPr>
              <p:nvPr/>
            </p:nvSpPr>
            <p:spPr bwMode="auto">
              <a:xfrm>
                <a:off x="2773179" y="1267141"/>
                <a:ext cx="788400"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5" name="Line 23">
                <a:extLst>
                  <a:ext uri="{FF2B5EF4-FFF2-40B4-BE49-F238E27FC236}">
                    <a16:creationId xmlns:a16="http://schemas.microsoft.com/office/drawing/2014/main" id="{A6B3D5FB-6678-41B1-96D1-B6D3C55002F2}"/>
                  </a:ext>
                </a:extLst>
              </p:cNvPr>
              <p:cNvSpPr>
                <a:spLocks noChangeShapeType="1"/>
              </p:cNvSpPr>
              <p:nvPr/>
            </p:nvSpPr>
            <p:spPr bwMode="auto">
              <a:xfrm>
                <a:off x="2773179" y="1267141"/>
                <a:ext cx="1184853" cy="281590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grpSp>
        <p:sp>
          <p:nvSpPr>
            <p:cNvPr id="78" name="Oval 40">
              <a:extLst>
                <a:ext uri="{FF2B5EF4-FFF2-40B4-BE49-F238E27FC236}">
                  <a16:creationId xmlns:a16="http://schemas.microsoft.com/office/drawing/2014/main" id="{A3AE1BD0-064D-4AB4-932A-D81426F9CC84}"/>
                </a:ext>
              </a:extLst>
            </p:cNvPr>
            <p:cNvSpPr>
              <a:spLocks noChangeArrowheads="1"/>
            </p:cNvSpPr>
            <p:nvPr/>
          </p:nvSpPr>
          <p:spPr bwMode="auto">
            <a:xfrm>
              <a:off x="2357187" y="1911517"/>
              <a:ext cx="1840352" cy="332343"/>
            </a:xfrm>
            <a:prstGeom prst="ellipse">
              <a:avLst/>
            </a:prstGeom>
            <a:solidFill>
              <a:sysClr val="window" lastClr="FFFFFF">
                <a:alpha val="0"/>
              </a:sysClr>
            </a:solidFill>
            <a:ln w="635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zh-CN" altLang="en-US" sz="1350" kern="0">
                <a:latin typeface="Arial"/>
                <a:ea typeface="微软雅黑"/>
              </a:endParaRPr>
            </a:p>
          </p:txBody>
        </p:sp>
        <p:grpSp>
          <p:nvGrpSpPr>
            <p:cNvPr id="79" name="Group 78">
              <a:extLst>
                <a:ext uri="{FF2B5EF4-FFF2-40B4-BE49-F238E27FC236}">
                  <a16:creationId xmlns:a16="http://schemas.microsoft.com/office/drawing/2014/main" id="{A7A7DE25-70CB-45E8-B7E3-D5B1C6D93D2F}"/>
                </a:ext>
              </a:extLst>
            </p:cNvPr>
            <p:cNvGrpSpPr/>
            <p:nvPr/>
          </p:nvGrpSpPr>
          <p:grpSpPr>
            <a:xfrm>
              <a:off x="1586721" y="2344975"/>
              <a:ext cx="3391085" cy="1827538"/>
              <a:chOff x="1086723" y="1986554"/>
              <a:chExt cx="3391085" cy="1993032"/>
            </a:xfrm>
          </p:grpSpPr>
          <p:sp>
            <p:nvSpPr>
              <p:cNvPr id="80" name="Line 25 - 1">
                <a:extLst>
                  <a:ext uri="{FF2B5EF4-FFF2-40B4-BE49-F238E27FC236}">
                    <a16:creationId xmlns:a16="http://schemas.microsoft.com/office/drawing/2014/main" id="{DC071ABA-8992-46F1-8EEA-281B0E097BE7}"/>
                  </a:ext>
                </a:extLst>
              </p:cNvPr>
              <p:cNvSpPr>
                <a:spLocks noChangeShapeType="1"/>
              </p:cNvSpPr>
              <p:nvPr/>
            </p:nvSpPr>
            <p:spPr bwMode="auto">
              <a:xfrm flipH="1" flipV="1">
                <a:off x="3477949" y="1986555"/>
                <a:ext cx="999859" cy="1993031"/>
              </a:xfrm>
              <a:prstGeom prst="line">
                <a:avLst/>
              </a:prstGeom>
              <a:noFill/>
              <a:ln w="25400">
                <a:solidFill>
                  <a:schemeClr val="tx1"/>
                </a:solidFill>
                <a:round/>
                <a:headEnd type="triangle" w="lg" len="lg"/>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sp>
            <p:nvSpPr>
              <p:cNvPr id="81" name="Line 25">
                <a:extLst>
                  <a:ext uri="{FF2B5EF4-FFF2-40B4-BE49-F238E27FC236}">
                    <a16:creationId xmlns:a16="http://schemas.microsoft.com/office/drawing/2014/main" id="{BF6CA0F5-8967-4EBF-938E-06BEA53111B9}"/>
                  </a:ext>
                </a:extLst>
              </p:cNvPr>
              <p:cNvSpPr>
                <a:spLocks noChangeShapeType="1"/>
              </p:cNvSpPr>
              <p:nvPr/>
            </p:nvSpPr>
            <p:spPr bwMode="auto">
              <a:xfrm flipV="1">
                <a:off x="1086723" y="1986554"/>
                <a:ext cx="999859" cy="1993031"/>
              </a:xfrm>
              <a:prstGeom prst="line">
                <a:avLst/>
              </a:prstGeom>
              <a:noFill/>
              <a:ln w="25400">
                <a:solidFill>
                  <a:schemeClr val="tx1"/>
                </a:solidFill>
                <a:round/>
                <a:headEnd type="triangle" w="lg" len="lg"/>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zh-CN" altLang="en-US" sz="1350" kern="0">
                  <a:latin typeface="Arial"/>
                  <a:ea typeface="微软雅黑"/>
                </a:endParaRPr>
              </a:p>
            </p:txBody>
          </p:sp>
        </p:grpSp>
      </p:grpSp>
      <p:sp>
        <p:nvSpPr>
          <p:cNvPr id="94" name="TextBox 6">
            <a:extLst>
              <a:ext uri="{FF2B5EF4-FFF2-40B4-BE49-F238E27FC236}">
                <a16:creationId xmlns:a16="http://schemas.microsoft.com/office/drawing/2014/main" id="{83B21611-8587-439F-906F-D01740B23A9A}"/>
              </a:ext>
            </a:extLst>
          </p:cNvPr>
          <p:cNvSpPr txBox="1">
            <a:spLocks noChangeArrowheads="1"/>
          </p:cNvSpPr>
          <p:nvPr/>
        </p:nvSpPr>
        <p:spPr bwMode="auto">
          <a:xfrm>
            <a:off x="658360" y="4508511"/>
            <a:ext cx="2586032" cy="46166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b="1">
                <a:solidFill>
                  <a:schemeClr val="tx1"/>
                </a:solidFill>
                <a:latin typeface="Book Antiqua" panose="02040602050305030304" pitchFamily="18" charset="0"/>
                <a:ea typeface="PMingLiU" panose="02020500000000000000" pitchFamily="18" charset="-120"/>
              </a:defRPr>
            </a:lvl1pPr>
            <a:lvl2pPr marL="742950" indent="-285750">
              <a:defRPr b="1">
                <a:solidFill>
                  <a:schemeClr val="tx1"/>
                </a:solidFill>
                <a:latin typeface="Book Antiqua" panose="02040602050305030304" pitchFamily="18" charset="0"/>
                <a:ea typeface="PMingLiU" panose="02020500000000000000" pitchFamily="18" charset="-120"/>
              </a:defRPr>
            </a:lvl2pPr>
            <a:lvl3pPr marL="1143000" indent="-228600">
              <a:defRPr b="1">
                <a:solidFill>
                  <a:schemeClr val="tx1"/>
                </a:solidFill>
                <a:latin typeface="Book Antiqua" panose="02040602050305030304" pitchFamily="18" charset="0"/>
                <a:ea typeface="PMingLiU" panose="02020500000000000000" pitchFamily="18" charset="-120"/>
              </a:defRPr>
            </a:lvl3pPr>
            <a:lvl4pPr marL="1600200" indent="-228600">
              <a:defRPr b="1">
                <a:solidFill>
                  <a:schemeClr val="tx1"/>
                </a:solidFill>
                <a:latin typeface="Book Antiqua" panose="02040602050305030304" pitchFamily="18" charset="0"/>
                <a:ea typeface="PMingLiU" panose="02020500000000000000" pitchFamily="18" charset="-120"/>
              </a:defRPr>
            </a:lvl4pPr>
            <a:lvl5pPr marL="2057400" indent="-228600">
              <a:defRPr b="1">
                <a:solidFill>
                  <a:schemeClr val="tx1"/>
                </a:solidFill>
                <a:latin typeface="Book Antiqua" panose="02040602050305030304" pitchFamily="18" charset="0"/>
                <a:ea typeface="PMingLiU" panose="02020500000000000000" pitchFamily="18" charset="-120"/>
              </a:defRPr>
            </a:lvl5pPr>
            <a:lvl6pPr marL="2514600" indent="-22860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6pPr>
            <a:lvl7pPr marL="2971800" indent="-22860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7pPr>
            <a:lvl8pPr marL="3429000" indent="-22860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8pPr>
            <a:lvl9pPr marL="3886200" indent="-228600" eaLnBrk="0" fontAlgn="base" hangingPunct="0">
              <a:spcBef>
                <a:spcPct val="0"/>
              </a:spcBef>
              <a:spcAft>
                <a:spcPct val="0"/>
              </a:spcAft>
              <a:defRPr b="1">
                <a:solidFill>
                  <a:schemeClr val="tx1"/>
                </a:solidFill>
                <a:latin typeface="Book Antiqua" panose="02040602050305030304" pitchFamily="18" charset="0"/>
                <a:ea typeface="PMingLiU" panose="02020500000000000000" pitchFamily="18" charset="-120"/>
              </a:defRPr>
            </a:lvl9pPr>
          </a:lstStyle>
          <a:p>
            <a:pPr algn="ctr" defTabSz="685800">
              <a:defRPr/>
            </a:pPr>
            <a:r>
              <a:rPr lang="ru-RU" altLang="zh-CN" sz="1500" dirty="0">
                <a:solidFill>
                  <a:schemeClr val="tx2"/>
                </a:solidFill>
                <a:latin typeface="Open Sans" panose="020B0604020202020204" charset="0"/>
                <a:ea typeface="微软雅黑" panose="020B0503020204020204" pitchFamily="34" charset="-122"/>
                <a:cs typeface="Open Sans" panose="020B0604020202020204" charset="0"/>
              </a:rPr>
              <a:t>Какая-либо разновидность иерархии</a:t>
            </a:r>
            <a:endParaRPr lang="zh-CN" altLang="en-US" sz="1500" dirty="0">
              <a:solidFill>
                <a:schemeClr val="tx2"/>
              </a:solidFill>
              <a:latin typeface="Open Sans" panose="020B0604020202020204" charset="0"/>
              <a:ea typeface="微软雅黑" panose="020B0503020204020204" pitchFamily="34" charset="-122"/>
              <a:cs typeface="Open Sans" panose="020B0604020202020204" charset="0"/>
            </a:endParaRPr>
          </a:p>
        </p:txBody>
      </p:sp>
      <p:sp>
        <p:nvSpPr>
          <p:cNvPr id="4" name="Isosceles Triangle 3">
            <a:extLst>
              <a:ext uri="{FF2B5EF4-FFF2-40B4-BE49-F238E27FC236}">
                <a16:creationId xmlns:a16="http://schemas.microsoft.com/office/drawing/2014/main" id="{76E3C637-9CB8-4E06-A2D0-02A1699BB796}"/>
              </a:ext>
            </a:extLst>
          </p:cNvPr>
          <p:cNvSpPr/>
          <p:nvPr/>
        </p:nvSpPr>
        <p:spPr>
          <a:xfrm rot="5400000">
            <a:off x="2841661" y="3482344"/>
            <a:ext cx="2371849" cy="468859"/>
          </a:xfrm>
          <a:prstGeom prst="triangle">
            <a:avLst>
              <a:gd name="adj" fmla="val 5000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Table 38">
            <a:extLst>
              <a:ext uri="{FF2B5EF4-FFF2-40B4-BE49-F238E27FC236}">
                <a16:creationId xmlns:a16="http://schemas.microsoft.com/office/drawing/2014/main" id="{8508C861-4DD1-4BD3-9161-4771047E486F}"/>
              </a:ext>
            </a:extLst>
          </p:cNvPr>
          <p:cNvGraphicFramePr>
            <a:graphicFrameLocks noGrp="1"/>
          </p:cNvGraphicFramePr>
          <p:nvPr>
            <p:extLst>
              <p:ext uri="{D42A27DB-BD31-4B8C-83A1-F6EECF244321}">
                <p14:modId xmlns:p14="http://schemas.microsoft.com/office/powerpoint/2010/main" val="3022106432"/>
              </p:ext>
            </p:extLst>
          </p:nvPr>
        </p:nvGraphicFramePr>
        <p:xfrm>
          <a:off x="4426540" y="919539"/>
          <a:ext cx="4443338" cy="5269163"/>
        </p:xfrm>
        <a:graphic>
          <a:graphicData uri="http://schemas.openxmlformats.org/drawingml/2006/table">
            <a:tbl>
              <a:tblPr firstRow="1" bandRow="1">
                <a:tableStyleId>{5940675A-B579-460E-94D1-54222C63F5DA}</a:tableStyleId>
              </a:tblPr>
              <a:tblGrid>
                <a:gridCol w="2221669">
                  <a:extLst>
                    <a:ext uri="{9D8B030D-6E8A-4147-A177-3AD203B41FA5}">
                      <a16:colId xmlns:a16="http://schemas.microsoft.com/office/drawing/2014/main" val="20000"/>
                    </a:ext>
                  </a:extLst>
                </a:gridCol>
                <a:gridCol w="2221669">
                  <a:extLst>
                    <a:ext uri="{9D8B030D-6E8A-4147-A177-3AD203B41FA5}">
                      <a16:colId xmlns:a16="http://schemas.microsoft.com/office/drawing/2014/main" val="20001"/>
                    </a:ext>
                  </a:extLst>
                </a:gridCol>
              </a:tblGrid>
              <a:tr h="748925">
                <a:tc>
                  <a:txBody>
                    <a:bodyPr/>
                    <a:lstStyle/>
                    <a:p>
                      <a:pPr algn="ctr"/>
                      <a:r>
                        <a:rPr lang="ru-RU" sz="1800" b="1" dirty="0"/>
                        <a:t>Что работает?</a:t>
                      </a:r>
                      <a:endParaRPr lang="en-US" sz="1800" b="1" dirty="0"/>
                    </a:p>
                  </a:txBody>
                  <a:tcPr marL="68580" marR="68580" marT="34290" marB="34290">
                    <a:solidFill>
                      <a:srgbClr val="CCECFF"/>
                    </a:solidFill>
                  </a:tcPr>
                </a:tc>
                <a:tc>
                  <a:txBody>
                    <a:bodyPr/>
                    <a:lstStyle/>
                    <a:p>
                      <a:pPr algn="ctr"/>
                      <a:r>
                        <a:rPr lang="ru-RU" sz="1800" b="1" dirty="0"/>
                        <a:t>Что не работает?</a:t>
                      </a:r>
                      <a:endParaRPr lang="en-US" sz="1800" b="1" baseline="0" dirty="0"/>
                    </a:p>
                  </a:txBody>
                  <a:tcPr marL="68580" marR="68580" marT="34290" marB="34290">
                    <a:solidFill>
                      <a:srgbClr val="CCECFF"/>
                    </a:solidFill>
                  </a:tcPr>
                </a:tc>
                <a:extLst>
                  <a:ext uri="{0D108BD9-81ED-4DB2-BD59-A6C34878D82A}">
                    <a16:rowId xmlns:a16="http://schemas.microsoft.com/office/drawing/2014/main" val="10001"/>
                  </a:ext>
                </a:extLst>
              </a:tr>
              <a:tr h="1067799">
                <a:tc>
                  <a:txBody>
                    <a:bodyPr/>
                    <a:lstStyle/>
                    <a:p>
                      <a:r>
                        <a:rPr lang="ru-RU" sz="1400" dirty="0"/>
                        <a:t>Стабильность и последовательность</a:t>
                      </a:r>
                      <a:endParaRPr lang="en-US" sz="1400" dirty="0"/>
                    </a:p>
                  </a:txBody>
                  <a:tcPr marL="68580" marR="68580" marT="34290" marB="34290">
                    <a:solidFill>
                      <a:srgbClr val="CCECFF"/>
                    </a:solidFill>
                  </a:tcPr>
                </a:tc>
                <a:tc>
                  <a:txBody>
                    <a:bodyPr/>
                    <a:lstStyle/>
                    <a:p>
                      <a:r>
                        <a:rPr lang="ru-RU" sz="1400" dirty="0"/>
                        <a:t>Медлительность, неумение адаптироваться в условиях быстрых изменений в мире</a:t>
                      </a:r>
                      <a:endParaRPr lang="en-US" sz="1400" dirty="0"/>
                    </a:p>
                  </a:txBody>
                  <a:tcPr marL="68580" marR="68580" marT="34290" marB="34290">
                    <a:solidFill>
                      <a:srgbClr val="CCECFF"/>
                    </a:solidFill>
                  </a:tcPr>
                </a:tc>
                <a:extLst>
                  <a:ext uri="{0D108BD9-81ED-4DB2-BD59-A6C34878D82A}">
                    <a16:rowId xmlns:a16="http://schemas.microsoft.com/office/drawing/2014/main" val="10002"/>
                  </a:ext>
                </a:extLst>
              </a:tr>
              <a:tr h="1377651">
                <a:tc>
                  <a:txBody>
                    <a:bodyPr/>
                    <a:lstStyle/>
                    <a:p>
                      <a:r>
                        <a:rPr lang="ru-RU" sz="1400" dirty="0"/>
                        <a:t>Понятное распределение обязанностей и правила выполнения работы</a:t>
                      </a:r>
                      <a:endParaRPr lang="en-US" sz="1400" dirty="0"/>
                    </a:p>
                  </a:txBody>
                  <a:tcPr marL="68580" marR="68580" marT="34290" marB="34290">
                    <a:solidFill>
                      <a:srgbClr val="CCECFF"/>
                    </a:solidFill>
                  </a:tcPr>
                </a:tc>
                <a:tc>
                  <a:txBody>
                    <a:bodyPr/>
                    <a:lstStyle/>
                    <a:p>
                      <a:r>
                        <a:rPr lang="ru-RU" sz="1400" dirty="0"/>
                        <a:t>Сдерживание креативности и инноваций в эпоху технологических прорывов</a:t>
                      </a:r>
                      <a:endParaRPr lang="en-US" sz="1400" dirty="0"/>
                    </a:p>
                  </a:txBody>
                  <a:tcPr marL="68580" marR="68580" marT="34290" marB="34290">
                    <a:solidFill>
                      <a:srgbClr val="CCECFF"/>
                    </a:solidFill>
                  </a:tcPr>
                </a:tc>
                <a:extLst>
                  <a:ext uri="{0D108BD9-81ED-4DB2-BD59-A6C34878D82A}">
                    <a16:rowId xmlns:a16="http://schemas.microsoft.com/office/drawing/2014/main" val="10003"/>
                  </a:ext>
                </a:extLst>
              </a:tr>
              <a:tr h="859876">
                <a:tc>
                  <a:txBody>
                    <a:bodyPr/>
                    <a:lstStyle/>
                    <a:p>
                      <a:r>
                        <a:rPr lang="ru-RU" sz="1400" dirty="0"/>
                        <a:t>Умеренных ожиданий от сотрудников будет достаточно </a:t>
                      </a:r>
                      <a:endParaRPr lang="en-US" sz="1400" dirty="0"/>
                    </a:p>
                  </a:txBody>
                  <a:tcPr marL="68580" marR="68580" marT="34290" marB="34290">
                    <a:solidFill>
                      <a:srgbClr val="CCECFF"/>
                    </a:solidFill>
                  </a:tcPr>
                </a:tc>
                <a:tc>
                  <a:txBody>
                    <a:bodyPr/>
                    <a:lstStyle/>
                    <a:p>
                      <a:r>
                        <a:rPr lang="ru-RU" sz="1400" dirty="0"/>
                        <a:t>Низкая вовлеченность и мотивация сотрудников</a:t>
                      </a:r>
                      <a:endParaRPr lang="en-US" sz="1400" dirty="0"/>
                    </a:p>
                  </a:txBody>
                  <a:tcPr marL="68580" marR="68580" marT="34290" marB="34290">
                    <a:solidFill>
                      <a:srgbClr val="CCECFF"/>
                    </a:solidFill>
                  </a:tcPr>
                </a:tc>
                <a:extLst>
                  <a:ext uri="{0D108BD9-81ED-4DB2-BD59-A6C34878D82A}">
                    <a16:rowId xmlns:a16="http://schemas.microsoft.com/office/drawing/2014/main" val="10004"/>
                  </a:ext>
                </a:extLst>
              </a:tr>
              <a:tr h="666479">
                <a:tc>
                  <a:txBody>
                    <a:bodyPr/>
                    <a:lstStyle/>
                    <a:p>
                      <a:r>
                        <a:rPr lang="ru-RU" sz="1400" dirty="0"/>
                        <a:t>Прогнозирование</a:t>
                      </a:r>
                      <a:r>
                        <a:rPr lang="en-US" sz="1400" dirty="0"/>
                        <a:t>: </a:t>
                      </a:r>
                      <a:r>
                        <a:rPr lang="ru-RU" sz="1400" dirty="0"/>
                        <a:t>будущее </a:t>
                      </a:r>
                      <a:r>
                        <a:rPr lang="en-US" sz="1400" dirty="0"/>
                        <a:t>— </a:t>
                      </a:r>
                      <a:r>
                        <a:rPr lang="ru-RU" sz="1400" dirty="0"/>
                        <a:t>это настоящее</a:t>
                      </a:r>
                      <a:endParaRPr lang="en-US" sz="1400" dirty="0"/>
                    </a:p>
                  </a:txBody>
                  <a:tcPr marL="68580" marR="68580" marT="34290" marB="34290">
                    <a:solidFill>
                      <a:srgbClr val="CCECFF"/>
                    </a:solidFill>
                  </a:tcPr>
                </a:tc>
                <a:tc>
                  <a:txBody>
                    <a:bodyPr/>
                    <a:lstStyle/>
                    <a:p>
                      <a:r>
                        <a:rPr lang="ru-RU" sz="1400" dirty="0"/>
                        <a:t>Адаптивность</a:t>
                      </a:r>
                      <a:r>
                        <a:rPr lang="en-US" sz="1400" dirty="0"/>
                        <a:t>:</a:t>
                      </a:r>
                    </a:p>
                    <a:p>
                      <a:r>
                        <a:rPr lang="ru-RU" sz="1400" dirty="0"/>
                        <a:t>Будущее —</a:t>
                      </a:r>
                      <a:r>
                        <a:rPr lang="en-US" sz="1400" dirty="0"/>
                        <a:t> </a:t>
                      </a:r>
                      <a:r>
                        <a:rPr lang="ru-RU" sz="1400" dirty="0"/>
                        <a:t>новое и отличающееся</a:t>
                      </a:r>
                      <a:endParaRPr lang="en-US" sz="1400" dirty="0"/>
                    </a:p>
                  </a:txBody>
                  <a:tcPr marL="68580" marR="68580" marT="34290" marB="34290">
                    <a:solidFill>
                      <a:srgbClr val="CCECFF"/>
                    </a:solidFill>
                  </a:tcPr>
                </a:tc>
                <a:extLst>
                  <a:ext uri="{0D108BD9-81ED-4DB2-BD59-A6C34878D82A}">
                    <a16:rowId xmlns:a16="http://schemas.microsoft.com/office/drawing/2014/main" val="10005"/>
                  </a:ext>
                </a:extLst>
              </a:tr>
              <a:tr h="438671">
                <a:tc>
                  <a:txBody>
                    <a:bodyPr/>
                    <a:lstStyle/>
                    <a:p>
                      <a:r>
                        <a:rPr lang="ru-RU" sz="1400" dirty="0"/>
                        <a:t>Внутренний фокус</a:t>
                      </a:r>
                      <a:endParaRPr lang="en-US" sz="1400" dirty="0"/>
                    </a:p>
                  </a:txBody>
                  <a:tcPr marL="68580" marR="68580" marT="34290" marB="34290">
                    <a:solidFill>
                      <a:srgbClr val="CCECFF"/>
                    </a:solidFill>
                  </a:tcPr>
                </a:tc>
                <a:tc>
                  <a:txBody>
                    <a:bodyPr/>
                    <a:lstStyle/>
                    <a:p>
                      <a:r>
                        <a:rPr lang="ru-RU" sz="1400" dirty="0"/>
                        <a:t>Внешний фокус</a:t>
                      </a:r>
                      <a:endParaRPr lang="en-US" sz="1400" dirty="0"/>
                    </a:p>
                  </a:txBody>
                  <a:tcPr marL="68580" marR="68580" marT="34290" marB="34290">
                    <a:solidFill>
                      <a:srgbClr val="CCECFF"/>
                    </a:solidFill>
                  </a:tcPr>
                </a:tc>
                <a:extLst>
                  <a:ext uri="{0D108BD9-81ED-4DB2-BD59-A6C34878D82A}">
                    <a16:rowId xmlns:a16="http://schemas.microsoft.com/office/drawing/2014/main" val="1454594445"/>
                  </a:ext>
                </a:extLst>
              </a:tr>
            </a:tbl>
          </a:graphicData>
        </a:graphic>
      </p:graphicFrame>
    </p:spTree>
    <p:extLst>
      <p:ext uri="{BB962C8B-B14F-4D97-AF65-F5344CB8AC3E}">
        <p14:creationId xmlns:p14="http://schemas.microsoft.com/office/powerpoint/2010/main" val="148967614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127" y="5931448"/>
            <a:ext cx="7544307" cy="369332"/>
          </a:xfrm>
          <a:prstGeom prst="rect">
            <a:avLst/>
          </a:prstGeom>
          <a:noFill/>
        </p:spPr>
        <p:txBody>
          <a:bodyPr wrap="square" rtlCol="0">
            <a:spAutoFit/>
          </a:bodyPr>
          <a:lstStyle/>
          <a:p>
            <a:r>
              <a:rPr lang="en-US" dirty="0">
                <a:latin typeface="+mj-lt"/>
                <a:hlinkClick r:id="rId2">
                  <a:extLst>
                    <a:ext uri="{A12FA001-AC4F-418D-AE19-62706E023703}">
                      <ahyp:hlinkClr xmlns:ahyp="http://schemas.microsoft.com/office/drawing/2018/hyperlinkcolor" val="tx"/>
                    </a:ext>
                  </a:extLst>
                </a:hlinkClick>
              </a:rPr>
              <a:t>https://www.youtube.com/watch?v=jYCWT3CU0RE</a:t>
            </a:r>
            <a:r>
              <a:rPr lang="en-US" dirty="0">
                <a:latin typeface="+mj-lt"/>
              </a:rPr>
              <a:t>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9111" r="14144" b="16444"/>
          <a:stretch/>
        </p:blipFill>
        <p:spPr>
          <a:xfrm>
            <a:off x="1923157" y="1746232"/>
            <a:ext cx="5188640" cy="1676421"/>
          </a:xfrm>
          <a:prstGeom prst="rect">
            <a:avLst/>
          </a:prstGeom>
        </p:spPr>
      </p:pic>
      <p:sp>
        <p:nvSpPr>
          <p:cNvPr id="8" name="Rectangle 7"/>
          <p:cNvSpPr/>
          <p:nvPr/>
        </p:nvSpPr>
        <p:spPr>
          <a:xfrm>
            <a:off x="662518" y="714304"/>
            <a:ext cx="7818964" cy="923330"/>
          </a:xfrm>
          <a:prstGeom prst="rect">
            <a:avLst/>
          </a:prstGeom>
        </p:spPr>
        <p:txBody>
          <a:bodyPr wrap="square">
            <a:spAutoFit/>
          </a:bodyPr>
          <a:lstStyle/>
          <a:p>
            <a:r>
              <a:rPr lang="ru-RU" dirty="0">
                <a:latin typeface="+mj-lt"/>
              </a:rPr>
              <a:t>Семью во Флориде унесло от берега отбойным течением</a:t>
            </a:r>
            <a:r>
              <a:rPr lang="en-US" dirty="0">
                <a:latin typeface="+mj-lt"/>
              </a:rPr>
              <a:t>.</a:t>
            </a:r>
            <a:r>
              <a:rPr lang="ru-RU" dirty="0">
                <a:latin typeface="+mj-lt"/>
              </a:rPr>
              <a:t>Тогда люди на пляже сформировали живую цепь, чтобы спасти мать с детьми в океане</a:t>
            </a:r>
            <a:endParaRPr lang="en-US" dirty="0">
              <a:latin typeface="+mj-lt"/>
            </a:endParaRPr>
          </a:p>
        </p:txBody>
      </p:sp>
      <p:sp>
        <p:nvSpPr>
          <p:cNvPr id="3" name="Title 2">
            <a:extLst>
              <a:ext uri="{FF2B5EF4-FFF2-40B4-BE49-F238E27FC236}">
                <a16:creationId xmlns:a16="http://schemas.microsoft.com/office/drawing/2014/main" id="{24744CE5-FB40-4758-A717-FE3F565F42DF}"/>
              </a:ext>
            </a:extLst>
          </p:cNvPr>
          <p:cNvSpPr>
            <a:spLocks noGrp="1"/>
          </p:cNvSpPr>
          <p:nvPr>
            <p:ph type="title"/>
          </p:nvPr>
        </p:nvSpPr>
        <p:spPr>
          <a:xfrm>
            <a:off x="296335" y="123820"/>
            <a:ext cx="7818965" cy="711200"/>
          </a:xfrm>
        </p:spPr>
        <p:txBody>
          <a:bodyPr/>
          <a:lstStyle/>
          <a:p>
            <a:r>
              <a:rPr lang="ru-RU" sz="2400" dirty="0">
                <a:latin typeface="+mj-lt"/>
              </a:rPr>
              <a:t>Требования к «новой» организации </a:t>
            </a:r>
            <a:endParaRPr lang="en-US" sz="2400" dirty="0">
              <a:latin typeface="+mj-lt"/>
            </a:endParaRPr>
          </a:p>
        </p:txBody>
      </p:sp>
      <p:pic>
        <p:nvPicPr>
          <p:cNvPr id="7" name="Picture 6">
            <a:extLst>
              <a:ext uri="{FF2B5EF4-FFF2-40B4-BE49-F238E27FC236}">
                <a16:creationId xmlns:a16="http://schemas.microsoft.com/office/drawing/2014/main" id="{B0E08480-8D46-F449-B152-63918E665195}"/>
              </a:ext>
            </a:extLst>
          </p:cNvPr>
          <p:cNvPicPr>
            <a:picLocks noChangeAspect="1"/>
          </p:cNvPicPr>
          <p:nvPr/>
        </p:nvPicPr>
        <p:blipFill rotWithShape="1">
          <a:blip r:embed="rId4">
            <a:extLst>
              <a:ext uri="{28A0092B-C50C-407E-A947-70E740481C1C}">
                <a14:useLocalDpi xmlns:a14="http://schemas.microsoft.com/office/drawing/2010/main" val="0"/>
              </a:ext>
            </a:extLst>
          </a:blip>
          <a:srcRect t="11481" r="7407" b="20370"/>
          <a:stretch/>
        </p:blipFill>
        <p:spPr>
          <a:xfrm>
            <a:off x="1923158" y="3528520"/>
            <a:ext cx="5181623" cy="2383566"/>
          </a:xfrm>
          <a:prstGeom prst="rect">
            <a:avLst/>
          </a:prstGeom>
        </p:spPr>
      </p:pic>
    </p:spTree>
    <p:extLst>
      <p:ext uri="{BB962C8B-B14F-4D97-AF65-F5344CB8AC3E}">
        <p14:creationId xmlns:p14="http://schemas.microsoft.com/office/powerpoint/2010/main" val="259513636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latin typeface="+mj-lt"/>
              </a:rPr>
              <a:t>Обзор исследования </a:t>
            </a:r>
            <a:endParaRPr lang="en-US" sz="2400" dirty="0">
              <a:latin typeface="+mj-lt"/>
            </a:endParaRPr>
          </a:p>
        </p:txBody>
      </p:sp>
      <p:sp>
        <p:nvSpPr>
          <p:cNvPr id="4" name="TextBox 3"/>
          <p:cNvSpPr txBox="1"/>
          <p:nvPr/>
        </p:nvSpPr>
        <p:spPr>
          <a:xfrm>
            <a:off x="2486025" y="2058392"/>
            <a:ext cx="6515100" cy="4503797"/>
          </a:xfrm>
          <a:prstGeom prst="rect">
            <a:avLst/>
          </a:prstGeom>
          <a:noFill/>
        </p:spPr>
        <p:txBody>
          <a:bodyPr wrap="square" rtlCol="0">
            <a:spAutoFit/>
          </a:bodyPr>
          <a:lstStyle/>
          <a:p>
            <a:pPr>
              <a:spcBef>
                <a:spcPts val="450"/>
              </a:spcBef>
            </a:pPr>
            <a:r>
              <a:rPr lang="ru-RU" altLang="zh-CN" dirty="0">
                <a:latin typeface="+mj-lt"/>
              </a:rPr>
              <a:t>Шаг 1</a:t>
            </a:r>
            <a:r>
              <a:rPr lang="en-US" altLang="zh-CN" dirty="0">
                <a:latin typeface="+mj-lt"/>
              </a:rPr>
              <a:t>: </a:t>
            </a:r>
            <a:r>
              <a:rPr lang="ru-RU" altLang="zh-CN" dirty="0">
                <a:latin typeface="+mj-lt"/>
              </a:rPr>
              <a:t>Выбрать целевые компании, которые отлично справляются в эпоху технологических изменений</a:t>
            </a:r>
            <a:endParaRPr lang="en-US" altLang="zh-CN" dirty="0">
              <a:latin typeface="+mj-lt"/>
            </a:endParaRPr>
          </a:p>
          <a:p>
            <a:pPr>
              <a:spcBef>
                <a:spcPts val="450"/>
              </a:spcBef>
            </a:pPr>
            <a:r>
              <a:rPr lang="ru-RU" dirty="0">
                <a:latin typeface="+mj-lt"/>
              </a:rPr>
              <a:t>Шаг 2</a:t>
            </a:r>
            <a:r>
              <a:rPr lang="en-US" dirty="0">
                <a:latin typeface="+mj-lt"/>
              </a:rPr>
              <a:t>: </a:t>
            </a:r>
            <a:r>
              <a:rPr lang="ru-RU" dirty="0">
                <a:latin typeface="+mj-lt"/>
              </a:rPr>
              <a:t>Изучить теоретическую литературу и литературу об этих компаниях</a:t>
            </a:r>
            <a:endParaRPr lang="en-US" dirty="0">
              <a:latin typeface="+mj-lt"/>
            </a:endParaRPr>
          </a:p>
          <a:p>
            <a:pPr>
              <a:spcBef>
                <a:spcPts val="450"/>
              </a:spcBef>
            </a:pPr>
            <a:r>
              <a:rPr lang="ru-RU" dirty="0">
                <a:latin typeface="+mj-lt"/>
              </a:rPr>
              <a:t>Шаг 3</a:t>
            </a:r>
            <a:r>
              <a:rPr lang="en-US" dirty="0">
                <a:latin typeface="+mj-lt"/>
              </a:rPr>
              <a:t>: </a:t>
            </a:r>
            <a:r>
              <a:rPr lang="ru-RU" dirty="0">
                <a:latin typeface="+mj-lt"/>
              </a:rPr>
              <a:t>Провести очные интервью</a:t>
            </a:r>
            <a:endParaRPr lang="en-US" dirty="0">
              <a:latin typeface="+mj-lt"/>
            </a:endParaRPr>
          </a:p>
          <a:p>
            <a:pPr marL="600075" lvl="1" indent="-257175">
              <a:buFont typeface="Arial" panose="020B0604020202020204" pitchFamily="34" charset="0"/>
              <a:buChar char="•"/>
            </a:pPr>
            <a:r>
              <a:rPr lang="ru-RU" dirty="0">
                <a:latin typeface="+mj-lt"/>
              </a:rPr>
              <a:t>По формальным каналам</a:t>
            </a:r>
            <a:r>
              <a:rPr lang="en-US" dirty="0">
                <a:latin typeface="+mj-lt"/>
              </a:rPr>
              <a:t> (</a:t>
            </a:r>
            <a:r>
              <a:rPr lang="ru-RU" dirty="0">
                <a:latin typeface="+mj-lt"/>
              </a:rPr>
              <a:t>компании-участники</a:t>
            </a:r>
            <a:r>
              <a:rPr lang="en-US" dirty="0">
                <a:latin typeface="+mj-lt"/>
              </a:rPr>
              <a:t>) </a:t>
            </a:r>
            <a:r>
              <a:rPr lang="ru-RU" dirty="0">
                <a:latin typeface="+mj-lt"/>
              </a:rPr>
              <a:t>и неформальным каналам (нынешние и бывшие сотрудники</a:t>
            </a:r>
            <a:r>
              <a:rPr lang="en-US" dirty="0">
                <a:latin typeface="+mj-lt"/>
              </a:rPr>
              <a:t>)</a:t>
            </a:r>
          </a:p>
          <a:p>
            <a:pPr marL="600075" lvl="1" indent="-257175">
              <a:buFont typeface="Arial" panose="020B0604020202020204" pitchFamily="34" charset="0"/>
              <a:buChar char="•"/>
            </a:pPr>
            <a:r>
              <a:rPr lang="ru-RU" dirty="0">
                <a:latin typeface="+mj-lt"/>
              </a:rPr>
              <a:t>Четыре целевые роли</a:t>
            </a:r>
            <a:r>
              <a:rPr lang="en-US" dirty="0">
                <a:latin typeface="+mj-lt"/>
              </a:rPr>
              <a:t>: </a:t>
            </a:r>
            <a:r>
              <a:rPr lang="ru-RU" altLang="zh-CN" dirty="0">
                <a:latin typeface="+mj-lt"/>
              </a:rPr>
              <a:t>лидер компании</a:t>
            </a:r>
            <a:r>
              <a:rPr lang="en-US" altLang="zh-CN" dirty="0">
                <a:latin typeface="+mj-lt"/>
              </a:rPr>
              <a:t>,</a:t>
            </a:r>
            <a:r>
              <a:rPr lang="en-US" dirty="0">
                <a:latin typeface="+mj-lt"/>
              </a:rPr>
              <a:t> </a:t>
            </a:r>
            <a:r>
              <a:rPr lang="ru-RU" dirty="0">
                <a:latin typeface="+mj-lt"/>
              </a:rPr>
              <a:t>руководитель бизнес-команды</a:t>
            </a:r>
            <a:r>
              <a:rPr lang="en-US" dirty="0">
                <a:latin typeface="+mj-lt"/>
              </a:rPr>
              <a:t>, </a:t>
            </a:r>
            <a:r>
              <a:rPr lang="ru-RU" dirty="0">
                <a:latin typeface="+mj-lt"/>
              </a:rPr>
              <a:t>лидер платформы</a:t>
            </a:r>
            <a:r>
              <a:rPr lang="en-US" dirty="0">
                <a:latin typeface="+mj-lt"/>
              </a:rPr>
              <a:t>, HR-</a:t>
            </a:r>
            <a:r>
              <a:rPr lang="ru-RU" dirty="0">
                <a:latin typeface="+mj-lt"/>
              </a:rPr>
              <a:t>лидер</a:t>
            </a:r>
            <a:endParaRPr lang="en-US" dirty="0">
              <a:latin typeface="+mj-lt"/>
            </a:endParaRPr>
          </a:p>
          <a:p>
            <a:pPr marL="600075" lvl="1" indent="-257175">
              <a:buFont typeface="Arial" panose="020B0604020202020204" pitchFamily="34" charset="0"/>
              <a:buChar char="•"/>
            </a:pPr>
            <a:r>
              <a:rPr lang="ru-RU" dirty="0">
                <a:latin typeface="+mj-lt"/>
              </a:rPr>
              <a:t>Всего проведено 60+ интервью</a:t>
            </a:r>
            <a:r>
              <a:rPr lang="en-US" dirty="0">
                <a:latin typeface="+mj-lt"/>
              </a:rPr>
              <a:t>. </a:t>
            </a:r>
          </a:p>
          <a:p>
            <a:pPr>
              <a:spcBef>
                <a:spcPts val="450"/>
              </a:spcBef>
            </a:pPr>
            <a:r>
              <a:rPr lang="ru-RU" altLang="zh-CN" dirty="0">
                <a:latin typeface="+mj-lt"/>
              </a:rPr>
              <a:t>Шаг 4</a:t>
            </a:r>
            <a:r>
              <a:rPr lang="en-US" altLang="zh-CN" dirty="0">
                <a:latin typeface="+mj-lt"/>
              </a:rPr>
              <a:t>: </a:t>
            </a:r>
            <a:r>
              <a:rPr lang="ru-RU" altLang="zh-CN" dirty="0">
                <a:latin typeface="+mj-lt"/>
              </a:rPr>
              <a:t>Обобщить кейсы и лучшие практики</a:t>
            </a:r>
            <a:endParaRPr lang="en-US" altLang="zh-CN" dirty="0">
              <a:latin typeface="+mj-lt"/>
            </a:endParaRPr>
          </a:p>
          <a:p>
            <a:pPr>
              <a:spcBef>
                <a:spcPts val="450"/>
              </a:spcBef>
            </a:pPr>
            <a:r>
              <a:rPr lang="ru-RU" altLang="zh-CN" dirty="0">
                <a:latin typeface="+mj-lt"/>
              </a:rPr>
              <a:t>Шаг 5</a:t>
            </a:r>
            <a:r>
              <a:rPr lang="en-US" altLang="zh-CN" dirty="0">
                <a:latin typeface="+mj-lt"/>
              </a:rPr>
              <a:t>: </a:t>
            </a:r>
            <a:r>
              <a:rPr lang="ru-RU" altLang="zh-CN" dirty="0">
                <a:latin typeface="+mj-lt"/>
              </a:rPr>
              <a:t>Разработать концептуальные модели и сделать выводы</a:t>
            </a:r>
            <a:endParaRPr lang="en-US" altLang="zh-CN" dirty="0">
              <a:latin typeface="+mj-lt"/>
            </a:endParaRPr>
          </a:p>
        </p:txBody>
      </p:sp>
      <p:sp>
        <p:nvSpPr>
          <p:cNvPr id="3" name="圆角矩形 2"/>
          <p:cNvSpPr/>
          <p:nvPr/>
        </p:nvSpPr>
        <p:spPr>
          <a:xfrm>
            <a:off x="271462" y="1092200"/>
            <a:ext cx="2014538"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dirty="0">
                <a:solidFill>
                  <a:schemeClr val="tx1"/>
                </a:solidFill>
                <a:latin typeface="+mj-lt"/>
                <a:cs typeface="Arial" panose="020B0604020202020204" pitchFamily="34" charset="0"/>
              </a:rPr>
              <a:t>Вопрос</a:t>
            </a:r>
            <a:endParaRPr lang="zh-CN" altLang="en-US" dirty="0">
              <a:solidFill>
                <a:schemeClr val="tx1"/>
              </a:solidFill>
              <a:latin typeface="+mj-lt"/>
              <a:cs typeface="Arial" panose="020B0604020202020204" pitchFamily="34" charset="0"/>
            </a:endParaRPr>
          </a:p>
        </p:txBody>
      </p:sp>
      <p:sp>
        <p:nvSpPr>
          <p:cNvPr id="5" name="圆角矩形 4"/>
          <p:cNvSpPr/>
          <p:nvPr/>
        </p:nvSpPr>
        <p:spPr>
          <a:xfrm>
            <a:off x="271462" y="2146300"/>
            <a:ext cx="2014538"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dirty="0">
                <a:solidFill>
                  <a:schemeClr val="tx1"/>
                </a:solidFill>
                <a:cs typeface="Arial" panose="020B0604020202020204" pitchFamily="34" charset="0"/>
              </a:rPr>
              <a:t>Методология</a:t>
            </a:r>
            <a:endParaRPr lang="zh-CN" altLang="en-US" dirty="0">
              <a:solidFill>
                <a:schemeClr val="tx1"/>
              </a:solidFill>
              <a:cs typeface="Arial" panose="020B0604020202020204" pitchFamily="34" charset="0"/>
            </a:endParaRPr>
          </a:p>
        </p:txBody>
      </p:sp>
      <p:sp>
        <p:nvSpPr>
          <p:cNvPr id="6" name="TextBox 3"/>
          <p:cNvSpPr txBox="1"/>
          <p:nvPr/>
        </p:nvSpPr>
        <p:spPr>
          <a:xfrm>
            <a:off x="2486025" y="1016297"/>
            <a:ext cx="5886450" cy="923330"/>
          </a:xfrm>
          <a:prstGeom prst="rect">
            <a:avLst/>
          </a:prstGeom>
          <a:noFill/>
        </p:spPr>
        <p:txBody>
          <a:bodyPr wrap="square" rtlCol="0">
            <a:spAutoFit/>
          </a:bodyPr>
          <a:lstStyle/>
          <a:p>
            <a:r>
              <a:rPr lang="ru-RU" altLang="zh-CN" dirty="0">
                <a:latin typeface="+mj-lt"/>
              </a:rPr>
              <a:t>Как компании могут победить с помощью инновационной организации в эпоху резких технологических изменений</a:t>
            </a:r>
            <a:r>
              <a:rPr lang="en-US" altLang="zh-CN" dirty="0">
                <a:latin typeface="+mj-lt"/>
              </a:rPr>
              <a:t>? </a:t>
            </a:r>
          </a:p>
        </p:txBody>
      </p:sp>
    </p:spTree>
    <p:extLst>
      <p:ext uri="{BB962C8B-B14F-4D97-AF65-F5344CB8AC3E}">
        <p14:creationId xmlns:p14="http://schemas.microsoft.com/office/powerpoint/2010/main" val="415933032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p:cNvSpPr>
            <a:spLocks noGrp="1"/>
          </p:cNvSpPr>
          <p:nvPr>
            <p:ph type="title"/>
          </p:nvPr>
        </p:nvSpPr>
        <p:spPr>
          <a:xfrm>
            <a:off x="653522" y="381000"/>
            <a:ext cx="7818965" cy="711200"/>
          </a:xfrm>
        </p:spPr>
        <p:txBody>
          <a:bodyPr/>
          <a:lstStyle/>
          <a:p>
            <a:r>
              <a:rPr lang="ru-RU" altLang="en-US" sz="2400" dirty="0">
                <a:latin typeface="+mj-lt"/>
              </a:rPr>
              <a:t>Ключевые выводы из изученных кейсов</a:t>
            </a:r>
            <a:endParaRPr lang="en-US" altLang="en-US" sz="2400" dirty="0">
              <a:latin typeface="+mj-lt"/>
            </a:endParaRPr>
          </a:p>
        </p:txBody>
      </p:sp>
      <p:sp>
        <p:nvSpPr>
          <p:cNvPr id="21508" name="Rectangle 4"/>
          <p:cNvSpPr>
            <a:spLocks noChangeArrowheads="1"/>
          </p:cNvSpPr>
          <p:nvPr/>
        </p:nvSpPr>
        <p:spPr bwMode="auto">
          <a:xfrm>
            <a:off x="588125" y="1057074"/>
            <a:ext cx="8001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ru-RU" dirty="0">
                <a:latin typeface="+mj-lt"/>
              </a:rPr>
              <a:t>Чтобы выявить и внедрить новую организационную логику, мы собрали данные из новой литературы и исследований в области организационных инноваций, а также изучили кейсы организационных инноваций в передовых компаниях мира: </a:t>
            </a:r>
            <a:r>
              <a:rPr lang="en-US" dirty="0">
                <a:latin typeface="+mj-lt"/>
              </a:rPr>
              <a:t>Amazon, Facebook, Flextronics, Google, Huawei, Supercell, Tencent, Alibaba.</a:t>
            </a:r>
          </a:p>
        </p:txBody>
      </p:sp>
      <p:pic>
        <p:nvPicPr>
          <p:cNvPr id="6" name="Picture 2" descr="相关图片"/>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74" y="3082134"/>
            <a:ext cx="1119913" cy="9974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相关图片"/>
          <p:cNvPicPr>
            <a:picLocks noChangeArrowheads="1"/>
          </p:cNvPicPr>
          <p:nvPr/>
        </p:nvPicPr>
        <p:blipFill rotWithShape="1">
          <a:blip r:embed="rId3" cstate="print">
            <a:extLst>
              <a:ext uri="{28A0092B-C50C-407E-A947-70E740481C1C}">
                <a14:useLocalDpi xmlns:a14="http://schemas.microsoft.com/office/drawing/2010/main" val="0"/>
              </a:ext>
            </a:extLst>
          </a:blip>
          <a:srcRect t="16220" b="19364"/>
          <a:stretch/>
        </p:blipFill>
        <p:spPr bwMode="auto">
          <a:xfrm>
            <a:off x="2535314" y="3128300"/>
            <a:ext cx="2428773" cy="832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oogle logo”的图片搜索结果"/>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25" y="3036498"/>
            <a:ext cx="1871346" cy="9033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ncent logo”的图片搜索结果"/>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61" y="4326199"/>
            <a:ext cx="1828800" cy="8135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upercell logo”的图片搜索结果"/>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664" y="3004816"/>
            <a:ext cx="1145166" cy="966076"/>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9"/>
          <p:cNvPicPr>
            <a:picLocks/>
          </p:cNvPicPr>
          <p:nvPr/>
        </p:nvPicPr>
        <p:blipFill rotWithShape="1">
          <a:blip r:embed="rId7">
            <a:extLst>
              <a:ext uri="{28A0092B-C50C-407E-A947-70E740481C1C}">
                <a14:useLocalDpi xmlns:a14="http://schemas.microsoft.com/office/drawing/2010/main" val="0"/>
              </a:ext>
            </a:extLst>
          </a:blip>
          <a:srcRect t="21571" b="28476"/>
          <a:stretch/>
        </p:blipFill>
        <p:spPr>
          <a:xfrm>
            <a:off x="2422173" y="4171950"/>
            <a:ext cx="2409736" cy="914400"/>
          </a:xfrm>
          <a:prstGeom prst="rect">
            <a:avLst/>
          </a:prstGeom>
        </p:spPr>
      </p:pic>
      <p:pic>
        <p:nvPicPr>
          <p:cNvPr id="13" name="Picture 14" descr="“华为logo”的图片搜索结果"/>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2743" y="4355833"/>
            <a:ext cx="1298528" cy="10954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didi logo"/>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4" name="Picture 3"/>
          <p:cNvPicPr>
            <a:picLocks/>
          </p:cNvPicPr>
          <p:nvPr/>
        </p:nvPicPr>
        <p:blipFill rotWithShape="1">
          <a:blip r:embed="rId9"/>
          <a:srcRect t="16954" b="29713"/>
          <a:stretch/>
        </p:blipFill>
        <p:spPr>
          <a:xfrm>
            <a:off x="5069067" y="4280356"/>
            <a:ext cx="1607344" cy="857250"/>
          </a:xfrm>
          <a:prstGeom prst="rect">
            <a:avLst/>
          </a:prstGeom>
        </p:spPr>
      </p:pic>
    </p:spTree>
    <p:extLst>
      <p:ext uri="{BB962C8B-B14F-4D97-AF65-F5344CB8AC3E}">
        <p14:creationId xmlns:p14="http://schemas.microsoft.com/office/powerpoint/2010/main" val="21824430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663" y="381000"/>
            <a:ext cx="7818965" cy="711200"/>
          </a:xfrm>
        </p:spPr>
        <p:txBody>
          <a:bodyPr/>
          <a:lstStyle/>
          <a:p>
            <a:r>
              <a:rPr lang="ru-RU" sz="2400" dirty="0">
                <a:latin typeface="+mj-lt"/>
              </a:rPr>
              <a:t>Данные изученных</a:t>
            </a:r>
            <a:r>
              <a:rPr lang="en-US" sz="2400" dirty="0">
                <a:latin typeface="+mj-lt"/>
              </a:rPr>
              <a:t> MOE-</a:t>
            </a:r>
            <a:r>
              <a:rPr lang="ru-RU" sz="2400" dirty="0">
                <a:latin typeface="+mj-lt"/>
              </a:rPr>
              <a:t>компаний</a:t>
            </a:r>
            <a:r>
              <a:rPr lang="en-US" sz="2400" dirty="0">
                <a:latin typeface="+mj-lt"/>
              </a:rPr>
              <a:t>*</a:t>
            </a:r>
          </a:p>
        </p:txBody>
      </p:sp>
      <p:graphicFrame>
        <p:nvGraphicFramePr>
          <p:cNvPr id="4" name="Table 3"/>
          <p:cNvGraphicFramePr>
            <a:graphicFrameLocks noGrp="1"/>
          </p:cNvGraphicFramePr>
          <p:nvPr>
            <p:extLst>
              <p:ext uri="{D42A27DB-BD31-4B8C-83A1-F6EECF244321}">
                <p14:modId xmlns:p14="http://schemas.microsoft.com/office/powerpoint/2010/main" val="852487456"/>
              </p:ext>
            </p:extLst>
          </p:nvPr>
        </p:nvGraphicFramePr>
        <p:xfrm>
          <a:off x="667810" y="1277940"/>
          <a:ext cx="7818964" cy="4114800"/>
        </p:xfrm>
        <a:graphic>
          <a:graphicData uri="http://schemas.openxmlformats.org/drawingml/2006/table">
            <a:tbl>
              <a:tblPr firstRow="1" firstCol="1" bandRow="1">
                <a:tableStyleId>{5940675A-B579-460E-94D1-54222C63F5DA}</a:tableStyleId>
              </a:tblPr>
              <a:tblGrid>
                <a:gridCol w="1954742">
                  <a:extLst>
                    <a:ext uri="{9D8B030D-6E8A-4147-A177-3AD203B41FA5}">
                      <a16:colId xmlns:a16="http://schemas.microsoft.com/office/drawing/2014/main" val="20000"/>
                    </a:ext>
                  </a:extLst>
                </a:gridCol>
                <a:gridCol w="1488472">
                  <a:extLst>
                    <a:ext uri="{9D8B030D-6E8A-4147-A177-3AD203B41FA5}">
                      <a16:colId xmlns:a16="http://schemas.microsoft.com/office/drawing/2014/main" val="20001"/>
                    </a:ext>
                  </a:extLst>
                </a:gridCol>
                <a:gridCol w="2339561">
                  <a:extLst>
                    <a:ext uri="{9D8B030D-6E8A-4147-A177-3AD203B41FA5}">
                      <a16:colId xmlns:a16="http://schemas.microsoft.com/office/drawing/2014/main" val="20002"/>
                    </a:ext>
                  </a:extLst>
                </a:gridCol>
                <a:gridCol w="2036189">
                  <a:extLst>
                    <a:ext uri="{9D8B030D-6E8A-4147-A177-3AD203B41FA5}">
                      <a16:colId xmlns:a16="http://schemas.microsoft.com/office/drawing/2014/main" val="20003"/>
                    </a:ext>
                  </a:extLst>
                </a:gridCol>
              </a:tblGrid>
              <a:tr h="914400">
                <a:tc>
                  <a:txBody>
                    <a:bodyPr/>
                    <a:lstStyle/>
                    <a:p>
                      <a:pPr marL="0" marR="0" algn="ctr">
                        <a:spcBef>
                          <a:spcPts val="0"/>
                        </a:spcBef>
                        <a:spcAft>
                          <a:spcPts val="0"/>
                        </a:spcAft>
                      </a:pPr>
                      <a:r>
                        <a:rPr lang="ru-RU" sz="1800" b="1" dirty="0">
                          <a:effectLst/>
                          <a:latin typeface="+mj-lt"/>
                          <a:cs typeface="Arial" panose="020B0604020202020204" pitchFamily="34" charset="0"/>
                        </a:rPr>
                        <a:t>Компания</a:t>
                      </a:r>
                      <a:endParaRPr lang="en-US" sz="1800" b="1" dirty="0">
                        <a:effectLst/>
                        <a:latin typeface="+mj-lt"/>
                        <a:ea typeface="SimSun" panose="02010600030101010101" pitchFamily="2" charset="-122"/>
                        <a:cs typeface="Arial" panose="020B0604020202020204" pitchFamily="34" charset="0"/>
                      </a:endParaRPr>
                    </a:p>
                  </a:txBody>
                  <a:tcPr marL="51435" marR="51435" marT="0" marB="0">
                    <a:solidFill>
                      <a:srgbClr val="FFC000"/>
                    </a:solidFill>
                  </a:tcPr>
                </a:tc>
                <a:tc>
                  <a:txBody>
                    <a:bodyPr/>
                    <a:lstStyle/>
                    <a:p>
                      <a:pPr marL="0" marR="0" algn="ctr">
                        <a:spcBef>
                          <a:spcPts val="0"/>
                        </a:spcBef>
                        <a:spcAft>
                          <a:spcPts val="0"/>
                        </a:spcAft>
                      </a:pPr>
                      <a:r>
                        <a:rPr lang="ru-RU" sz="1800" b="1" dirty="0">
                          <a:effectLst/>
                          <a:latin typeface="+mj-lt"/>
                          <a:cs typeface="Arial" panose="020B0604020202020204" pitchFamily="34" charset="0"/>
                        </a:rPr>
                        <a:t>Год основания</a:t>
                      </a:r>
                      <a:endParaRPr lang="en-US" sz="1800" b="1" dirty="0">
                        <a:effectLst/>
                        <a:latin typeface="+mj-lt"/>
                        <a:ea typeface="SimSun" panose="02010600030101010101" pitchFamily="2" charset="-122"/>
                        <a:cs typeface="Arial" panose="020B0604020202020204" pitchFamily="34" charset="0"/>
                      </a:endParaRPr>
                    </a:p>
                  </a:txBody>
                  <a:tcPr marL="51435" marR="51435" marT="0" marB="0">
                    <a:solidFill>
                      <a:srgbClr val="FFC000"/>
                    </a:solidFill>
                  </a:tcPr>
                </a:tc>
                <a:tc>
                  <a:txBody>
                    <a:bodyPr/>
                    <a:lstStyle/>
                    <a:p>
                      <a:pPr marL="0" marR="0" algn="ctr">
                        <a:spcBef>
                          <a:spcPts val="0"/>
                        </a:spcBef>
                        <a:spcAft>
                          <a:spcPts val="0"/>
                        </a:spcAft>
                      </a:pPr>
                      <a:r>
                        <a:rPr lang="ru-RU" sz="1800" b="1" dirty="0">
                          <a:effectLst/>
                          <a:latin typeface="+mj-lt"/>
                          <a:cs typeface="Arial" panose="020B0604020202020204" pitchFamily="34" charset="0"/>
                        </a:rPr>
                        <a:t>Число сотрудников</a:t>
                      </a:r>
                      <a:endParaRPr lang="en-US" sz="1800" b="1" dirty="0">
                        <a:effectLst/>
                        <a:latin typeface="+mj-lt"/>
                        <a:ea typeface="SimSun" panose="02010600030101010101" pitchFamily="2" charset="-122"/>
                        <a:cs typeface="Arial" panose="020B0604020202020204" pitchFamily="34" charset="0"/>
                      </a:endParaRPr>
                    </a:p>
                  </a:txBody>
                  <a:tcPr marL="51435" marR="51435" marT="0" marB="0">
                    <a:solidFill>
                      <a:srgbClr val="FFC000"/>
                    </a:solidFill>
                  </a:tcPr>
                </a:tc>
                <a:tc>
                  <a:txBody>
                    <a:bodyPr/>
                    <a:lstStyle/>
                    <a:p>
                      <a:pPr marL="0" marR="0" algn="ctr">
                        <a:spcBef>
                          <a:spcPts val="0"/>
                        </a:spcBef>
                        <a:spcAft>
                          <a:spcPts val="0"/>
                        </a:spcAft>
                      </a:pPr>
                      <a:r>
                        <a:rPr lang="ru-RU" sz="1800" b="1" dirty="0">
                          <a:effectLst/>
                          <a:latin typeface="+mj-lt"/>
                          <a:cs typeface="Arial" panose="020B0604020202020204" pitchFamily="34" charset="0"/>
                        </a:rPr>
                        <a:t>Рыночная капитализация</a:t>
                      </a:r>
                      <a:endParaRPr lang="en-US" sz="1800" b="1" dirty="0">
                        <a:effectLst/>
                        <a:latin typeface="+mj-lt"/>
                        <a:cs typeface="Arial" panose="020B0604020202020204" pitchFamily="34" charset="0"/>
                      </a:endParaRPr>
                    </a:p>
                    <a:p>
                      <a:pPr marL="0" marR="0" algn="ctr">
                        <a:spcBef>
                          <a:spcPts val="0"/>
                        </a:spcBef>
                        <a:spcAft>
                          <a:spcPts val="0"/>
                        </a:spcAft>
                      </a:pPr>
                      <a:r>
                        <a:rPr lang="ru-RU" sz="1800" b="1" dirty="0">
                          <a:effectLst/>
                          <a:latin typeface="+mj-lt"/>
                          <a:cs typeface="Arial" panose="020B0604020202020204" pitchFamily="34" charset="0"/>
                        </a:rPr>
                        <a:t> 13 августа</a:t>
                      </a:r>
                      <a:r>
                        <a:rPr lang="en-US" sz="1800" b="1" dirty="0">
                          <a:effectLst/>
                          <a:latin typeface="+mj-lt"/>
                          <a:cs typeface="Arial" panose="020B0604020202020204" pitchFamily="34" charset="0"/>
                        </a:rPr>
                        <a:t> 2019</a:t>
                      </a:r>
                    </a:p>
                    <a:p>
                      <a:pPr marL="0" marR="0" algn="ctr">
                        <a:spcBef>
                          <a:spcPts val="0"/>
                        </a:spcBef>
                        <a:spcAft>
                          <a:spcPts val="0"/>
                        </a:spcAft>
                      </a:pPr>
                      <a:r>
                        <a:rPr lang="en-US" sz="1800" b="1" dirty="0">
                          <a:effectLst/>
                          <a:latin typeface="+mj-lt"/>
                          <a:cs typeface="Arial" panose="020B0604020202020204" pitchFamily="34" charset="0"/>
                        </a:rPr>
                        <a:t>(</a:t>
                      </a:r>
                      <a:r>
                        <a:rPr lang="ru-RU" sz="1800" b="1" dirty="0">
                          <a:effectLst/>
                          <a:latin typeface="+mj-lt"/>
                          <a:cs typeface="Arial" panose="020B0604020202020204" pitchFamily="34" charset="0"/>
                        </a:rPr>
                        <a:t>млрд долларов</a:t>
                      </a:r>
                      <a:r>
                        <a:rPr lang="en-US" sz="1800" b="1" dirty="0">
                          <a:effectLst/>
                          <a:latin typeface="+mj-lt"/>
                          <a:cs typeface="Arial" panose="020B0604020202020204" pitchFamily="34" charset="0"/>
                        </a:rPr>
                        <a:t>)</a:t>
                      </a:r>
                      <a:endParaRPr lang="en-US" sz="1800" b="1" dirty="0">
                        <a:effectLst/>
                        <a:latin typeface="+mj-lt"/>
                        <a:ea typeface="SimSun" panose="02010600030101010101" pitchFamily="2" charset="-122"/>
                        <a:cs typeface="Arial" panose="020B0604020202020204" pitchFamily="34" charset="0"/>
                      </a:endParaRPr>
                    </a:p>
                  </a:txBody>
                  <a:tcPr marL="51435" marR="51435" marT="0" marB="0">
                    <a:solidFill>
                      <a:srgbClr val="FFC000"/>
                    </a:solidFill>
                  </a:tcPr>
                </a:tc>
                <a:extLst>
                  <a:ext uri="{0D108BD9-81ED-4DB2-BD59-A6C34878D82A}">
                    <a16:rowId xmlns:a16="http://schemas.microsoft.com/office/drawing/2014/main" val="10000"/>
                  </a:ext>
                </a:extLst>
              </a:tr>
              <a:tr h="268166">
                <a:tc>
                  <a:txBody>
                    <a:bodyPr/>
                    <a:lstStyle/>
                    <a:p>
                      <a:pPr marL="0" marR="0">
                        <a:spcBef>
                          <a:spcPts val="0"/>
                        </a:spcBef>
                        <a:spcAft>
                          <a:spcPts val="0"/>
                        </a:spcAft>
                      </a:pPr>
                      <a:r>
                        <a:rPr lang="en-US" sz="1800" dirty="0">
                          <a:effectLst/>
                          <a:latin typeface="+mj-lt"/>
                          <a:cs typeface="Arial" panose="020B0604020202020204" pitchFamily="34" charset="0"/>
                        </a:rPr>
                        <a:t>Alibaba</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1999</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101,000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432</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1"/>
                  </a:ext>
                </a:extLst>
              </a:tr>
              <a:tr h="268166">
                <a:tc>
                  <a:txBody>
                    <a:bodyPr/>
                    <a:lstStyle/>
                    <a:p>
                      <a:pPr marL="0" marR="0">
                        <a:spcBef>
                          <a:spcPts val="0"/>
                        </a:spcBef>
                        <a:spcAft>
                          <a:spcPts val="0"/>
                        </a:spcAft>
                      </a:pPr>
                      <a:r>
                        <a:rPr lang="en-US" sz="1800" dirty="0">
                          <a:effectLst/>
                          <a:latin typeface="+mj-lt"/>
                          <a:cs typeface="Arial" panose="020B0604020202020204" pitchFamily="34" charset="0"/>
                        </a:rPr>
                        <a:t>Amazon</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1994</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647,000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900</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2"/>
                  </a:ext>
                </a:extLst>
              </a:tr>
              <a:tr h="268166">
                <a:tc>
                  <a:txBody>
                    <a:bodyPr/>
                    <a:lstStyle/>
                    <a:p>
                      <a:pPr marL="0" marR="0">
                        <a:spcBef>
                          <a:spcPts val="0"/>
                        </a:spcBef>
                        <a:spcAft>
                          <a:spcPts val="0"/>
                        </a:spcAft>
                      </a:pPr>
                      <a:r>
                        <a:rPr lang="en-US" sz="1800">
                          <a:effectLst/>
                          <a:latin typeface="+mj-lt"/>
                          <a:cs typeface="Arial" panose="020B0604020202020204" pitchFamily="34" charset="0"/>
                        </a:rPr>
                        <a:t>Didi</a:t>
                      </a:r>
                      <a:endParaRPr lang="en-US" sz="180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2012</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  10,000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 80 </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3"/>
                  </a:ext>
                </a:extLst>
              </a:tr>
              <a:tr h="268166">
                <a:tc>
                  <a:txBody>
                    <a:bodyPr/>
                    <a:lstStyle/>
                    <a:p>
                      <a:pPr marL="0" marR="0">
                        <a:spcBef>
                          <a:spcPts val="0"/>
                        </a:spcBef>
                        <a:spcAft>
                          <a:spcPts val="0"/>
                        </a:spcAft>
                      </a:pPr>
                      <a:r>
                        <a:rPr lang="en-US" sz="1800">
                          <a:effectLst/>
                          <a:latin typeface="+mj-lt"/>
                          <a:cs typeface="Arial" panose="020B0604020202020204" pitchFamily="34" charset="0"/>
                        </a:rPr>
                        <a:t>Facebook </a:t>
                      </a:r>
                      <a:endParaRPr lang="en-US" sz="180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2004</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  35,000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541</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4"/>
                  </a:ext>
                </a:extLst>
              </a:tr>
              <a:tr h="268166">
                <a:tc>
                  <a:txBody>
                    <a:bodyPr/>
                    <a:lstStyle/>
                    <a:p>
                      <a:pPr marL="0" marR="0">
                        <a:spcBef>
                          <a:spcPts val="0"/>
                        </a:spcBef>
                        <a:spcAft>
                          <a:spcPts val="0"/>
                        </a:spcAft>
                      </a:pPr>
                      <a:r>
                        <a:rPr lang="en-US" sz="1800">
                          <a:effectLst/>
                          <a:latin typeface="+mj-lt"/>
                          <a:cs typeface="Arial" panose="020B0604020202020204" pitchFamily="34" charset="0"/>
                        </a:rPr>
                        <a:t>Google</a:t>
                      </a:r>
                      <a:endParaRPr lang="en-US" sz="180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1998</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103,000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831</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5"/>
                  </a:ext>
                </a:extLst>
              </a:tr>
              <a:tr h="268166">
                <a:tc>
                  <a:txBody>
                    <a:bodyPr/>
                    <a:lstStyle/>
                    <a:p>
                      <a:pPr marL="0" marR="0">
                        <a:spcBef>
                          <a:spcPts val="0"/>
                        </a:spcBef>
                        <a:spcAft>
                          <a:spcPts val="0"/>
                        </a:spcAft>
                      </a:pPr>
                      <a:r>
                        <a:rPr lang="en-US" sz="1800">
                          <a:effectLst/>
                          <a:latin typeface="+mj-lt"/>
                          <a:cs typeface="Arial" panose="020B0604020202020204" pitchFamily="34" charset="0"/>
                        </a:rPr>
                        <a:t>Huawei</a:t>
                      </a:r>
                      <a:endParaRPr lang="en-US" sz="180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1987</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a:effectLst/>
                          <a:latin typeface="+mj-lt"/>
                          <a:cs typeface="Arial" panose="020B0604020202020204" pitchFamily="34" charset="0"/>
                        </a:rPr>
                        <a:t>320,000</a:t>
                      </a:r>
                      <a:endParaRPr lang="en-US" sz="180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233</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6"/>
                  </a:ext>
                </a:extLst>
              </a:tr>
              <a:tr h="268166">
                <a:tc>
                  <a:txBody>
                    <a:bodyPr/>
                    <a:lstStyle/>
                    <a:p>
                      <a:pPr marL="0" marR="0">
                        <a:spcBef>
                          <a:spcPts val="0"/>
                        </a:spcBef>
                        <a:spcAft>
                          <a:spcPts val="0"/>
                        </a:spcAft>
                      </a:pPr>
                      <a:r>
                        <a:rPr lang="en-US" sz="1800" dirty="0">
                          <a:effectLst/>
                          <a:latin typeface="+mj-lt"/>
                          <a:cs typeface="Arial" panose="020B0604020202020204" pitchFamily="34" charset="0"/>
                        </a:rPr>
                        <a:t>Supercell</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2010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      213</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 10</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7"/>
                  </a:ext>
                </a:extLst>
              </a:tr>
              <a:tr h="237396">
                <a:tc>
                  <a:txBody>
                    <a:bodyPr/>
                    <a:lstStyle/>
                    <a:p>
                      <a:pPr marL="0" marR="0">
                        <a:spcBef>
                          <a:spcPts val="0"/>
                        </a:spcBef>
                        <a:spcAft>
                          <a:spcPts val="0"/>
                        </a:spcAft>
                      </a:pPr>
                      <a:r>
                        <a:rPr lang="en-US" sz="1800">
                          <a:effectLst/>
                          <a:latin typeface="+mj-lt"/>
                          <a:cs typeface="Arial" panose="020B0604020202020204" pitchFamily="34" charset="0"/>
                        </a:rPr>
                        <a:t>Tencent</a:t>
                      </a:r>
                      <a:endParaRPr lang="en-US" sz="180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1998</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  54,000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462</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8"/>
                  </a:ext>
                </a:extLst>
              </a:tr>
              <a:tr h="268166">
                <a:tc>
                  <a:txBody>
                    <a:bodyPr/>
                    <a:lstStyle/>
                    <a:p>
                      <a:pPr marL="0" marR="0" algn="l">
                        <a:spcBef>
                          <a:spcPts val="0"/>
                        </a:spcBef>
                        <a:spcAft>
                          <a:spcPts val="0"/>
                        </a:spcAft>
                      </a:pPr>
                      <a:r>
                        <a:rPr lang="ru-RU" sz="1800" dirty="0">
                          <a:effectLst/>
                          <a:latin typeface="+mj-lt"/>
                          <a:cs typeface="Arial" panose="020B0604020202020204" pitchFamily="34" charset="0"/>
                        </a:rPr>
                        <a:t>Средний показатель</a:t>
                      </a:r>
                      <a:r>
                        <a:rPr lang="en-US" sz="1800" dirty="0">
                          <a:effectLst/>
                          <a:latin typeface="+mj-lt"/>
                          <a:cs typeface="Arial" panose="020B0604020202020204" pitchFamily="34" charset="0"/>
                        </a:rPr>
                        <a:t>: </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1997</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158,000</a:t>
                      </a:r>
                      <a:endParaRPr lang="en-US" sz="1800" dirty="0">
                        <a:effectLst/>
                        <a:latin typeface="+mj-lt"/>
                        <a:ea typeface="SimSun" panose="02010600030101010101" pitchFamily="2" charset="-122"/>
                        <a:cs typeface="Arial" panose="020B0604020202020204" pitchFamily="34" charset="0"/>
                      </a:endParaRPr>
                    </a:p>
                  </a:txBody>
                  <a:tcPr marL="51435" marR="51435" marT="0" marB="0"/>
                </a:tc>
                <a:tc>
                  <a:txBody>
                    <a:bodyPr/>
                    <a:lstStyle/>
                    <a:p>
                      <a:pPr marL="0" marR="0" algn="ctr">
                        <a:spcBef>
                          <a:spcPts val="0"/>
                        </a:spcBef>
                        <a:spcAft>
                          <a:spcPts val="0"/>
                        </a:spcAft>
                      </a:pPr>
                      <a:r>
                        <a:rPr lang="en-US" sz="1800" dirty="0">
                          <a:effectLst/>
                          <a:latin typeface="+mj-lt"/>
                          <a:cs typeface="Arial" panose="020B0604020202020204" pitchFamily="34" charset="0"/>
                        </a:rPr>
                        <a:t>436</a:t>
                      </a:r>
                      <a:endParaRPr lang="en-US" sz="1800" dirty="0">
                        <a:effectLst/>
                        <a:latin typeface="+mj-lt"/>
                        <a:ea typeface="SimSun" panose="02010600030101010101" pitchFamily="2" charset="-122"/>
                        <a:cs typeface="Arial" panose="020B0604020202020204" pitchFamily="34" charset="0"/>
                      </a:endParaRPr>
                    </a:p>
                  </a:txBody>
                  <a:tcPr marL="51435" marR="51435" marT="0" marB="0"/>
                </a:tc>
                <a:extLst>
                  <a:ext uri="{0D108BD9-81ED-4DB2-BD59-A6C34878D82A}">
                    <a16:rowId xmlns:a16="http://schemas.microsoft.com/office/drawing/2014/main" val="10009"/>
                  </a:ext>
                </a:extLst>
              </a:tr>
            </a:tbl>
          </a:graphicData>
        </a:graphic>
      </p:graphicFrame>
      <p:sp>
        <p:nvSpPr>
          <p:cNvPr id="2" name="TextBox 1">
            <a:extLst>
              <a:ext uri="{FF2B5EF4-FFF2-40B4-BE49-F238E27FC236}">
                <a16:creationId xmlns:a16="http://schemas.microsoft.com/office/drawing/2014/main" id="{05C93F47-3522-CF4B-96EB-1FCB164AFE75}"/>
              </a:ext>
            </a:extLst>
          </p:cNvPr>
          <p:cNvSpPr txBox="1"/>
          <p:nvPr/>
        </p:nvSpPr>
        <p:spPr>
          <a:xfrm>
            <a:off x="667810" y="5578480"/>
            <a:ext cx="7761818" cy="646331"/>
          </a:xfrm>
          <a:prstGeom prst="rect">
            <a:avLst/>
          </a:prstGeom>
          <a:noFill/>
        </p:spPr>
        <p:txBody>
          <a:bodyPr wrap="square" rtlCol="0">
            <a:spAutoFit/>
          </a:bodyPr>
          <a:lstStyle/>
          <a:p>
            <a:r>
              <a:rPr lang="en-US" b="1" dirty="0">
                <a:latin typeface="+mj-lt"/>
              </a:rPr>
              <a:t>* MOE</a:t>
            </a:r>
            <a:r>
              <a:rPr lang="en-US" dirty="0">
                <a:latin typeface="+mj-lt"/>
              </a:rPr>
              <a:t> — Market-oriented ecosystem, </a:t>
            </a:r>
            <a:r>
              <a:rPr lang="ru-RU" dirty="0">
                <a:latin typeface="+mj-lt"/>
              </a:rPr>
              <a:t>экосистема, ориентированная на рынок</a:t>
            </a:r>
            <a:r>
              <a:rPr lang="en-US" dirty="0">
                <a:latin typeface="+mj-lt"/>
              </a:rPr>
              <a:t> </a:t>
            </a:r>
            <a:endParaRPr lang="ru-RU" dirty="0">
              <a:latin typeface="+mj-lt"/>
            </a:endParaRPr>
          </a:p>
        </p:txBody>
      </p:sp>
    </p:spTree>
    <p:extLst>
      <p:ext uri="{BB962C8B-B14F-4D97-AF65-F5344CB8AC3E}">
        <p14:creationId xmlns:p14="http://schemas.microsoft.com/office/powerpoint/2010/main" val="15546811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0C5F0E-F827-9940-847D-DCF2DCB5909D}"/>
              </a:ext>
            </a:extLst>
          </p:cNvPr>
          <p:cNvSpPr/>
          <p:nvPr/>
        </p:nvSpPr>
        <p:spPr bwMode="auto">
          <a:xfrm>
            <a:off x="156115" y="4052116"/>
            <a:ext cx="6818842" cy="2197608"/>
          </a:xfrm>
          <a:prstGeom prst="rect">
            <a:avLst/>
          </a:prstGeom>
          <a:solidFill>
            <a:srgbClr val="FFC000"/>
          </a:solidFill>
          <a:ln w="222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56322" name="Title 1">
            <a:extLst>
              <a:ext uri="{FF2B5EF4-FFF2-40B4-BE49-F238E27FC236}">
                <a16:creationId xmlns:a16="http://schemas.microsoft.com/office/drawing/2014/main" id="{842E172B-CCBB-4884-87D6-682D3D93939D}"/>
              </a:ext>
            </a:extLst>
          </p:cNvPr>
          <p:cNvSpPr>
            <a:spLocks noGrp="1"/>
          </p:cNvSpPr>
          <p:nvPr>
            <p:ph type="title"/>
          </p:nvPr>
        </p:nvSpPr>
        <p:spPr/>
        <p:txBody>
          <a:bodyPr/>
          <a:lstStyle/>
          <a:p>
            <a:r>
              <a:rPr lang="ru-RU" altLang="en-US" sz="2400" dirty="0">
                <a:latin typeface="+mj-lt"/>
              </a:rPr>
              <a:t>Эволюция форм организаций</a:t>
            </a:r>
            <a:endParaRPr lang="en-US" altLang="en-US" sz="2400" dirty="0">
              <a:latin typeface="+mj-lt"/>
            </a:endParaRPr>
          </a:p>
        </p:txBody>
      </p:sp>
      <p:sp>
        <p:nvSpPr>
          <p:cNvPr id="3" name="Oval 2">
            <a:extLst>
              <a:ext uri="{FF2B5EF4-FFF2-40B4-BE49-F238E27FC236}">
                <a16:creationId xmlns:a16="http://schemas.microsoft.com/office/drawing/2014/main" id="{B791C741-FC47-46EA-9673-AF0E0A1ED280}"/>
              </a:ext>
            </a:extLst>
          </p:cNvPr>
          <p:cNvSpPr/>
          <p:nvPr/>
        </p:nvSpPr>
        <p:spPr>
          <a:xfrm>
            <a:off x="156115" y="1138447"/>
            <a:ext cx="2380243" cy="1877479"/>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dirty="0">
                <a:solidFill>
                  <a:schemeClr val="tx1"/>
                </a:solidFill>
                <a:latin typeface="Arial" panose="020B0604020202020204" pitchFamily="34" charset="0"/>
                <a:cs typeface="Arial" panose="020B0604020202020204" pitchFamily="34" charset="0"/>
              </a:rPr>
              <a:t>Иерархия/</a:t>
            </a:r>
            <a:endParaRPr lang="en-US" b="1" dirty="0">
              <a:solidFill>
                <a:schemeClr val="tx1"/>
              </a:solidFill>
              <a:latin typeface="Arial" panose="020B0604020202020204" pitchFamily="34" charset="0"/>
              <a:cs typeface="Arial" panose="020B0604020202020204" pitchFamily="34" charset="0"/>
            </a:endParaRPr>
          </a:p>
          <a:p>
            <a:pPr algn="ctr" eaLnBrk="1" hangingPunct="1">
              <a:defRPr/>
            </a:pPr>
            <a:r>
              <a:rPr lang="ru-RU" b="1" dirty="0">
                <a:solidFill>
                  <a:schemeClr val="tx1"/>
                </a:solidFill>
                <a:latin typeface="Arial" panose="020B0604020202020204" pitchFamily="34" charset="0"/>
                <a:cs typeface="Arial" panose="020B0604020202020204" pitchFamily="34" charset="0"/>
              </a:rPr>
              <a:t>Бюрократия</a:t>
            </a:r>
            <a:endParaRPr lang="en-US" b="1" dirty="0">
              <a:solidFill>
                <a:schemeClr val="tx1"/>
              </a:solidFill>
              <a:latin typeface="Arial" panose="020B0604020202020204" pitchFamily="34" charset="0"/>
              <a:cs typeface="Arial" panose="020B0604020202020204" pitchFamily="34" charset="0"/>
            </a:endParaRPr>
          </a:p>
          <a:p>
            <a:pPr algn="ctr" eaLnBrk="1" hangingPunct="1">
              <a:defRPr/>
            </a:pPr>
            <a:r>
              <a:rPr lang="ru-RU" dirty="0">
                <a:solidFill>
                  <a:schemeClr val="tx1"/>
                </a:solidFill>
                <a:latin typeface="Arial" panose="020B0604020202020204" pitchFamily="34" charset="0"/>
                <a:cs typeface="Arial" panose="020B0604020202020204" pitchFamily="34" charset="0"/>
              </a:rPr>
              <a:t>роли, правила</a:t>
            </a:r>
            <a:endParaRPr lang="en-US" dirty="0">
              <a:solidFill>
                <a:schemeClr val="tx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F96C4A82-D62E-4D9F-B62A-352C68943FC7}"/>
              </a:ext>
            </a:extLst>
          </p:cNvPr>
          <p:cNvSpPr/>
          <p:nvPr/>
        </p:nvSpPr>
        <p:spPr>
          <a:xfrm>
            <a:off x="2207457" y="1067372"/>
            <a:ext cx="2380242" cy="1877479"/>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ru-RU" b="1" dirty="0">
                <a:solidFill>
                  <a:schemeClr val="tx1"/>
                </a:solidFill>
                <a:latin typeface="Arial" panose="020B0604020202020204" pitchFamily="34" charset="0"/>
                <a:cs typeface="Arial" panose="020B0604020202020204" pitchFamily="34" charset="0"/>
              </a:rPr>
              <a:t>Системы</a:t>
            </a:r>
            <a:endParaRPr lang="en-US" b="1" dirty="0">
              <a:solidFill>
                <a:schemeClr val="tx1"/>
              </a:solidFill>
              <a:latin typeface="Arial" panose="020B0604020202020204" pitchFamily="34" charset="0"/>
              <a:cs typeface="Arial" panose="020B0604020202020204" pitchFamily="34" charset="0"/>
            </a:endParaRPr>
          </a:p>
          <a:p>
            <a:pPr algn="ctr" eaLnBrk="1" hangingPunct="1">
              <a:spcBef>
                <a:spcPct val="50000"/>
              </a:spcBef>
              <a:defRPr/>
            </a:pPr>
            <a:r>
              <a:rPr lang="en-US" dirty="0">
                <a:solidFill>
                  <a:schemeClr val="tx1"/>
                </a:solidFill>
                <a:latin typeface="Arial" panose="020B0604020202020204" pitchFamily="34" charset="0"/>
                <a:cs typeface="Arial" panose="020B0604020202020204" pitchFamily="34" charset="0"/>
              </a:rPr>
              <a:t>(</a:t>
            </a:r>
            <a:r>
              <a:rPr lang="ru-RU" dirty="0">
                <a:solidFill>
                  <a:schemeClr val="tx1"/>
                </a:solidFill>
                <a:latin typeface="Arial" panose="020B0604020202020204" pitchFamily="34" charset="0"/>
                <a:cs typeface="Arial" panose="020B0604020202020204" pitchFamily="34" charset="0"/>
              </a:rPr>
              <a:t>координация усилий</a:t>
            </a:r>
            <a:r>
              <a:rPr lang="en-US" dirty="0">
                <a:solidFill>
                  <a:schemeClr val="tx1"/>
                </a:solidFill>
                <a:latin typeface="Arial" panose="020B0604020202020204" pitchFamily="34" charset="0"/>
                <a:cs typeface="Arial" panose="020B0604020202020204" pitchFamily="34" charset="0"/>
              </a:rPr>
              <a:t>)</a:t>
            </a:r>
          </a:p>
        </p:txBody>
      </p:sp>
      <p:pic>
        <p:nvPicPr>
          <p:cNvPr id="56327" name="Picture 3">
            <a:extLst>
              <a:ext uri="{FF2B5EF4-FFF2-40B4-BE49-F238E27FC236}">
                <a16:creationId xmlns:a16="http://schemas.microsoft.com/office/drawing/2014/main" id="{85E93385-3875-4886-9142-C34CE07D51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380" y="2638231"/>
            <a:ext cx="2153180" cy="137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Oval 48">
            <a:extLst>
              <a:ext uri="{FF2B5EF4-FFF2-40B4-BE49-F238E27FC236}">
                <a16:creationId xmlns:a16="http://schemas.microsoft.com/office/drawing/2014/main" id="{CFC97885-D985-4D16-9C18-A3F1E39EA6D4}"/>
              </a:ext>
            </a:extLst>
          </p:cNvPr>
          <p:cNvSpPr/>
          <p:nvPr/>
        </p:nvSpPr>
        <p:spPr>
          <a:xfrm>
            <a:off x="4335847" y="1066842"/>
            <a:ext cx="2639110" cy="1877479"/>
          </a:xfrm>
          <a:prstGeom prst="ellipse">
            <a:avLst/>
          </a:prstGeom>
          <a:solidFill>
            <a:srgbClr val="FFC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ru-RU" b="1" dirty="0">
                <a:solidFill>
                  <a:schemeClr val="tx1"/>
                </a:solidFill>
                <a:latin typeface="Arial" panose="020B0604020202020204" pitchFamily="34" charset="0"/>
                <a:cs typeface="Arial" panose="020B0604020202020204" pitchFamily="34" charset="0"/>
              </a:rPr>
              <a:t>Способности</a:t>
            </a:r>
            <a:endParaRPr lang="en-US" b="1" dirty="0">
              <a:solidFill>
                <a:schemeClr val="tx1"/>
              </a:solidFill>
              <a:latin typeface="Arial" panose="020B0604020202020204" pitchFamily="34" charset="0"/>
              <a:cs typeface="Arial" panose="020B0604020202020204" pitchFamily="34" charset="0"/>
            </a:endParaRPr>
          </a:p>
          <a:p>
            <a:pPr algn="ctr" eaLnBrk="1" hangingPunct="1">
              <a:spcBef>
                <a:spcPct val="50000"/>
              </a:spcBef>
              <a:defRPr/>
            </a:pPr>
            <a:r>
              <a:rPr lang="en-US" dirty="0">
                <a:solidFill>
                  <a:schemeClr val="tx1"/>
                </a:solidFill>
                <a:latin typeface="Arial" panose="020B0604020202020204" pitchFamily="34" charset="0"/>
                <a:cs typeface="Arial" panose="020B0604020202020204" pitchFamily="34" charset="0"/>
              </a:rPr>
              <a:t>(</a:t>
            </a:r>
            <a:r>
              <a:rPr lang="ru-RU" dirty="0">
                <a:solidFill>
                  <a:schemeClr val="tx1"/>
                </a:solidFill>
                <a:latin typeface="Arial" panose="020B0604020202020204" pitchFamily="34" charset="0"/>
                <a:cs typeface="Arial" panose="020B0604020202020204" pitchFamily="34" charset="0"/>
              </a:rPr>
              <a:t>идентичность</a:t>
            </a:r>
            <a:r>
              <a:rPr lang="en-US" dirty="0">
                <a:solidFill>
                  <a:schemeClr val="tx1"/>
                </a:solidFill>
                <a:latin typeface="Arial" panose="020B0604020202020204" pitchFamily="34" charset="0"/>
                <a:cs typeface="Arial" panose="020B0604020202020204" pitchFamily="34" charset="0"/>
              </a:rPr>
              <a:t>)</a:t>
            </a:r>
          </a:p>
        </p:txBody>
      </p:sp>
      <p:pic>
        <p:nvPicPr>
          <p:cNvPr id="56329" name="Picture 4">
            <a:extLst>
              <a:ext uri="{FF2B5EF4-FFF2-40B4-BE49-F238E27FC236}">
                <a16:creationId xmlns:a16="http://schemas.microsoft.com/office/drawing/2014/main" id="{20914EEB-692A-47A7-AE2E-D8C7F9F84D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997" y="2638230"/>
            <a:ext cx="1803905" cy="151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
            <a:extLst>
              <a:ext uri="{FF2B5EF4-FFF2-40B4-BE49-F238E27FC236}">
                <a16:creationId xmlns:a16="http://schemas.microsoft.com/office/drawing/2014/main" id="{EB704825-08A5-4D22-95FA-9C06D6FC0424}"/>
              </a:ext>
            </a:extLst>
          </p:cNvPr>
          <p:cNvPicPr>
            <a:picLocks noChangeAspect="1"/>
          </p:cNvPicPr>
          <p:nvPr/>
        </p:nvPicPr>
        <p:blipFill>
          <a:blip r:embed="rId5" cstate="print">
            <a:extLst>
              <a:ext uri="{28A0092B-C50C-407E-A947-70E740481C1C}">
                <a14:useLocalDpi xmlns:a14="http://schemas.microsoft.com/office/drawing/2010/main" val="0"/>
              </a:ext>
            </a:extLst>
          </a:blip>
          <a:srcRect l="14166" t="44073" r="75417" b="26295"/>
          <a:stretch>
            <a:fillRect/>
          </a:stretch>
        </p:blipFill>
        <p:spPr bwMode="auto">
          <a:xfrm>
            <a:off x="4744589" y="4348752"/>
            <a:ext cx="927617" cy="148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3">
            <a:extLst>
              <a:ext uri="{FF2B5EF4-FFF2-40B4-BE49-F238E27FC236}">
                <a16:creationId xmlns:a16="http://schemas.microsoft.com/office/drawing/2014/main" id="{DA435E36-3131-4EC6-B0FE-13022DF1A851}"/>
              </a:ext>
            </a:extLst>
          </p:cNvPr>
          <p:cNvPicPr>
            <a:picLocks noChangeAspect="1"/>
          </p:cNvPicPr>
          <p:nvPr/>
        </p:nvPicPr>
        <p:blipFill>
          <a:blip r:embed="rId6" cstate="print">
            <a:extLst>
              <a:ext uri="{28A0092B-C50C-407E-A947-70E740481C1C}">
                <a14:useLocalDpi xmlns:a14="http://schemas.microsoft.com/office/drawing/2010/main" val="0"/>
              </a:ext>
            </a:extLst>
          </a:blip>
          <a:srcRect l="16972" r="16972"/>
          <a:stretch>
            <a:fillRect/>
          </a:stretch>
        </p:blipFill>
        <p:spPr bwMode="auto">
          <a:xfrm>
            <a:off x="298998" y="4369952"/>
            <a:ext cx="987566" cy="149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
            <a:extLst>
              <a:ext uri="{FF2B5EF4-FFF2-40B4-BE49-F238E27FC236}">
                <a16:creationId xmlns:a16="http://schemas.microsoft.com/office/drawing/2014/main" id="{BDA9CD12-1440-4D76-9F0C-CE73AB1DD3F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0988" y="4364491"/>
            <a:ext cx="988568" cy="150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6">
            <a:extLst>
              <a:ext uri="{FF2B5EF4-FFF2-40B4-BE49-F238E27FC236}">
                <a16:creationId xmlns:a16="http://schemas.microsoft.com/office/drawing/2014/main" id="{0525C0D3-3673-4765-B9BE-4A6D42E2344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10670" y="4364491"/>
            <a:ext cx="1014857" cy="151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7">
            <a:extLst>
              <a:ext uri="{FF2B5EF4-FFF2-40B4-BE49-F238E27FC236}">
                <a16:creationId xmlns:a16="http://schemas.microsoft.com/office/drawing/2014/main" id="{695EDB22-F5C9-4E10-8AED-9ADCA31E55EF}"/>
              </a:ext>
            </a:extLst>
          </p:cNvPr>
          <p:cNvPicPr>
            <a:picLocks noChangeAspect="1"/>
          </p:cNvPicPr>
          <p:nvPr/>
        </p:nvPicPr>
        <p:blipFill>
          <a:blip r:embed="rId9" cstate="print">
            <a:extLst>
              <a:ext uri="{28A0092B-C50C-407E-A947-70E740481C1C}">
                <a14:useLocalDpi xmlns:a14="http://schemas.microsoft.com/office/drawing/2010/main" val="0"/>
              </a:ext>
            </a:extLst>
          </a:blip>
          <a:srcRect l="17570" r="16374"/>
          <a:stretch>
            <a:fillRect/>
          </a:stretch>
        </p:blipFill>
        <p:spPr bwMode="auto">
          <a:xfrm>
            <a:off x="2536786" y="4348752"/>
            <a:ext cx="1002196" cy="15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8" name="Picture 8">
            <a:extLst>
              <a:ext uri="{FF2B5EF4-FFF2-40B4-BE49-F238E27FC236}">
                <a16:creationId xmlns:a16="http://schemas.microsoft.com/office/drawing/2014/main" id="{AAD66777-350B-4DBF-A9D0-C160FCEE06B1}"/>
              </a:ext>
            </a:extLst>
          </p:cNvPr>
          <p:cNvPicPr>
            <a:picLocks noChangeAspect="1"/>
          </p:cNvPicPr>
          <p:nvPr/>
        </p:nvPicPr>
        <p:blipFill>
          <a:blip r:embed="rId10">
            <a:extLst>
              <a:ext uri="{28A0092B-C50C-407E-A947-70E740481C1C}">
                <a14:useLocalDpi xmlns:a14="http://schemas.microsoft.com/office/drawing/2010/main" val="0"/>
              </a:ext>
            </a:extLst>
          </a:blip>
          <a:srcRect l="16972" r="16972"/>
          <a:stretch>
            <a:fillRect/>
          </a:stretch>
        </p:blipFill>
        <p:spPr bwMode="auto">
          <a:xfrm>
            <a:off x="5831134" y="4354153"/>
            <a:ext cx="949228" cy="143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82380" y="4052115"/>
            <a:ext cx="1465072" cy="2197608"/>
          </a:xfrm>
          <a:prstGeom prst="rect">
            <a:avLst/>
          </a:prstGeom>
        </p:spPr>
      </p:pic>
      <p:sp>
        <p:nvSpPr>
          <p:cNvPr id="20" name="Oval 19">
            <a:extLst>
              <a:ext uri="{FF2B5EF4-FFF2-40B4-BE49-F238E27FC236}">
                <a16:creationId xmlns:a16="http://schemas.microsoft.com/office/drawing/2014/main" id="{CFC97885-D985-4D16-9C18-A3F1E39EA6D4}"/>
              </a:ext>
            </a:extLst>
          </p:cNvPr>
          <p:cNvSpPr/>
          <p:nvPr/>
        </p:nvSpPr>
        <p:spPr>
          <a:xfrm>
            <a:off x="6558936" y="935756"/>
            <a:ext cx="2380241" cy="2139649"/>
          </a:xfrm>
          <a:prstGeom prst="ellipse">
            <a:avLst/>
          </a:prstGeom>
          <a:solidFill>
            <a:srgbClr val="CCEC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defRPr/>
            </a:pPr>
            <a:r>
              <a:rPr lang="ru-RU" b="1" dirty="0">
                <a:solidFill>
                  <a:schemeClr val="tx1"/>
                </a:solidFill>
                <a:latin typeface="Arial" panose="020B0604020202020204" pitchFamily="34" charset="0"/>
                <a:cs typeface="Arial" panose="020B0604020202020204" pitchFamily="34" charset="0"/>
              </a:rPr>
              <a:t>Экосистема, ориентированная на рынок</a:t>
            </a:r>
            <a:r>
              <a:rPr lang="en-US" b="1" dirty="0">
                <a:solidFill>
                  <a:schemeClr val="tx1"/>
                </a:solidFill>
                <a:latin typeface="Arial" panose="020B0604020202020204" pitchFamily="34" charset="0"/>
                <a:cs typeface="Arial" panose="020B0604020202020204" pitchFamily="34" charset="0"/>
              </a:rPr>
              <a:t> (MOE)</a:t>
            </a:r>
          </a:p>
          <a:p>
            <a:pPr algn="ctr" eaLnBrk="1" hangingPunct="1">
              <a:spcBef>
                <a:spcPts val="0"/>
              </a:spcBef>
              <a:defRPr/>
            </a:pPr>
            <a:r>
              <a:rPr lang="ru-RU" dirty="0">
                <a:solidFill>
                  <a:schemeClr val="tx1"/>
                </a:solidFill>
                <a:latin typeface="Arial" panose="020B0604020202020204" pitchFamily="34" charset="0"/>
                <a:cs typeface="Arial" panose="020B0604020202020204" pitchFamily="34" charset="0"/>
              </a:rPr>
              <a:t>(изобрести заново)</a:t>
            </a:r>
            <a:endParaRPr lang="en-US"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2"/>
          <a:srcRect l="29493" t="32577" r="15069" b="17939"/>
          <a:stretch/>
        </p:blipFill>
        <p:spPr>
          <a:xfrm>
            <a:off x="7066462" y="3131747"/>
            <a:ext cx="1465072" cy="864025"/>
          </a:xfrm>
          <a:prstGeom prst="rect">
            <a:avLst/>
          </a:prstGeom>
        </p:spPr>
      </p:pic>
      <p:sp>
        <p:nvSpPr>
          <p:cNvPr id="22" name="Right Arrow 21"/>
          <p:cNvSpPr/>
          <p:nvPr/>
        </p:nvSpPr>
        <p:spPr>
          <a:xfrm>
            <a:off x="2030380" y="1971904"/>
            <a:ext cx="238125" cy="187166"/>
          </a:xfrm>
          <a:prstGeom prs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ight Arrow 22"/>
          <p:cNvSpPr/>
          <p:nvPr/>
        </p:nvSpPr>
        <p:spPr>
          <a:xfrm>
            <a:off x="4270957" y="1976476"/>
            <a:ext cx="238125" cy="187166"/>
          </a:xfrm>
          <a:prstGeom prs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4" name="Right Arrow 23"/>
          <p:cNvSpPr/>
          <p:nvPr/>
        </p:nvSpPr>
        <p:spPr>
          <a:xfrm>
            <a:off x="6439874" y="1921612"/>
            <a:ext cx="238125" cy="187166"/>
          </a:xfrm>
          <a:prstGeom prs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FAC254BA-1329-124B-9183-DEF028F2F1E0}"/>
              </a:ext>
            </a:extLst>
          </p:cNvPr>
          <p:cNvPicPr>
            <a:picLocks noChangeAspect="1"/>
          </p:cNvPicPr>
          <p:nvPr/>
        </p:nvPicPr>
        <p:blipFill rotWithShape="1">
          <a:blip r:embed="rId13">
            <a:extLst>
              <a:ext uri="{28A0092B-C50C-407E-A947-70E740481C1C}">
                <a14:useLocalDpi xmlns:a14="http://schemas.microsoft.com/office/drawing/2010/main" val="0"/>
              </a:ext>
            </a:extLst>
          </a:blip>
          <a:srcRect b="11487"/>
          <a:stretch/>
        </p:blipFill>
        <p:spPr>
          <a:xfrm>
            <a:off x="254343" y="3062173"/>
            <a:ext cx="1757680" cy="779902"/>
          </a:xfrm>
          <a:prstGeom prst="rect">
            <a:avLst/>
          </a:prstGeom>
        </p:spPr>
      </p:pic>
    </p:spTree>
    <p:extLst>
      <p:ext uri="{BB962C8B-B14F-4D97-AF65-F5344CB8AC3E}">
        <p14:creationId xmlns:p14="http://schemas.microsoft.com/office/powerpoint/2010/main" val="414088415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Изобрести организацию заново</a:t>
            </a:r>
            <a:r>
              <a:rPr lang="en-US" altLang="en-US" sz="2400" dirty="0">
                <a:latin typeface="+mj-lt"/>
              </a:rPr>
              <a:t>:  </a:t>
            </a:r>
            <a:br>
              <a:rPr lang="ru-RU" altLang="en-US" sz="2400" dirty="0">
                <a:latin typeface="+mj-lt"/>
              </a:rPr>
            </a:br>
            <a:r>
              <a:rPr lang="ru-RU" altLang="en-US" sz="2400" dirty="0">
                <a:latin typeface="+mj-lt"/>
              </a:rPr>
              <a:t>Создание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11" name="Oval 6"/>
          <p:cNvSpPr>
            <a:spLocks noChangeArrowheads="1"/>
          </p:cNvSpPr>
          <p:nvPr/>
        </p:nvSpPr>
        <p:spPr bwMode="auto">
          <a:xfrm>
            <a:off x="228793" y="1289847"/>
            <a:ext cx="4228907" cy="1127776"/>
          </a:xfrm>
          <a:prstGeom prst="ellipse">
            <a:avLst/>
          </a:prstGeom>
          <a:solidFill>
            <a:srgbClr val="FFC000"/>
          </a:solidFill>
          <a:ln>
            <a:noFill/>
          </a:ln>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ctr" eaLnBrk="1" hangingPunct="1">
              <a:lnSpc>
                <a:spcPct val="93000"/>
              </a:lnSpc>
              <a:spcBef>
                <a:spcPct val="0"/>
              </a:spcBef>
              <a:buClr>
                <a:srgbClr val="000000"/>
              </a:buClr>
              <a:buSzPct val="100000"/>
              <a:buFont typeface="Arial" pitchFamily="34" charset="0"/>
              <a:buNone/>
            </a:pPr>
            <a:r>
              <a:rPr lang="ru-RU" altLang="en-US" sz="1600" dirty="0">
                <a:latin typeface="+mj-lt"/>
              </a:rPr>
              <a:t>Почему организация важна</a:t>
            </a:r>
            <a:r>
              <a:rPr lang="en-US" altLang="en-US" sz="1600" dirty="0">
                <a:latin typeface="+mj-lt"/>
              </a:rPr>
              <a:t>/ </a:t>
            </a:r>
            <a:r>
              <a:rPr lang="ru-RU" altLang="en-US" sz="1600" dirty="0">
                <a:latin typeface="+mj-lt"/>
              </a:rPr>
              <a:t>организация по принципу </a:t>
            </a:r>
            <a:r>
              <a:rPr lang="en-US" altLang="en-US" sz="1600" dirty="0">
                <a:latin typeface="+mj-lt"/>
              </a:rPr>
              <a:t>MOE</a:t>
            </a:r>
          </a:p>
        </p:txBody>
      </p:sp>
      <p:sp>
        <p:nvSpPr>
          <p:cNvPr id="16" name="Rounded Rectangle 5"/>
          <p:cNvSpPr>
            <a:spLocks noChangeArrowheads="1"/>
          </p:cNvSpPr>
          <p:nvPr/>
        </p:nvSpPr>
        <p:spPr bwMode="auto">
          <a:xfrm>
            <a:off x="4888569" y="1415043"/>
            <a:ext cx="4130547" cy="472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spcBef>
                <a:spcPct val="0"/>
              </a:spcBef>
              <a:buClr>
                <a:srgbClr val="000000"/>
              </a:buClr>
              <a:buSzPct val="100000"/>
            </a:pPr>
            <a:r>
              <a:rPr lang="ru-RU" altLang="en-US" sz="1600" dirty="0">
                <a:latin typeface="+mj-lt"/>
              </a:rPr>
              <a:t>Продемонстрировать, почему организация важна</a:t>
            </a:r>
            <a:r>
              <a:rPr lang="en-US" altLang="en-US" sz="1600" dirty="0">
                <a:latin typeface="+mj-lt"/>
              </a:rPr>
              <a:t>; </a:t>
            </a:r>
            <a:r>
              <a:rPr lang="ru-RU" altLang="en-US" sz="1600" dirty="0">
                <a:latin typeface="+mj-lt"/>
              </a:rPr>
              <a:t>определить обзорное исследование </a:t>
            </a:r>
            <a:r>
              <a:rPr lang="en-US" altLang="en-US" sz="1600" dirty="0">
                <a:latin typeface="+mj-lt"/>
              </a:rPr>
              <a:t>MOE</a:t>
            </a:r>
          </a:p>
        </p:txBody>
      </p:sp>
      <p:sp>
        <p:nvSpPr>
          <p:cNvPr id="7" name="Rectangle 6"/>
          <p:cNvSpPr/>
          <p:nvPr/>
        </p:nvSpPr>
        <p:spPr>
          <a:xfrm>
            <a:off x="524065" y="2697493"/>
            <a:ext cx="1257300" cy="3023477"/>
          </a:xfrm>
          <a:prstGeom prst="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B36B316-6010-2A4B-B782-111D618450C5}"/>
              </a:ext>
            </a:extLst>
          </p:cNvPr>
          <p:cNvSpPr txBox="1"/>
          <p:nvPr/>
        </p:nvSpPr>
        <p:spPr>
          <a:xfrm>
            <a:off x="615136" y="2778732"/>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611362" y="4974320"/>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611362" y="3103361"/>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47556"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2000821" y="2777332"/>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2000822" y="4970520"/>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2000821" y="3103361"/>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3002640"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53471" y="2772257"/>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53472" y="4970520"/>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53471" y="3103361"/>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341540"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702347" y="2778731"/>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702348" y="4974320"/>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702347" y="3107161"/>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48701" y="27977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101004" y="2774894"/>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093457" y="4960283"/>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093456" y="3093124"/>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088400" y="2783686"/>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439267" y="2785131"/>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431720" y="4970520"/>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431719" y="3103361"/>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1721872144"/>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3192" y="381000"/>
            <a:ext cx="7818965" cy="711200"/>
          </a:xfrm>
        </p:spPr>
        <p:txBody>
          <a:bodyPr/>
          <a:lstStyle/>
          <a:p>
            <a:r>
              <a:rPr lang="ru-RU" sz="2400" dirty="0">
                <a:latin typeface="+mj-lt"/>
              </a:rPr>
              <a:t>Как приблизиться к «будущему работы»?</a:t>
            </a:r>
            <a:endParaRPr lang="en-US" sz="2400" dirty="0">
              <a:latin typeface="+mj-lt"/>
            </a:endParaRPr>
          </a:p>
        </p:txBody>
      </p:sp>
      <p:sp>
        <p:nvSpPr>
          <p:cNvPr id="5" name="Oval 4"/>
          <p:cNvSpPr/>
          <p:nvPr/>
        </p:nvSpPr>
        <p:spPr bwMode="auto">
          <a:xfrm>
            <a:off x="2732065" y="4716132"/>
            <a:ext cx="3714750" cy="1847827"/>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342900" eaLnBrk="1" hangingPunct="1">
              <a:lnSpc>
                <a:spcPct val="93000"/>
              </a:lnSpc>
              <a:buClr>
                <a:srgbClr val="000000"/>
              </a:buClr>
              <a:buSzPct val="100000"/>
            </a:pPr>
            <a:r>
              <a:rPr lang="ru-RU" sz="1600" b="1" dirty="0">
                <a:latin typeface="+mj-lt"/>
              </a:rPr>
              <a:t>Изнутри наружу</a:t>
            </a:r>
            <a:endParaRPr lang="en-US" sz="1600" b="1" dirty="0">
              <a:latin typeface="+mj-lt"/>
            </a:endParaRPr>
          </a:p>
          <a:p>
            <a:pPr algn="ctr" defTabSz="342900" eaLnBrk="1" hangingPunct="1">
              <a:lnSpc>
                <a:spcPct val="93000"/>
              </a:lnSpc>
              <a:buClr>
                <a:schemeClr val="bg1"/>
              </a:buClr>
              <a:buSzPct val="100000"/>
            </a:pPr>
            <a:r>
              <a:rPr lang="ru-RU" sz="1600" dirty="0">
                <a:latin typeface="+mj-lt"/>
              </a:rPr>
              <a:t>—Использовать центральные компетенции</a:t>
            </a:r>
            <a:endParaRPr lang="en-US" sz="1600" dirty="0">
              <a:latin typeface="+mj-lt"/>
            </a:endParaRPr>
          </a:p>
          <a:p>
            <a:pPr algn="ctr" defTabSz="342900" eaLnBrk="1" hangingPunct="1">
              <a:lnSpc>
                <a:spcPct val="93000"/>
              </a:lnSpc>
              <a:buClr>
                <a:schemeClr val="bg1"/>
              </a:buClr>
              <a:buSzPct val="100000"/>
            </a:pPr>
            <a:r>
              <a:rPr kumimoji="0" lang="ru-RU" sz="1600" i="0" u="none" strike="noStrike" cap="none" normalizeH="0" baseline="0" dirty="0">
                <a:ln>
                  <a:noFill/>
                </a:ln>
                <a:effectLst/>
                <a:latin typeface="+mj-lt"/>
              </a:rPr>
              <a:t>—Развивать сильные стороны</a:t>
            </a:r>
            <a:endParaRPr kumimoji="0" lang="en-US" sz="1600" i="0" u="none" strike="noStrike" cap="none" normalizeH="0" baseline="0" dirty="0">
              <a:ln>
                <a:noFill/>
              </a:ln>
              <a:effectLst/>
              <a:latin typeface="+mj-lt"/>
            </a:endParaRPr>
          </a:p>
        </p:txBody>
      </p:sp>
      <p:sp>
        <p:nvSpPr>
          <p:cNvPr id="7" name="Oval 6"/>
          <p:cNvSpPr/>
          <p:nvPr/>
        </p:nvSpPr>
        <p:spPr bwMode="auto">
          <a:xfrm>
            <a:off x="2683197" y="1983033"/>
            <a:ext cx="3716234" cy="1847827"/>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342900" eaLnBrk="1" hangingPunct="1">
              <a:lnSpc>
                <a:spcPct val="93000"/>
              </a:lnSpc>
              <a:buClr>
                <a:srgbClr val="000000"/>
              </a:buClr>
              <a:buSzPct val="100000"/>
            </a:pPr>
            <a:r>
              <a:rPr lang="ru-RU" sz="1600" b="1" dirty="0">
                <a:latin typeface="+mj-lt"/>
              </a:rPr>
              <a:t>Снаружи внутрь</a:t>
            </a:r>
            <a:endParaRPr lang="en-US" sz="1600" b="1" dirty="0">
              <a:latin typeface="+mj-lt"/>
            </a:endParaRPr>
          </a:p>
          <a:p>
            <a:pPr algn="ctr" defTabSz="342900" eaLnBrk="1" hangingPunct="1">
              <a:lnSpc>
                <a:spcPct val="93000"/>
              </a:lnSpc>
              <a:buClr>
                <a:schemeClr val="bg1"/>
              </a:buClr>
              <a:buSzPct val="100000"/>
            </a:pPr>
            <a:r>
              <a:rPr lang="ru-RU" sz="1600" dirty="0">
                <a:latin typeface="+mj-lt"/>
              </a:rPr>
              <a:t>—Ценность определяется получателем</a:t>
            </a:r>
            <a:endParaRPr lang="en-US" sz="1600" dirty="0">
              <a:latin typeface="+mj-lt"/>
            </a:endParaRPr>
          </a:p>
          <a:p>
            <a:pPr algn="ctr" defTabSz="342900" eaLnBrk="1" hangingPunct="1">
              <a:lnSpc>
                <a:spcPct val="93000"/>
              </a:lnSpc>
              <a:buClr>
                <a:schemeClr val="bg1"/>
              </a:buClr>
              <a:buSzPct val="100000"/>
            </a:pPr>
            <a:r>
              <a:rPr kumimoji="0" lang="ru-RU" sz="1600" i="0" u="none" strike="noStrike" cap="none" normalizeH="0" baseline="0" dirty="0">
                <a:ln>
                  <a:noFill/>
                </a:ln>
                <a:effectLst/>
                <a:latin typeface="+mj-lt"/>
              </a:rPr>
              <a:t>—Начать, держа в уме конечную</a:t>
            </a:r>
          </a:p>
          <a:p>
            <a:pPr algn="ctr" defTabSz="342900" eaLnBrk="1" hangingPunct="1">
              <a:lnSpc>
                <a:spcPct val="93000"/>
              </a:lnSpc>
              <a:buClr>
                <a:schemeClr val="bg1"/>
              </a:buClr>
              <a:buSzPct val="100000"/>
            </a:pPr>
            <a:r>
              <a:rPr lang="ru-RU" sz="1600" dirty="0">
                <a:latin typeface="+mj-lt"/>
              </a:rPr>
              <a:t>цель</a:t>
            </a:r>
            <a:endParaRPr kumimoji="0" lang="en-US" sz="1600" i="0" u="none" strike="noStrike" cap="none" normalizeH="0" baseline="0" dirty="0">
              <a:ln>
                <a:noFill/>
              </a:ln>
              <a:effectLst/>
              <a:latin typeface="+mj-lt"/>
            </a:endParaRPr>
          </a:p>
        </p:txBody>
      </p:sp>
      <p:sp>
        <p:nvSpPr>
          <p:cNvPr id="10" name="Rounded Rectangle 9"/>
          <p:cNvSpPr/>
          <p:nvPr/>
        </p:nvSpPr>
        <p:spPr>
          <a:xfrm>
            <a:off x="578412" y="3597172"/>
            <a:ext cx="2286000" cy="84772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mj-lt"/>
                <a:cs typeface="Arial" panose="020B0604020202020204" pitchFamily="34" charset="0"/>
              </a:rPr>
              <a:t>Контекст внешних условий (среды)</a:t>
            </a:r>
            <a:endParaRPr lang="en-US" sz="1600" dirty="0">
              <a:solidFill>
                <a:schemeClr val="tx1"/>
              </a:solidFill>
              <a:latin typeface="+mj-lt"/>
              <a:cs typeface="Arial" panose="020B0604020202020204" pitchFamily="34" charset="0"/>
            </a:endParaRPr>
          </a:p>
        </p:txBody>
      </p:sp>
      <p:sp>
        <p:nvSpPr>
          <p:cNvPr id="11" name="Rounded Rectangle 10"/>
          <p:cNvSpPr/>
          <p:nvPr/>
        </p:nvSpPr>
        <p:spPr>
          <a:xfrm>
            <a:off x="6218215" y="3548294"/>
            <a:ext cx="2286000" cy="84772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mj-lt"/>
                <a:cs typeface="Arial" panose="020B0604020202020204" pitchFamily="34" charset="0"/>
              </a:rPr>
              <a:t>Действия внутри</a:t>
            </a:r>
            <a:endParaRPr lang="en-US" sz="1600" dirty="0">
              <a:solidFill>
                <a:schemeClr val="tx1"/>
              </a:solidFill>
              <a:latin typeface="+mj-lt"/>
              <a:cs typeface="Arial" panose="020B0604020202020204" pitchFamily="34" charset="0"/>
            </a:endParaRPr>
          </a:p>
        </p:txBody>
      </p:sp>
      <p:sp>
        <p:nvSpPr>
          <p:cNvPr id="12" name="Right Arrow 11"/>
          <p:cNvSpPr/>
          <p:nvPr/>
        </p:nvSpPr>
        <p:spPr>
          <a:xfrm rot="19677693">
            <a:off x="1893381" y="3078373"/>
            <a:ext cx="733806" cy="363474"/>
          </a:xfrm>
          <a:prstGeom prst="right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8250134">
            <a:off x="6624048" y="4655439"/>
            <a:ext cx="733806" cy="363474"/>
          </a:xfrm>
          <a:prstGeom prst="rightArrow">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390490">
            <a:off x="6539519" y="2969873"/>
            <a:ext cx="733806" cy="363474"/>
          </a:xfrm>
          <a:prstGeom prst="right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891834">
            <a:off x="1868439" y="4673087"/>
            <a:ext cx="733806" cy="363474"/>
          </a:xfrm>
          <a:prstGeom prst="rightArrow">
            <a:avLst/>
          </a:prstGeom>
          <a:solidFill>
            <a:srgbClr val="FFFF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84063" y="3937089"/>
            <a:ext cx="1714500" cy="6858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a:latin typeface="+mj-lt"/>
                <a:cs typeface="Arial" panose="020B0604020202020204" pitchFamily="34" charset="0"/>
              </a:rPr>
              <a:t>Будущее работы</a:t>
            </a:r>
            <a:endParaRPr lang="en-US" sz="1600" dirty="0">
              <a:latin typeface="+mj-lt"/>
              <a:cs typeface="Arial" panose="020B0604020202020204" pitchFamily="34" charset="0"/>
            </a:endParaRPr>
          </a:p>
        </p:txBody>
      </p:sp>
      <p:sp>
        <p:nvSpPr>
          <p:cNvPr id="2" name="Rectangle 1"/>
          <p:cNvSpPr/>
          <p:nvPr/>
        </p:nvSpPr>
        <p:spPr>
          <a:xfrm>
            <a:off x="374904" y="845888"/>
            <a:ext cx="8343900" cy="12484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a:latin typeface="+mj-lt"/>
                <a:cs typeface="Arial" panose="020B0604020202020204" pitchFamily="34" charset="0"/>
              </a:rPr>
              <a:t>Когда вы думаете о «будущем работы», используете ли вы подход «снаружи внутрь» (зеленые стрелки от «контекста внешних условий) или подход «изнутри наружу» (желтые стрелки от «действий внутри»)</a:t>
            </a:r>
            <a:r>
              <a:rPr lang="en-US" sz="1600" dirty="0">
                <a:latin typeface="+mj-lt"/>
                <a:cs typeface="Arial" panose="020B0604020202020204" pitchFamily="34" charset="0"/>
              </a:rPr>
              <a:t>?</a:t>
            </a:r>
          </a:p>
        </p:txBody>
      </p:sp>
    </p:spTree>
    <p:extLst>
      <p:ext uri="{BB962C8B-B14F-4D97-AF65-F5344CB8AC3E}">
        <p14:creationId xmlns:p14="http://schemas.microsoft.com/office/powerpoint/2010/main" val="198762959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086" y="381000"/>
            <a:ext cx="7818965" cy="711200"/>
          </a:xfrm>
        </p:spPr>
        <p:txBody>
          <a:bodyPr/>
          <a:lstStyle/>
          <a:p>
            <a:r>
              <a:rPr lang="ru-RU" sz="2400" dirty="0">
                <a:latin typeface="+mj-lt"/>
              </a:rPr>
              <a:t>Организации соответствуют своему контексту</a:t>
            </a:r>
            <a:endParaRPr lang="en-US" sz="2400" dirty="0">
              <a:latin typeface="+mj-lt"/>
            </a:endParaRPr>
          </a:p>
        </p:txBody>
      </p:sp>
      <p:pic>
        <p:nvPicPr>
          <p:cNvPr id="1026" name="Picture 2" descr="Image result for fit for purp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735931"/>
            <a:ext cx="4514850" cy="3386138"/>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C6F05ACB-27C1-214A-A4EE-B13A6EAC644C}"/>
              </a:ext>
            </a:extLst>
          </p:cNvPr>
          <p:cNvSpPr/>
          <p:nvPr/>
        </p:nvSpPr>
        <p:spPr bwMode="auto">
          <a:xfrm>
            <a:off x="2205318" y="1385047"/>
            <a:ext cx="2756647" cy="1137083"/>
          </a:xfrm>
          <a:prstGeom prst="wedgeEllipseCallou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9B62A3BB-E328-4546-8164-5980D70817BD}"/>
              </a:ext>
            </a:extLst>
          </p:cNvPr>
          <p:cNvSpPr txBox="1"/>
          <p:nvPr/>
        </p:nvSpPr>
        <p:spPr>
          <a:xfrm>
            <a:off x="2966324" y="1630422"/>
            <a:ext cx="1234633" cy="646331"/>
          </a:xfrm>
          <a:prstGeom prst="rect">
            <a:avLst/>
          </a:prstGeom>
          <a:noFill/>
        </p:spPr>
        <p:txBody>
          <a:bodyPr wrap="none" rtlCol="0">
            <a:spAutoFit/>
          </a:bodyPr>
          <a:lstStyle/>
          <a:p>
            <a:r>
              <a:rPr lang="ru-RU" dirty="0">
                <a:latin typeface="+mj-lt"/>
              </a:rPr>
              <a:t>Больше!</a:t>
            </a:r>
          </a:p>
          <a:p>
            <a:r>
              <a:rPr lang="ru-RU" dirty="0">
                <a:latin typeface="+mj-lt"/>
              </a:rPr>
              <a:t>Быстрее!</a:t>
            </a:r>
          </a:p>
        </p:txBody>
      </p:sp>
    </p:spTree>
    <p:extLst>
      <p:ext uri="{BB962C8B-B14F-4D97-AF65-F5344CB8AC3E}">
        <p14:creationId xmlns:p14="http://schemas.microsoft.com/office/powerpoint/2010/main" val="29452772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A356001-70A1-4A08-8E90-64EC700795CC}"/>
              </a:ext>
            </a:extLst>
          </p:cNvPr>
          <p:cNvSpPr>
            <a:spLocks noGrp="1"/>
          </p:cNvSpPr>
          <p:nvPr>
            <p:ph type="title"/>
          </p:nvPr>
        </p:nvSpPr>
        <p:spPr/>
        <p:txBody>
          <a:bodyPr/>
          <a:lstStyle/>
          <a:p>
            <a:r>
              <a:rPr lang="ru-RU" altLang="en-US" sz="2800" dirty="0">
                <a:latin typeface="+mj-lt"/>
              </a:rPr>
              <a:t>Логика ценности</a:t>
            </a:r>
            <a:endParaRPr lang="en-US" altLang="en-US" sz="2800" dirty="0">
              <a:latin typeface="+mj-lt"/>
            </a:endParaRPr>
          </a:p>
        </p:txBody>
      </p:sp>
      <p:sp>
        <p:nvSpPr>
          <p:cNvPr id="3" name="TextBox 2">
            <a:extLst>
              <a:ext uri="{FF2B5EF4-FFF2-40B4-BE49-F238E27FC236}">
                <a16:creationId xmlns:a16="http://schemas.microsoft.com/office/drawing/2014/main" id="{74C3EEA2-07B8-4A96-B1DA-F344DF4944CC}"/>
              </a:ext>
            </a:extLst>
          </p:cNvPr>
          <p:cNvSpPr txBox="1"/>
          <p:nvPr/>
        </p:nvSpPr>
        <p:spPr>
          <a:xfrm>
            <a:off x="297180" y="2884125"/>
            <a:ext cx="3360420" cy="2031325"/>
          </a:xfrm>
          <a:prstGeom prst="rect">
            <a:avLst/>
          </a:prstGeom>
          <a:solidFill>
            <a:schemeClr val="accent2">
              <a:lumMod val="60000"/>
              <a:lumOff val="40000"/>
              <a:alpha val="23000"/>
            </a:schemeClr>
          </a:solidFill>
          <a:effectLst>
            <a:glow>
              <a:schemeClr val="accent1">
                <a:satMod val="175000"/>
                <a:alpha val="40000"/>
              </a:schemeClr>
            </a:glow>
          </a:effectLst>
        </p:spPr>
        <p:txBody>
          <a:bodyPr>
            <a:spAutoFit/>
          </a:bodyPr>
          <a:lstStyle/>
          <a:p>
            <a:pPr marL="257175" indent="-257175">
              <a:buFont typeface="Arial" panose="020B0604020202020204" pitchFamily="34" charset="0"/>
              <a:buChar char="•"/>
              <a:defRPr/>
            </a:pPr>
            <a:r>
              <a:rPr lang="en-US" dirty="0"/>
              <a:t> </a:t>
            </a:r>
          </a:p>
          <a:p>
            <a:pPr marL="257175" indent="-25717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p:txBody>
      </p:sp>
      <p:sp>
        <p:nvSpPr>
          <p:cNvPr id="4" name="TextBox 3">
            <a:extLst>
              <a:ext uri="{FF2B5EF4-FFF2-40B4-BE49-F238E27FC236}">
                <a16:creationId xmlns:a16="http://schemas.microsoft.com/office/drawing/2014/main" id="{9BA86C90-0C12-43B3-BBFA-D1A42D22B615}"/>
              </a:ext>
            </a:extLst>
          </p:cNvPr>
          <p:cNvSpPr txBox="1"/>
          <p:nvPr/>
        </p:nvSpPr>
        <p:spPr>
          <a:xfrm>
            <a:off x="296466" y="1885950"/>
            <a:ext cx="8725614" cy="646331"/>
          </a:xfrm>
          <a:prstGeom prst="rect">
            <a:avLst/>
          </a:prstGeom>
          <a:solidFill>
            <a:srgbClr val="CCECFF"/>
          </a:solidFill>
          <a:effectLst>
            <a:glow>
              <a:schemeClr val="accent1">
                <a:satMod val="175000"/>
              </a:schemeClr>
            </a:glow>
          </a:effectLst>
        </p:spPr>
        <p:txBody>
          <a:bodyPr>
            <a:spAutoFit/>
          </a:bodyPr>
          <a:lstStyle/>
          <a:p>
            <a:pPr>
              <a:defRPr/>
            </a:pPr>
            <a:r>
              <a:rPr lang="ru-RU" dirty="0">
                <a:latin typeface="+mj-lt"/>
              </a:rPr>
              <a:t>Какова самая важная «вещь», которую бизнес- и </a:t>
            </a:r>
            <a:r>
              <a:rPr lang="en-US" dirty="0">
                <a:latin typeface="+mj-lt"/>
              </a:rPr>
              <a:t>HR-</a:t>
            </a:r>
            <a:r>
              <a:rPr lang="ru-RU" dirty="0">
                <a:latin typeface="+mj-lt"/>
              </a:rPr>
              <a:t>лидеры</a:t>
            </a:r>
            <a:r>
              <a:rPr lang="en-US" dirty="0">
                <a:latin typeface="+mj-lt"/>
              </a:rPr>
              <a:t> </a:t>
            </a:r>
            <a:r>
              <a:rPr lang="ru-RU" dirty="0">
                <a:latin typeface="+mj-lt"/>
              </a:rPr>
              <a:t>могут дать сотруднику</a:t>
            </a:r>
            <a:r>
              <a:rPr lang="en-US" dirty="0">
                <a:latin typeface="+mj-lt"/>
              </a:rPr>
              <a:t>?</a:t>
            </a:r>
          </a:p>
        </p:txBody>
      </p:sp>
    </p:spTree>
    <p:extLst>
      <p:ext uri="{BB962C8B-B14F-4D97-AF65-F5344CB8AC3E}">
        <p14:creationId xmlns:p14="http://schemas.microsoft.com/office/powerpoint/2010/main" val="299942925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659404" y="381000"/>
            <a:ext cx="7818965" cy="711200"/>
          </a:xfrm>
        </p:spPr>
        <p:txBody>
          <a:bodyPr/>
          <a:lstStyle/>
          <a:p>
            <a:r>
              <a:rPr lang="ru-RU" altLang="en-US" sz="2400" dirty="0">
                <a:latin typeface="+mj-lt"/>
              </a:rPr>
              <a:t>Хорошо спроектированная, качественно построенная и защищенная от урагана структура</a:t>
            </a:r>
            <a:r>
              <a:rPr lang="en-US" altLang="en-US" sz="2400" dirty="0">
                <a:latin typeface="+mj-lt"/>
              </a:rPr>
              <a:t>…</a:t>
            </a:r>
          </a:p>
        </p:txBody>
      </p:sp>
      <p:pic>
        <p:nvPicPr>
          <p:cNvPr id="143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17" t="4567" r="6179" b="16813"/>
          <a:stretch/>
        </p:blipFill>
        <p:spPr bwMode="auto">
          <a:xfrm>
            <a:off x="2499249" y="1449523"/>
            <a:ext cx="4058915" cy="36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5188" y="5347371"/>
            <a:ext cx="8027396" cy="646331"/>
          </a:xfrm>
          <a:prstGeom prst="rect">
            <a:avLst/>
          </a:prstGeom>
          <a:solidFill>
            <a:srgbClr val="FFC000"/>
          </a:solidFill>
        </p:spPr>
        <p:txBody>
          <a:bodyPr wrap="square">
            <a:spAutoFit/>
          </a:bodyPr>
          <a:lstStyle/>
          <a:p>
            <a:pPr algn="ctr">
              <a:defRPr/>
            </a:pPr>
            <a:r>
              <a:rPr lang="ru-RU" dirty="0">
                <a:latin typeface="+mj-lt"/>
              </a:rPr>
              <a:t>Иногда наше видение ситуации оказывается несовершенным</a:t>
            </a:r>
            <a:r>
              <a:rPr lang="en-US" dirty="0">
                <a:latin typeface="+mj-lt"/>
              </a:rPr>
              <a:t>…</a:t>
            </a:r>
            <a:endParaRPr lang="ru-RU" dirty="0">
              <a:latin typeface="+mj-lt"/>
            </a:endParaRPr>
          </a:p>
          <a:p>
            <a:pPr algn="ctr">
              <a:defRPr/>
            </a:pPr>
            <a:r>
              <a:rPr lang="ru-RU" dirty="0">
                <a:latin typeface="+mj-lt"/>
              </a:rPr>
              <a:t>и не всегда сохраняет свою актуальность</a:t>
            </a:r>
            <a:endParaRPr lang="en-US" dirty="0">
              <a:latin typeface="+mj-lt"/>
            </a:endParaRPr>
          </a:p>
        </p:txBody>
      </p:sp>
    </p:spTree>
    <p:extLst>
      <p:ext uri="{BB962C8B-B14F-4D97-AF65-F5344CB8AC3E}">
        <p14:creationId xmlns:p14="http://schemas.microsoft.com/office/powerpoint/2010/main" val="160866097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9063" y="381000"/>
            <a:ext cx="7818965" cy="711200"/>
          </a:xfrm>
        </p:spPr>
        <p:txBody>
          <a:bodyPr/>
          <a:lstStyle/>
          <a:p>
            <a:r>
              <a:rPr lang="en-US" altLang="en-US" sz="2400" dirty="0">
                <a:latin typeface="+mj-lt"/>
              </a:rPr>
              <a:t>… </a:t>
            </a:r>
            <a:r>
              <a:rPr lang="ru-RU" altLang="en-US" sz="2400" dirty="0">
                <a:latin typeface="+mj-lt"/>
              </a:rPr>
              <a:t>становится бесполезной в новых условиях! </a:t>
            </a:r>
            <a:endParaRPr lang="en-US" altLang="en-US" sz="2400" dirty="0">
              <a:latin typeface="+mj-lt"/>
            </a:endParaRPr>
          </a:p>
        </p:txBody>
      </p:sp>
      <p:pic>
        <p:nvPicPr>
          <p:cNvPr id="1536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7" t="9618" r="6990" b="6162"/>
          <a:stretch/>
        </p:blipFill>
        <p:spPr bwMode="auto">
          <a:xfrm>
            <a:off x="2197377" y="1092200"/>
            <a:ext cx="4749246" cy="474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08189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2400" dirty="0">
                <a:latin typeface="+mj-lt"/>
              </a:rPr>
              <a:t>Средовой контекст</a:t>
            </a:r>
            <a:r>
              <a:rPr lang="en-US" sz="2400" dirty="0">
                <a:latin typeface="+mj-lt"/>
              </a:rPr>
              <a:t>/</a:t>
            </a:r>
            <a:r>
              <a:rPr lang="ru-RU" sz="2400" dirty="0">
                <a:latin typeface="+mj-lt"/>
              </a:rPr>
              <a:t>Будущее работы</a:t>
            </a:r>
            <a:r>
              <a:rPr lang="en-US" sz="2400" dirty="0">
                <a:latin typeface="+mj-lt"/>
              </a:rPr>
              <a:t>: </a:t>
            </a:r>
            <a:r>
              <a:rPr lang="ru-RU" sz="2400" dirty="0">
                <a:latin typeface="+mj-lt"/>
              </a:rPr>
              <a:t>итоги</a:t>
            </a:r>
            <a:endParaRPr lang="en-US" sz="2400" dirty="0">
              <a:latin typeface="+mj-lt"/>
            </a:endParaRPr>
          </a:p>
        </p:txBody>
      </p:sp>
      <p:graphicFrame>
        <p:nvGraphicFramePr>
          <p:cNvPr id="8" name="Table 7">
            <a:extLst>
              <a:ext uri="{FF2B5EF4-FFF2-40B4-BE49-F238E27FC236}">
                <a16:creationId xmlns:a16="http://schemas.microsoft.com/office/drawing/2014/main" id="{0BD19F1A-919E-8B44-9E36-E6235FD16C35}"/>
              </a:ext>
            </a:extLst>
          </p:cNvPr>
          <p:cNvGraphicFramePr>
            <a:graphicFrameLocks noGrp="1"/>
          </p:cNvGraphicFramePr>
          <p:nvPr>
            <p:extLst>
              <p:ext uri="{D42A27DB-BD31-4B8C-83A1-F6EECF244321}">
                <p14:modId xmlns:p14="http://schemas.microsoft.com/office/powerpoint/2010/main" val="2885507924"/>
              </p:ext>
            </p:extLst>
          </p:nvPr>
        </p:nvGraphicFramePr>
        <p:xfrm>
          <a:off x="764859" y="2399726"/>
          <a:ext cx="7600950" cy="2131757"/>
        </p:xfrm>
        <a:graphic>
          <a:graphicData uri="http://schemas.openxmlformats.org/drawingml/2006/table">
            <a:tbl>
              <a:tblPr firstRow="1" bandRow="1">
                <a:tableStyleId>{0505E3EF-67EA-436B-97B2-0124C06EBD24}</a:tableStyleId>
              </a:tblPr>
              <a:tblGrid>
                <a:gridCol w="2533650">
                  <a:extLst>
                    <a:ext uri="{9D8B030D-6E8A-4147-A177-3AD203B41FA5}">
                      <a16:colId xmlns:a16="http://schemas.microsoft.com/office/drawing/2014/main" val="1114115547"/>
                    </a:ext>
                  </a:extLst>
                </a:gridCol>
                <a:gridCol w="2533650">
                  <a:extLst>
                    <a:ext uri="{9D8B030D-6E8A-4147-A177-3AD203B41FA5}">
                      <a16:colId xmlns:a16="http://schemas.microsoft.com/office/drawing/2014/main" val="2210847299"/>
                    </a:ext>
                  </a:extLst>
                </a:gridCol>
                <a:gridCol w="2533650">
                  <a:extLst>
                    <a:ext uri="{9D8B030D-6E8A-4147-A177-3AD203B41FA5}">
                      <a16:colId xmlns:a16="http://schemas.microsoft.com/office/drawing/2014/main" val="63541946"/>
                    </a:ext>
                  </a:extLst>
                </a:gridCol>
              </a:tblGrid>
              <a:tr h="761953">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600" dirty="0"/>
                        <a:t>Правильно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600" dirty="0"/>
                        <a:t>Неправильно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0487914"/>
                  </a:ext>
                </a:extLst>
              </a:tr>
              <a:tr h="684902">
                <a:tc>
                  <a:txBody>
                    <a:bodyPr/>
                    <a:lstStyle/>
                    <a:p>
                      <a:pPr algn="ctr"/>
                      <a:r>
                        <a:rPr lang="ru-RU" dirty="0"/>
                        <a:t>Хорошо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72652388"/>
                  </a:ext>
                </a:extLst>
              </a:tr>
              <a:tr h="684902">
                <a:tc>
                  <a:txBody>
                    <a:bodyPr/>
                    <a:lstStyle/>
                    <a:p>
                      <a:pPr algn="ctr"/>
                      <a:r>
                        <a:rPr lang="ru-RU" dirty="0"/>
                        <a:t>Плохо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60095455"/>
                  </a:ext>
                </a:extLst>
              </a:tr>
            </a:tbl>
          </a:graphicData>
        </a:graphic>
      </p:graphicFrame>
      <p:sp>
        <p:nvSpPr>
          <p:cNvPr id="9" name="TextBox 8">
            <a:extLst>
              <a:ext uri="{FF2B5EF4-FFF2-40B4-BE49-F238E27FC236}">
                <a16:creationId xmlns:a16="http://schemas.microsoft.com/office/drawing/2014/main" id="{93210BCB-0592-544E-8C0A-F6664BB92F1C}"/>
              </a:ext>
            </a:extLst>
          </p:cNvPr>
          <p:cNvSpPr txBox="1"/>
          <p:nvPr/>
        </p:nvSpPr>
        <p:spPr>
          <a:xfrm>
            <a:off x="764859" y="1223908"/>
            <a:ext cx="7600950" cy="646331"/>
          </a:xfrm>
          <a:prstGeom prst="rect">
            <a:avLst/>
          </a:prstGeom>
          <a:noFill/>
          <a:effectLst>
            <a:glow>
              <a:schemeClr val="accent6">
                <a:lumMod val="75000"/>
                <a:alpha val="40000"/>
              </a:schemeClr>
            </a:glow>
          </a:effectLst>
        </p:spPr>
        <p:txBody>
          <a:bodyPr wrap="square">
            <a:spAutoFit/>
          </a:bodyPr>
          <a:lstStyle/>
          <a:p>
            <a:pPr>
              <a:defRPr/>
            </a:pPr>
            <a:r>
              <a:rPr lang="ru-RU" dirty="0">
                <a:latin typeface="+mn-lt"/>
              </a:rPr>
              <a:t>В какой клетке таблицы отображена самая лучшая позиция?  </a:t>
            </a:r>
          </a:p>
          <a:p>
            <a:pPr>
              <a:defRPr/>
            </a:pPr>
            <a:r>
              <a:rPr lang="ru-RU" dirty="0">
                <a:latin typeface="+mn-lt"/>
              </a:rPr>
              <a:t>В какой — самая худшая?</a:t>
            </a:r>
            <a:endParaRPr lang="en-US" dirty="0">
              <a:latin typeface="+mn-lt"/>
            </a:endParaRPr>
          </a:p>
        </p:txBody>
      </p:sp>
      <p:sp>
        <p:nvSpPr>
          <p:cNvPr id="10" name="Right Arrow 9">
            <a:extLst>
              <a:ext uri="{FF2B5EF4-FFF2-40B4-BE49-F238E27FC236}">
                <a16:creationId xmlns:a16="http://schemas.microsoft.com/office/drawing/2014/main" id="{2672C4B6-C15E-A14B-ACE7-AFB0583E2C87}"/>
              </a:ext>
            </a:extLst>
          </p:cNvPr>
          <p:cNvSpPr/>
          <p:nvPr/>
        </p:nvSpPr>
        <p:spPr bwMode="auto">
          <a:xfrm>
            <a:off x="4003213" y="4663191"/>
            <a:ext cx="3978442" cy="762969"/>
          </a:xfrm>
          <a:prstGeom prst="rightArrow">
            <a:avLst>
              <a:gd name="adj1" fmla="val 50000"/>
              <a:gd name="adj2" fmla="val 112893"/>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600" b="1" dirty="0">
                <a:latin typeface="+mn-lt"/>
              </a:rPr>
              <a:t>с</a:t>
            </a:r>
            <a:r>
              <a:rPr kumimoji="0" lang="ru-RU" sz="1600" b="1" i="0" u="none" strike="noStrike" cap="none" normalizeH="0" baseline="0" dirty="0">
                <a:ln>
                  <a:noFill/>
                </a:ln>
                <a:solidFill>
                  <a:schemeClr val="tx1"/>
                </a:solidFill>
                <a:effectLst/>
                <a:latin typeface="+mn-lt"/>
              </a:rPr>
              <a:t>реда (внешние условия)</a:t>
            </a:r>
          </a:p>
        </p:txBody>
      </p:sp>
    </p:spTree>
    <p:extLst>
      <p:ext uri="{BB962C8B-B14F-4D97-AF65-F5344CB8AC3E}">
        <p14:creationId xmlns:p14="http://schemas.microsoft.com/office/powerpoint/2010/main" val="129907094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FE48CC7-CDF4-43D6-949D-98D46226D231}"/>
              </a:ext>
            </a:extLst>
          </p:cNvPr>
          <p:cNvSpPr>
            <a:spLocks noGrp="1" noChangeArrowheads="1"/>
          </p:cNvSpPr>
          <p:nvPr>
            <p:ph type="title"/>
          </p:nvPr>
        </p:nvSpPr>
        <p:spPr>
          <a:xfrm>
            <a:off x="713027" y="381000"/>
            <a:ext cx="7818965" cy="711200"/>
          </a:xfrm>
        </p:spPr>
        <p:txBody>
          <a:bodyPr/>
          <a:lstStyle/>
          <a:p>
            <a:r>
              <a:rPr lang="ru-RU" altLang="en-US" sz="2400" dirty="0">
                <a:latin typeface="+mj-lt"/>
              </a:rPr>
              <a:t>Типология средовых изменений</a:t>
            </a:r>
            <a:endParaRPr lang="en-US" altLang="en-US" sz="2400" dirty="0">
              <a:latin typeface="+mj-lt"/>
            </a:endParaRPr>
          </a:p>
        </p:txBody>
      </p:sp>
      <p:graphicFrame>
        <p:nvGraphicFramePr>
          <p:cNvPr id="5" name="Google Shape;261;p33">
            <a:extLst>
              <a:ext uri="{FF2B5EF4-FFF2-40B4-BE49-F238E27FC236}">
                <a16:creationId xmlns:a16="http://schemas.microsoft.com/office/drawing/2014/main" id="{8F7F503A-0637-4720-BBB6-1ACC7BFD153C}"/>
              </a:ext>
            </a:extLst>
          </p:cNvPr>
          <p:cNvGraphicFramePr/>
          <p:nvPr>
            <p:extLst>
              <p:ext uri="{D42A27DB-BD31-4B8C-83A1-F6EECF244321}">
                <p14:modId xmlns:p14="http://schemas.microsoft.com/office/powerpoint/2010/main" val="60137555"/>
              </p:ext>
            </p:extLst>
          </p:nvPr>
        </p:nvGraphicFramePr>
        <p:xfrm>
          <a:off x="275664" y="1195376"/>
          <a:ext cx="8592671" cy="4467248"/>
        </p:xfrm>
        <a:graphic>
          <a:graphicData uri="http://schemas.openxmlformats.org/drawingml/2006/table">
            <a:tbl>
              <a:tblPr>
                <a:noFill/>
              </a:tblPr>
              <a:tblGrid>
                <a:gridCol w="1943101">
                  <a:extLst>
                    <a:ext uri="{9D8B030D-6E8A-4147-A177-3AD203B41FA5}">
                      <a16:colId xmlns:a16="http://schemas.microsoft.com/office/drawing/2014/main" val="20000"/>
                    </a:ext>
                  </a:extLst>
                </a:gridCol>
                <a:gridCol w="2205317">
                  <a:extLst>
                    <a:ext uri="{9D8B030D-6E8A-4147-A177-3AD203B41FA5}">
                      <a16:colId xmlns:a16="http://schemas.microsoft.com/office/drawing/2014/main" val="20001"/>
                    </a:ext>
                  </a:extLst>
                </a:gridCol>
                <a:gridCol w="2259106">
                  <a:extLst>
                    <a:ext uri="{9D8B030D-6E8A-4147-A177-3AD203B41FA5}">
                      <a16:colId xmlns:a16="http://schemas.microsoft.com/office/drawing/2014/main" val="20002"/>
                    </a:ext>
                  </a:extLst>
                </a:gridCol>
                <a:gridCol w="2185147">
                  <a:extLst>
                    <a:ext uri="{9D8B030D-6E8A-4147-A177-3AD203B41FA5}">
                      <a16:colId xmlns:a16="http://schemas.microsoft.com/office/drawing/2014/main" val="20003"/>
                    </a:ext>
                  </a:extLst>
                </a:gridCol>
              </a:tblGrid>
              <a:tr h="766720">
                <a:tc>
                  <a:txBody>
                    <a:bodyPr/>
                    <a:lstStyle/>
                    <a:p>
                      <a:pPr marL="0" marR="0" lvl="0" indent="0" algn="ctr" rtl="0">
                        <a:spcBef>
                          <a:spcPts val="0"/>
                        </a:spcBef>
                        <a:spcAft>
                          <a:spcPts val="0"/>
                        </a:spcAft>
                        <a:buNone/>
                      </a:pPr>
                      <a:endParaRPr sz="1600" b="0" u="none" strike="noStrike" cap="none" dirty="0">
                        <a:latin typeface="+mj-lt"/>
                        <a:ea typeface="Open Sans" panose="020B0606030504020204" pitchFamily="34" charset="0"/>
                        <a:cs typeface="Open Sans" panose="020B0606030504020204" pitchFamily="34" charset="0"/>
                        <a:sym typeface="Arial"/>
                      </a:endParaRPr>
                    </a:p>
                  </a:txBody>
                  <a:tcPr marL="68580" marR="68580" marT="19294" marB="1929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ctr" rtl="0">
                        <a:spcBef>
                          <a:spcPts val="0"/>
                        </a:spcBef>
                        <a:spcAft>
                          <a:spcPts val="0"/>
                        </a:spcAft>
                        <a:buNone/>
                      </a:pPr>
                      <a:r>
                        <a:rPr lang="ru-RU" sz="1600" b="0" u="none" strike="noStrike" cap="none" dirty="0">
                          <a:solidFill>
                            <a:schemeClr val="tx1"/>
                          </a:solidFill>
                          <a:latin typeface="+mj-lt"/>
                          <a:ea typeface="Open Sans" panose="020B0606030504020204" pitchFamily="34" charset="0"/>
                          <a:cs typeface="Open Sans" panose="020B0606030504020204" pitchFamily="34" charset="0"/>
                          <a:sym typeface="Arial"/>
                        </a:rPr>
                        <a:t>Какие тренды в каждой из категорий затронут ваш бизнес?</a:t>
                      </a:r>
                      <a:endParaRPr sz="1600" b="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spcBef>
                          <a:spcPts val="0"/>
                        </a:spcBef>
                        <a:spcAft>
                          <a:spcPts val="0"/>
                        </a:spcAft>
                        <a:buNone/>
                      </a:pPr>
                      <a:r>
                        <a:rPr lang="ru-RU" sz="1600" b="0" u="none" strike="noStrike" cap="none" dirty="0">
                          <a:solidFill>
                            <a:schemeClr val="tx1"/>
                          </a:solidFill>
                          <a:latin typeface="+mj-lt"/>
                          <a:ea typeface="Open Sans" panose="020B0606030504020204" pitchFamily="34" charset="0"/>
                          <a:cs typeface="Open Sans" panose="020B0606030504020204" pitchFamily="34" charset="0"/>
                          <a:sym typeface="Arial"/>
                        </a:rPr>
                        <a:t>Какие угрозы и возможности для компании подразумевают эти тренды?</a:t>
                      </a:r>
                      <a:endParaRPr sz="1600" b="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spcBef>
                          <a:spcPts val="0"/>
                        </a:spcBef>
                        <a:spcAft>
                          <a:spcPts val="0"/>
                        </a:spcAft>
                        <a:buNone/>
                      </a:pPr>
                      <a:r>
                        <a:rPr lang="ru-RU" sz="1600" b="0" u="none" strike="noStrike" cap="none" dirty="0">
                          <a:solidFill>
                            <a:schemeClr val="tx1"/>
                          </a:solidFill>
                          <a:latin typeface="+mj-lt"/>
                          <a:ea typeface="Open Sans" panose="020B0606030504020204" pitchFamily="34" charset="0"/>
                          <a:cs typeface="Open Sans" panose="020B0606030504020204" pitchFamily="34" charset="0"/>
                          <a:sym typeface="Arial"/>
                        </a:rPr>
                        <a:t>Какими действиями следует ответить на эти тренды?</a:t>
                      </a:r>
                      <a:endParaRPr sz="1600" b="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534910">
                <a:tc>
                  <a:txBody>
                    <a:bodyPr/>
                    <a:lstStyle/>
                    <a:p>
                      <a:pPr marL="0" marR="0" lvl="0" indent="0" algn="l" rtl="0">
                        <a:spcBef>
                          <a:spcPts val="0"/>
                        </a:spcBef>
                        <a:spcAft>
                          <a:spcPts val="0"/>
                        </a:spcAft>
                        <a:buNone/>
                      </a:pPr>
                      <a:r>
                        <a:rPr lang="ru-RU" sz="1600" b="0" u="none" strike="noStrike" cap="none" dirty="0">
                          <a:solidFill>
                            <a:srgbClr val="071D49"/>
                          </a:solidFill>
                          <a:latin typeface="+mj-lt"/>
                          <a:ea typeface="Open Sans" panose="020B0606030504020204" pitchFamily="34" charset="0"/>
                          <a:cs typeface="Open Sans" panose="020B0606030504020204" pitchFamily="34" charset="0"/>
                          <a:sym typeface="Arial"/>
                        </a:rPr>
                        <a:t>Социальные</a:t>
                      </a:r>
                      <a:endParaRPr sz="1600" b="0" u="none" strike="noStrike" cap="none" dirty="0">
                        <a:solidFill>
                          <a:srgbClr val="071D49"/>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r h="534910">
                <a:tc>
                  <a:txBody>
                    <a:bodyPr/>
                    <a:lstStyle/>
                    <a:p>
                      <a:pPr marL="0" marR="0" lvl="0" indent="0" algn="l" rtl="0">
                        <a:spcBef>
                          <a:spcPts val="0"/>
                        </a:spcBef>
                        <a:spcAft>
                          <a:spcPts val="0"/>
                        </a:spcAft>
                        <a:buNone/>
                      </a:pPr>
                      <a:r>
                        <a:rPr lang="ru-RU" sz="1600" b="0" dirty="0">
                          <a:solidFill>
                            <a:srgbClr val="071D49"/>
                          </a:solidFill>
                          <a:latin typeface="+mj-lt"/>
                          <a:ea typeface="Open Sans" panose="020B0606030504020204" pitchFamily="34" charset="0"/>
                          <a:cs typeface="Open Sans" panose="020B0606030504020204" pitchFamily="34" charset="0"/>
                          <a:sym typeface="Arial"/>
                        </a:rPr>
                        <a:t>Технические</a:t>
                      </a:r>
                      <a:endParaRPr sz="1600" b="0" dirty="0">
                        <a:solidFill>
                          <a:srgbClr val="071D49"/>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2"/>
                  </a:ext>
                </a:extLst>
              </a:tr>
              <a:tr h="534910">
                <a:tc>
                  <a:txBody>
                    <a:bodyPr/>
                    <a:lstStyle/>
                    <a:p>
                      <a:pPr marL="0" marR="0" lvl="0" indent="0" algn="l" rtl="0">
                        <a:spcBef>
                          <a:spcPts val="0"/>
                        </a:spcBef>
                        <a:spcAft>
                          <a:spcPts val="0"/>
                        </a:spcAft>
                        <a:buNone/>
                      </a:pPr>
                      <a:r>
                        <a:rPr lang="ru-RU" sz="1600" b="0" dirty="0">
                          <a:solidFill>
                            <a:srgbClr val="071D49"/>
                          </a:solidFill>
                          <a:latin typeface="+mj-lt"/>
                          <a:ea typeface="Open Sans" panose="020B0606030504020204" pitchFamily="34" charset="0"/>
                          <a:cs typeface="Open Sans" panose="020B0606030504020204" pitchFamily="34" charset="0"/>
                          <a:sym typeface="Arial"/>
                        </a:rPr>
                        <a:t>Экономические</a:t>
                      </a:r>
                      <a:endParaRPr sz="1600" b="0" dirty="0">
                        <a:solidFill>
                          <a:srgbClr val="071D49"/>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3"/>
                  </a:ext>
                </a:extLst>
              </a:tr>
              <a:tr h="534910">
                <a:tc>
                  <a:txBody>
                    <a:bodyPr/>
                    <a:lstStyle/>
                    <a:p>
                      <a:pPr marL="0" marR="0" lvl="0" indent="0" algn="l" rtl="0">
                        <a:spcBef>
                          <a:spcPts val="0"/>
                        </a:spcBef>
                        <a:spcAft>
                          <a:spcPts val="0"/>
                        </a:spcAft>
                        <a:buNone/>
                      </a:pPr>
                      <a:r>
                        <a:rPr lang="ru-RU" sz="1600" b="0" dirty="0">
                          <a:solidFill>
                            <a:srgbClr val="071D49"/>
                          </a:solidFill>
                          <a:latin typeface="+mj-lt"/>
                          <a:ea typeface="Open Sans" panose="020B0606030504020204" pitchFamily="34" charset="0"/>
                          <a:cs typeface="Open Sans" panose="020B0606030504020204" pitchFamily="34" charset="0"/>
                          <a:sym typeface="Arial"/>
                        </a:rPr>
                        <a:t>Политические</a:t>
                      </a:r>
                      <a:endParaRPr sz="1600" b="0" dirty="0">
                        <a:solidFill>
                          <a:srgbClr val="071D49"/>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4"/>
                  </a:ext>
                </a:extLst>
              </a:tr>
              <a:tr h="534910">
                <a:tc>
                  <a:txBody>
                    <a:bodyPr/>
                    <a:lstStyle/>
                    <a:p>
                      <a:pPr marL="0" marR="0" lvl="0" indent="0" algn="l" rtl="0">
                        <a:spcBef>
                          <a:spcPts val="0"/>
                        </a:spcBef>
                        <a:spcAft>
                          <a:spcPts val="0"/>
                        </a:spcAft>
                        <a:buNone/>
                      </a:pPr>
                      <a:r>
                        <a:rPr lang="ru-RU" sz="1600" b="0" dirty="0">
                          <a:solidFill>
                            <a:srgbClr val="071D49"/>
                          </a:solidFill>
                          <a:latin typeface="+mj-lt"/>
                          <a:ea typeface="Open Sans" panose="020B0606030504020204" pitchFamily="34" charset="0"/>
                          <a:cs typeface="Open Sans" panose="020B0606030504020204" pitchFamily="34" charset="0"/>
                          <a:sym typeface="Arial"/>
                        </a:rPr>
                        <a:t>Среда</a:t>
                      </a:r>
                      <a:endParaRPr sz="1600" b="0" dirty="0">
                        <a:solidFill>
                          <a:srgbClr val="071D49"/>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a:spcBef>
                          <a:spcPts val="0"/>
                        </a:spcBef>
                        <a:spcAft>
                          <a:spcPts val="0"/>
                        </a:spcAft>
                        <a:buNone/>
                      </a:pPr>
                      <a:endParaRPr sz="1600" b="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5"/>
                  </a:ext>
                </a:extLst>
              </a:tr>
              <a:tr h="534910">
                <a:tc>
                  <a:txBody>
                    <a:bodyPr/>
                    <a:lstStyle/>
                    <a:p>
                      <a:pPr marL="0" marR="0" lvl="0" indent="0" algn="l" rtl="0">
                        <a:spcBef>
                          <a:spcPts val="0"/>
                        </a:spcBef>
                        <a:spcAft>
                          <a:spcPts val="0"/>
                        </a:spcAft>
                        <a:buNone/>
                      </a:pPr>
                      <a:r>
                        <a:rPr lang="ru-RU" sz="1600" b="0" dirty="0">
                          <a:solidFill>
                            <a:srgbClr val="071D49"/>
                          </a:solidFill>
                          <a:latin typeface="+mj-lt"/>
                          <a:ea typeface="Open Sans" panose="020B0606030504020204" pitchFamily="34" charset="0"/>
                          <a:cs typeface="Open Sans" panose="020B0606030504020204" pitchFamily="34" charset="0"/>
                          <a:sym typeface="Arial"/>
                        </a:rPr>
                        <a:t>Демография</a:t>
                      </a:r>
                      <a:endParaRPr sz="1600" b="0" dirty="0">
                        <a:solidFill>
                          <a:srgbClr val="071D49"/>
                        </a:solidFill>
                        <a:latin typeface="+mj-lt"/>
                        <a:ea typeface="Open Sans" panose="020B0606030504020204" pitchFamily="34" charset="0"/>
                        <a:cs typeface="Open Sans" panose="020B0606030504020204" pitchFamily="34" charset="0"/>
                        <a:sym typeface="Arial"/>
                      </a:endParaRPr>
                    </a:p>
                  </a:txBody>
                  <a:tcPr marL="68580" marR="68580" marT="19294" marB="192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rtl="0">
                        <a:spcBef>
                          <a:spcPts val="0"/>
                        </a:spcBef>
                        <a:spcAft>
                          <a:spcPts val="0"/>
                        </a:spcAft>
                        <a:buNone/>
                      </a:pPr>
                      <a:endParaRPr sz="1600" b="0" dirty="0">
                        <a:latin typeface="+mj-lt"/>
                        <a:ea typeface="Open Sans" panose="020B0606030504020204" pitchFamily="34" charset="0"/>
                        <a:cs typeface="Open Sans" panose="020B0606030504020204" pitchFamily="34" charset="0"/>
                        <a:sym typeface="Arial"/>
                      </a:endParaRPr>
                    </a:p>
                  </a:txBody>
                  <a:tcPr marL="68580" marR="68580" marT="19294" marB="19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8163468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47CE321-BB62-419A-BE5E-D3D01CEAF5D1}"/>
              </a:ext>
            </a:extLst>
          </p:cNvPr>
          <p:cNvSpPr>
            <a:spLocks noGrp="1"/>
          </p:cNvSpPr>
          <p:nvPr>
            <p:ph type="title"/>
          </p:nvPr>
        </p:nvSpPr>
        <p:spPr/>
        <p:txBody>
          <a:bodyPr/>
          <a:lstStyle/>
          <a:p>
            <a:r>
              <a:rPr lang="ru-RU" sz="2400" dirty="0">
                <a:latin typeface="+mn-lt"/>
              </a:rPr>
              <a:t>Индустрии, которым брошен вызов</a:t>
            </a:r>
            <a:r>
              <a:rPr lang="en-US" sz="2400" dirty="0">
                <a:latin typeface="+mn-lt"/>
              </a:rPr>
              <a:t>:  </a:t>
            </a:r>
            <a:br>
              <a:rPr lang="ru-RU" sz="2400" dirty="0">
                <a:latin typeface="+mn-lt"/>
              </a:rPr>
            </a:br>
            <a:r>
              <a:rPr lang="ru-RU" sz="2400" dirty="0">
                <a:latin typeface="+mn-lt"/>
              </a:rPr>
              <a:t>Стратегические сдвиги</a:t>
            </a:r>
            <a:endParaRPr lang="en-US" sz="2400" dirty="0">
              <a:latin typeface="+mn-lt"/>
            </a:endParaRPr>
          </a:p>
        </p:txBody>
      </p:sp>
      <p:graphicFrame>
        <p:nvGraphicFramePr>
          <p:cNvPr id="9" name="Google Shape;209;p28">
            <a:extLst>
              <a:ext uri="{FF2B5EF4-FFF2-40B4-BE49-F238E27FC236}">
                <a16:creationId xmlns:a16="http://schemas.microsoft.com/office/drawing/2014/main" id="{C3B795A2-6188-455F-9C01-0F6B867CADEE}"/>
              </a:ext>
            </a:extLst>
          </p:cNvPr>
          <p:cNvGraphicFramePr/>
          <p:nvPr/>
        </p:nvGraphicFramePr>
        <p:xfrm>
          <a:off x="685800" y="1189506"/>
          <a:ext cx="7744147" cy="5079961"/>
        </p:xfrm>
        <a:graphic>
          <a:graphicData uri="http://schemas.openxmlformats.org/drawingml/2006/table">
            <a:tbl>
              <a:tblPr firstRow="1" bandRow="1">
                <a:noFill/>
              </a:tblPr>
              <a:tblGrid>
                <a:gridCol w="2747558">
                  <a:extLst>
                    <a:ext uri="{9D8B030D-6E8A-4147-A177-3AD203B41FA5}">
                      <a16:colId xmlns:a16="http://schemas.microsoft.com/office/drawing/2014/main" val="20000"/>
                    </a:ext>
                  </a:extLst>
                </a:gridCol>
                <a:gridCol w="4996589">
                  <a:extLst>
                    <a:ext uri="{9D8B030D-6E8A-4147-A177-3AD203B41FA5}">
                      <a16:colId xmlns:a16="http://schemas.microsoft.com/office/drawing/2014/main" val="20001"/>
                    </a:ext>
                  </a:extLst>
                </a:gridCol>
              </a:tblGrid>
              <a:tr h="331787">
                <a:tc>
                  <a:txBody>
                    <a:bodyPr/>
                    <a:lstStyle/>
                    <a:p>
                      <a:pPr marL="0" marR="0" lvl="0" indent="0" algn="l" rtl="0">
                        <a:spcBef>
                          <a:spcPts val="0"/>
                        </a:spcBef>
                        <a:spcAft>
                          <a:spcPts val="0"/>
                        </a:spcAft>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Проблемы/Инновации</a:t>
                      </a:r>
                      <a:endParaRPr sz="1400" b="1"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rtl="0">
                        <a:spcBef>
                          <a:spcPts val="0"/>
                        </a:spcBef>
                        <a:spcAft>
                          <a:spcPts val="0"/>
                        </a:spcAft>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Индустрии/компании, которым брошен вызов</a:t>
                      </a:r>
                      <a:endParaRPr sz="1400" b="1"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Интернет</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Почтовые системы/Почта США</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Облачные вычисления</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Роутеры</a:t>
                      </a:r>
                      <a:r>
                        <a:rPr lang="en-US" sz="1400" u="none" strike="noStrike" cap="none" dirty="0">
                          <a:solidFill>
                            <a:schemeClr val="tx1"/>
                          </a:solidFill>
                          <a:latin typeface="+mj-lt"/>
                          <a:ea typeface="Open Sans" panose="020B0606030504020204" pitchFamily="34" charset="0"/>
                          <a:cs typeface="Open Sans" panose="020B0606030504020204" pitchFamily="34" charset="0"/>
                          <a:sym typeface="Arial"/>
                        </a:rPr>
                        <a:t>, </a:t>
                      </a: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серверы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/Cisco, Dell, HP</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err="1">
                          <a:solidFill>
                            <a:schemeClr val="tx1"/>
                          </a:solidFill>
                          <a:latin typeface="+mj-lt"/>
                          <a:ea typeface="Open Sans" panose="020B0606030504020204" pitchFamily="34" charset="0"/>
                          <a:cs typeface="Open Sans" panose="020B0606030504020204" pitchFamily="34" charset="0"/>
                          <a:sym typeface="Arial"/>
                        </a:rPr>
                        <a:t>Айпэды</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 планшеты</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Персональные компьютеры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/HP, Dell, Lenovo</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1787">
                <a:tc>
                  <a:txBody>
                    <a:bodyPr/>
                    <a:lstStyle/>
                    <a:p>
                      <a:pPr marL="0" marR="0" lvl="0" indent="0" algn="l" rtl="0">
                        <a:spcBef>
                          <a:spcPts val="0"/>
                        </a:spcBef>
                        <a:spcAft>
                          <a:spcPts val="0"/>
                        </a:spcAft>
                        <a:buClr>
                          <a:schemeClr val="dk2"/>
                        </a:buClr>
                        <a:buSzPts val="1400"/>
                        <a:buFont typeface="Arial"/>
                        <a:buNone/>
                      </a:pP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E</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a:t>
                      </a: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commerce</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 (онлайн-магазины</a:t>
                      </a:r>
                      <a:r>
                        <a:rPr lang="en-US" sz="1400" b="1" u="none" strike="noStrike" cap="none" dirty="0">
                          <a:solidFill>
                            <a:schemeClr val="tx1"/>
                          </a:solidFill>
                          <a:latin typeface="+mj-lt"/>
                          <a:ea typeface="Open Sans" panose="020B0606030504020204" pitchFamily="34" charset="0"/>
                          <a:cs typeface="Open Sans" panose="020B0606030504020204" pitchFamily="34" charset="0"/>
                          <a:sym typeface="Arial"/>
                        </a:rPr>
                        <a:t>)</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Туризм/Ритейл</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/Wal-Mart, Tesco, Carrefour, Amex</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Электронные книги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Книжные магазины, издательства</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/Barnes &amp; Noble, Books-a-Million</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Удаленная работа</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Офисная мебель</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/Steelcase, Herman Miller</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Переход на цифровые носители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Фотографическая пленка</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/Kodak, Fuji</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Исследования в области новых материалов</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Производство стали и других металлов</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/US Steel, Alcoa</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1787">
                <a:tc>
                  <a:txBody>
                    <a:bodyPr/>
                    <a:lstStyle/>
                    <a:p>
                      <a:pPr marL="0" marR="0" lvl="0" indent="0" algn="l" rtl="0">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Мобильные телефоны</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Кредитные карты, традиционные средства связи</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/Nokia, Ericsson, Motorola </a:t>
                      </a:r>
                      <a:endParaRPr sz="1400" u="none" strike="noStrike" cap="none" dirty="0">
                        <a:solidFill>
                          <a:schemeClr val="tx1"/>
                        </a:solidFill>
                        <a:latin typeface="+mj-lt"/>
                        <a:ea typeface="Open Sans" panose="020B0606030504020204" pitchFamily="34" charset="0"/>
                        <a:cs typeface="Open Sans" panose="020B0606030504020204" pitchFamily="34" charset="0"/>
                        <a:sym typeface="Arial"/>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1787">
                <a:tc>
                  <a:txBody>
                    <a:bodyPr/>
                    <a:lstStyle/>
                    <a:p>
                      <a:pPr marL="0" marR="0" lvl="0" indent="0" algn="l" rtl="0">
                        <a:spcBef>
                          <a:spcPts val="0"/>
                        </a:spcBef>
                        <a:spcAft>
                          <a:spcPts val="0"/>
                        </a:spcAft>
                        <a:buClr>
                          <a:schemeClr val="dk2"/>
                        </a:buClr>
                        <a:buSzPts val="1400"/>
                        <a:buFont typeface="Arial"/>
                        <a:buNone/>
                      </a:pP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Newsprint</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 (разновидность газетной бумаги)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Газеты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/Gannett, New York Times</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1787">
                <a:tc>
                  <a:txBody>
                    <a:bodyPr/>
                    <a:lstStyle/>
                    <a:p>
                      <a:pPr marL="0" marR="0" lvl="0" indent="0" algn="l" rtl="0">
                        <a:lnSpc>
                          <a:spcPct val="100000"/>
                        </a:lnSpc>
                        <a:spcBef>
                          <a:spcPts val="0"/>
                        </a:spcBef>
                        <a:spcAft>
                          <a:spcPts val="0"/>
                        </a:spcAft>
                        <a:buClr>
                          <a:schemeClr val="dk2"/>
                        </a:buClr>
                        <a:buSzPts val="1400"/>
                        <a:buFont typeface="Arial"/>
                        <a:buNone/>
                      </a:pP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Ритуальные услуги</a:t>
                      </a:r>
                      <a:r>
                        <a:rPr lang="en" sz="1400" b="1" u="none" strike="noStrike" cap="none" dirty="0">
                          <a:solidFill>
                            <a:schemeClr val="tx1"/>
                          </a:solidFill>
                          <a:latin typeface="+mj-lt"/>
                          <a:ea typeface="Open Sans" panose="020B0606030504020204" pitchFamily="34" charset="0"/>
                          <a:cs typeface="Open Sans" panose="020B0606030504020204" pitchFamily="34" charset="0"/>
                          <a:sym typeface="Arial"/>
                        </a:rPr>
                        <a:t>/</a:t>
                      </a:r>
                      <a:r>
                        <a:rPr lang="ru-RU" sz="1400" b="1" u="none" strike="noStrike" cap="none" dirty="0">
                          <a:solidFill>
                            <a:schemeClr val="tx1"/>
                          </a:solidFill>
                          <a:latin typeface="+mj-lt"/>
                          <a:ea typeface="Open Sans" panose="020B0606030504020204" pitchFamily="34" charset="0"/>
                          <a:cs typeface="Open Sans" panose="020B0606030504020204" pitchFamily="34" charset="0"/>
                          <a:sym typeface="Arial"/>
                        </a:rPr>
                        <a:t>Крематории</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r>
                        <a:rPr lang="ru-RU" sz="1400" u="none" strike="noStrike" cap="none" dirty="0">
                          <a:solidFill>
                            <a:schemeClr val="tx1"/>
                          </a:solidFill>
                          <a:latin typeface="+mj-lt"/>
                          <a:ea typeface="Open Sans" panose="020B0606030504020204" pitchFamily="34" charset="0"/>
                          <a:cs typeface="Open Sans" panose="020B0606030504020204" pitchFamily="34" charset="0"/>
                          <a:sym typeface="Arial"/>
                        </a:rPr>
                        <a:t>Гробы</a:t>
                      </a:r>
                      <a:r>
                        <a:rPr lang="en" sz="1400" u="none" strike="noStrike" cap="none" dirty="0">
                          <a:solidFill>
                            <a:schemeClr val="tx1"/>
                          </a:solidFill>
                          <a:latin typeface="+mj-lt"/>
                          <a:ea typeface="Open Sans" panose="020B0606030504020204" pitchFamily="34" charset="0"/>
                          <a:cs typeface="Open Sans" panose="020B0606030504020204" pitchFamily="34" charset="0"/>
                          <a:sym typeface="Arial"/>
                        </a:rPr>
                        <a:t>/Batesville, Astral, Mathews, Chinese, Wal-Mart, Costco</a:t>
                      </a:r>
                      <a:endParaRPr sz="1400" dirty="0">
                        <a:solidFill>
                          <a:schemeClr val="tx1"/>
                        </a:solidFill>
                        <a:latin typeface="+mj-lt"/>
                        <a:ea typeface="Open Sans" panose="020B0606030504020204" pitchFamily="34" charset="0"/>
                        <a:cs typeface="Open Sans" panose="020B0606030504020204" pitchFamily="34" charset="0"/>
                      </a:endParaRPr>
                    </a:p>
                  </a:txBody>
                  <a:tcPr marL="68580" marR="62021" marT="30999" marB="30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6" name="Picture 5">
            <a:extLst>
              <a:ext uri="{FF2B5EF4-FFF2-40B4-BE49-F238E27FC236}">
                <a16:creationId xmlns:a16="http://schemas.microsoft.com/office/drawing/2014/main" id="{AFF3971A-163F-4DEC-B7A7-E339EC996425}"/>
              </a:ext>
            </a:extLst>
          </p:cNvPr>
          <p:cNvPicPr>
            <a:picLocks noChangeAspect="1"/>
          </p:cNvPicPr>
          <p:nvPr/>
        </p:nvPicPr>
        <p:blipFill>
          <a:blip r:embed="rId2">
            <a:lum bright="100000"/>
          </a:blip>
          <a:stretch>
            <a:fillRect/>
          </a:stretch>
        </p:blipFill>
        <p:spPr>
          <a:xfrm>
            <a:off x="7898130" y="1593056"/>
            <a:ext cx="270782" cy="236934"/>
          </a:xfrm>
          <a:prstGeom prst="rect">
            <a:avLst/>
          </a:prstGeom>
        </p:spPr>
      </p:pic>
      <p:pic>
        <p:nvPicPr>
          <p:cNvPr id="8" name="Picture 7">
            <a:extLst>
              <a:ext uri="{FF2B5EF4-FFF2-40B4-BE49-F238E27FC236}">
                <a16:creationId xmlns:a16="http://schemas.microsoft.com/office/drawing/2014/main" id="{E95807F8-EED5-44B1-B1F2-5A36BC5D855F}"/>
              </a:ext>
            </a:extLst>
          </p:cNvPr>
          <p:cNvPicPr>
            <a:picLocks noChangeAspect="1"/>
          </p:cNvPicPr>
          <p:nvPr/>
        </p:nvPicPr>
        <p:blipFill>
          <a:blip r:embed="rId3">
            <a:lum bright="100000"/>
          </a:blip>
          <a:stretch>
            <a:fillRect/>
          </a:stretch>
        </p:blipFill>
        <p:spPr>
          <a:xfrm>
            <a:off x="3190432" y="1585912"/>
            <a:ext cx="274119" cy="274119"/>
          </a:xfrm>
          <a:prstGeom prst="rect">
            <a:avLst/>
          </a:prstGeom>
        </p:spPr>
      </p:pic>
    </p:spTree>
    <p:extLst>
      <p:ext uri="{BB962C8B-B14F-4D97-AF65-F5344CB8AC3E}">
        <p14:creationId xmlns:p14="http://schemas.microsoft.com/office/powerpoint/2010/main" val="225079632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latin typeface="+mj-lt"/>
              </a:rPr>
              <a:t>Насколько высок риск того, что моя компания пострадает из-за появления новых технологий</a:t>
            </a:r>
            <a:r>
              <a:rPr lang="en-US" sz="2400" dirty="0">
                <a:latin typeface="+mj-lt"/>
              </a:rPr>
              <a:t>?</a:t>
            </a:r>
          </a:p>
        </p:txBody>
      </p:sp>
      <p:pic>
        <p:nvPicPr>
          <p:cNvPr id="5" name="Picture 4">
            <a:extLst>
              <a:ext uri="{FF2B5EF4-FFF2-40B4-BE49-F238E27FC236}">
                <a16:creationId xmlns:a16="http://schemas.microsoft.com/office/drawing/2014/main" id="{6B72D15E-6219-42AB-8D1E-76710BEDB5D9}"/>
              </a:ext>
            </a:extLst>
          </p:cNvPr>
          <p:cNvPicPr>
            <a:picLocks noChangeAspect="1"/>
          </p:cNvPicPr>
          <p:nvPr/>
        </p:nvPicPr>
        <p:blipFill>
          <a:blip r:embed="rId2"/>
          <a:stretch>
            <a:fillRect/>
          </a:stretch>
        </p:blipFill>
        <p:spPr>
          <a:xfrm>
            <a:off x="0" y="2002989"/>
            <a:ext cx="9144000" cy="3456431"/>
          </a:xfrm>
          <a:prstGeom prst="rect">
            <a:avLst/>
          </a:prstGeom>
        </p:spPr>
      </p:pic>
      <p:sp>
        <p:nvSpPr>
          <p:cNvPr id="3" name="TextBox 2">
            <a:extLst>
              <a:ext uri="{FF2B5EF4-FFF2-40B4-BE49-F238E27FC236}">
                <a16:creationId xmlns:a16="http://schemas.microsoft.com/office/drawing/2014/main" id="{5BA7A621-B85A-2945-9D85-E3465BA53CF5}"/>
              </a:ext>
            </a:extLst>
          </p:cNvPr>
          <p:cNvSpPr txBox="1"/>
          <p:nvPr/>
        </p:nvSpPr>
        <p:spPr>
          <a:xfrm>
            <a:off x="416859" y="2630439"/>
            <a:ext cx="8108575" cy="369332"/>
          </a:xfrm>
          <a:prstGeom prst="rect">
            <a:avLst/>
          </a:prstGeom>
          <a:solidFill>
            <a:srgbClr val="FFC000"/>
          </a:solidFill>
        </p:spPr>
        <p:txBody>
          <a:bodyPr wrap="square" rtlCol="0">
            <a:spAutoFit/>
          </a:bodyPr>
          <a:lstStyle/>
          <a:p>
            <a:pPr algn="ctr"/>
            <a:r>
              <a:rPr lang="ru-RU" dirty="0">
                <a:latin typeface="+mj-lt"/>
              </a:rPr>
              <a:t>Диагноз риска возникновения технологических угроз</a:t>
            </a:r>
          </a:p>
        </p:txBody>
      </p:sp>
      <p:sp>
        <p:nvSpPr>
          <p:cNvPr id="4" name="TextBox 3">
            <a:extLst>
              <a:ext uri="{FF2B5EF4-FFF2-40B4-BE49-F238E27FC236}">
                <a16:creationId xmlns:a16="http://schemas.microsoft.com/office/drawing/2014/main" id="{DA7A477C-C6ED-984A-8D96-1F9FA98A2F00}"/>
              </a:ext>
            </a:extLst>
          </p:cNvPr>
          <p:cNvSpPr txBox="1"/>
          <p:nvPr/>
        </p:nvSpPr>
        <p:spPr>
          <a:xfrm>
            <a:off x="638734" y="3573433"/>
            <a:ext cx="2191871" cy="369332"/>
          </a:xfrm>
          <a:prstGeom prst="rect">
            <a:avLst/>
          </a:prstGeom>
          <a:solidFill>
            <a:srgbClr val="FFC000"/>
          </a:solidFill>
        </p:spPr>
        <p:txBody>
          <a:bodyPr wrap="square" rtlCol="0">
            <a:spAutoFit/>
          </a:bodyPr>
          <a:lstStyle/>
          <a:p>
            <a:r>
              <a:rPr lang="ru-RU" dirty="0">
                <a:latin typeface="+mj-lt"/>
              </a:rPr>
              <a:t>Никакого риска</a:t>
            </a:r>
          </a:p>
        </p:txBody>
      </p:sp>
      <p:sp>
        <p:nvSpPr>
          <p:cNvPr id="6" name="TextBox 5">
            <a:extLst>
              <a:ext uri="{FF2B5EF4-FFF2-40B4-BE49-F238E27FC236}">
                <a16:creationId xmlns:a16="http://schemas.microsoft.com/office/drawing/2014/main" id="{DBB62BDF-8695-3040-952E-7255601FEAF1}"/>
              </a:ext>
            </a:extLst>
          </p:cNvPr>
          <p:cNvSpPr txBox="1"/>
          <p:nvPr/>
        </p:nvSpPr>
        <p:spPr>
          <a:xfrm>
            <a:off x="6481484" y="3573433"/>
            <a:ext cx="2023782" cy="369332"/>
          </a:xfrm>
          <a:prstGeom prst="rect">
            <a:avLst/>
          </a:prstGeom>
          <a:solidFill>
            <a:srgbClr val="FFC000"/>
          </a:solidFill>
        </p:spPr>
        <p:txBody>
          <a:bodyPr wrap="square" rtlCol="0">
            <a:spAutoFit/>
          </a:bodyPr>
          <a:lstStyle/>
          <a:p>
            <a:r>
              <a:rPr lang="en-US" dirty="0">
                <a:latin typeface="+mn-lt"/>
              </a:rPr>
              <a:t> </a:t>
            </a:r>
            <a:r>
              <a:rPr lang="ru-RU" dirty="0">
                <a:latin typeface="+mn-lt"/>
              </a:rPr>
              <a:t>высокий риск</a:t>
            </a:r>
          </a:p>
        </p:txBody>
      </p:sp>
      <p:sp>
        <p:nvSpPr>
          <p:cNvPr id="7" name="TextBox 6">
            <a:extLst>
              <a:ext uri="{FF2B5EF4-FFF2-40B4-BE49-F238E27FC236}">
                <a16:creationId xmlns:a16="http://schemas.microsoft.com/office/drawing/2014/main" id="{31AF74D9-B5F4-0F49-8CD1-D3A7374A0C29}"/>
              </a:ext>
            </a:extLst>
          </p:cNvPr>
          <p:cNvSpPr txBox="1"/>
          <p:nvPr/>
        </p:nvSpPr>
        <p:spPr>
          <a:xfrm>
            <a:off x="1" y="4235825"/>
            <a:ext cx="9144000" cy="1200329"/>
          </a:xfrm>
          <a:prstGeom prst="rect">
            <a:avLst/>
          </a:prstGeom>
          <a:solidFill>
            <a:schemeClr val="bg1"/>
          </a:solidFill>
        </p:spPr>
        <p:txBody>
          <a:bodyPr wrap="square" rtlCol="0">
            <a:spAutoFit/>
          </a:bodyPr>
          <a:lstStyle/>
          <a:p>
            <a:pPr algn="ctr"/>
            <a:endParaRPr lang="ru-RU" sz="2400" b="1" dirty="0">
              <a:latin typeface="+mj-lt"/>
            </a:endParaRPr>
          </a:p>
          <a:p>
            <a:pPr algn="ctr"/>
            <a:r>
              <a:rPr lang="ru-RU" sz="2400" b="1" dirty="0">
                <a:latin typeface="+mj-lt"/>
              </a:rPr>
              <a:t>Почему?</a:t>
            </a:r>
          </a:p>
          <a:p>
            <a:pPr algn="ctr"/>
            <a:endParaRPr lang="ru-RU" sz="2400" b="1" dirty="0">
              <a:latin typeface="+mj-lt"/>
            </a:endParaRPr>
          </a:p>
        </p:txBody>
      </p:sp>
      <p:sp>
        <p:nvSpPr>
          <p:cNvPr id="8" name="Oval 7">
            <a:extLst>
              <a:ext uri="{FF2B5EF4-FFF2-40B4-BE49-F238E27FC236}">
                <a16:creationId xmlns:a16="http://schemas.microsoft.com/office/drawing/2014/main" id="{A7478348-5421-8A41-9072-CFC7E614A7F8}"/>
              </a:ext>
            </a:extLst>
          </p:cNvPr>
          <p:cNvSpPr/>
          <p:nvPr/>
        </p:nvSpPr>
        <p:spPr bwMode="auto">
          <a:xfrm>
            <a:off x="3264061" y="4378789"/>
            <a:ext cx="2615877" cy="914400"/>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D467581A-A998-8640-AAC9-D54C2B43EE2A}"/>
              </a:ext>
            </a:extLst>
          </p:cNvPr>
          <p:cNvSpPr txBox="1"/>
          <p:nvPr/>
        </p:nvSpPr>
        <p:spPr>
          <a:xfrm>
            <a:off x="3794382" y="4605156"/>
            <a:ext cx="1555234" cy="461665"/>
          </a:xfrm>
          <a:prstGeom prst="rect">
            <a:avLst/>
          </a:prstGeom>
          <a:noFill/>
        </p:spPr>
        <p:txBody>
          <a:bodyPr wrap="none" rtlCol="0">
            <a:spAutoFit/>
          </a:bodyPr>
          <a:lstStyle/>
          <a:p>
            <a:r>
              <a:rPr lang="ru-RU" sz="2400" b="1" dirty="0">
                <a:latin typeface="+mj-lt"/>
              </a:rPr>
              <a:t>Почему?</a:t>
            </a:r>
          </a:p>
        </p:txBody>
      </p:sp>
    </p:spTree>
    <p:extLst>
      <p:ext uri="{BB962C8B-B14F-4D97-AF65-F5344CB8AC3E}">
        <p14:creationId xmlns:p14="http://schemas.microsoft.com/office/powerpoint/2010/main" val="335028055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ru-RU" altLang="en-US" sz="2400" dirty="0">
                <a:latin typeface="+mj-lt"/>
              </a:rPr>
              <a:t>Как научиться рассматривать контекст внешних условий и будущее работы в качестве</a:t>
            </a:r>
            <a:br>
              <a:rPr lang="ru-RU" altLang="en-US" sz="2400" dirty="0">
                <a:latin typeface="+mj-lt"/>
              </a:rPr>
            </a:br>
            <a:r>
              <a:rPr lang="ru-RU" altLang="en-US" sz="2400" dirty="0">
                <a:latin typeface="+mj-lt"/>
              </a:rPr>
              <a:t>возможности, а не угрозы</a:t>
            </a:r>
            <a:endParaRPr lang="en-US" altLang="en-US" sz="2400" dirty="0">
              <a:latin typeface="+mj-lt"/>
            </a:endParaRPr>
          </a:p>
        </p:txBody>
      </p:sp>
      <p:sp>
        <p:nvSpPr>
          <p:cNvPr id="9" name="Rounded Rectangle 8"/>
          <p:cNvSpPr/>
          <p:nvPr/>
        </p:nvSpPr>
        <p:spPr bwMode="auto">
          <a:xfrm>
            <a:off x="296335" y="2731764"/>
            <a:ext cx="3868950" cy="3958842"/>
          </a:xfrm>
          <a:prstGeom prst="roundRect">
            <a:avLst/>
          </a:prstGeom>
          <a:solidFill>
            <a:srgbClr val="CCECFF"/>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1" hangingPunct="1"/>
            <a:r>
              <a:rPr lang="ru-RU" sz="1400" b="1" dirty="0">
                <a:solidFill>
                  <a:schemeClr val="tx1"/>
                </a:solidFill>
                <a:latin typeface="+mj-lt"/>
              </a:rPr>
              <a:t>Меняющийся контекст становится угрозой, когда</a:t>
            </a:r>
            <a:r>
              <a:rPr lang="en-US" sz="1400" b="1" dirty="0">
                <a:solidFill>
                  <a:schemeClr val="tx1"/>
                </a:solidFill>
                <a:latin typeface="+mj-lt"/>
              </a:rPr>
              <a:t>…</a:t>
            </a:r>
          </a:p>
          <a:p>
            <a:pPr marL="257175" indent="-257175" defTabSz="685800" eaLnBrk="1" hangingPunct="1">
              <a:buFont typeface="Arial" panose="020B0604020202020204" pitchFamily="34" charset="0"/>
              <a:buChar char="•"/>
            </a:pPr>
            <a:r>
              <a:rPr lang="ru-RU" sz="1400" dirty="0">
                <a:solidFill>
                  <a:schemeClr val="tx1"/>
                </a:solidFill>
                <a:latin typeface="+mj-lt"/>
              </a:rPr>
              <a:t>Фокус внимания направлен внутрь моего известного мира, а не во внешнюю среду </a:t>
            </a:r>
            <a:r>
              <a:rPr lang="en-US" sz="1400" dirty="0">
                <a:solidFill>
                  <a:schemeClr val="tx1"/>
                </a:solidFill>
                <a:latin typeface="+mj-lt"/>
              </a:rPr>
              <a:t> (inside out more than outside in)</a:t>
            </a:r>
          </a:p>
          <a:p>
            <a:pPr marL="257175" indent="-257175" defTabSz="685800" eaLnBrk="1" hangingPunct="1">
              <a:buFont typeface="Arial" panose="020B0604020202020204" pitchFamily="34" charset="0"/>
              <a:buChar char="•"/>
            </a:pPr>
            <a:r>
              <a:rPr lang="ru-RU" sz="1400" dirty="0">
                <a:solidFill>
                  <a:schemeClr val="tx1"/>
                </a:solidFill>
                <a:latin typeface="+mj-lt"/>
              </a:rPr>
              <a:t>Перегружен непонятными идеями и сложностями</a:t>
            </a:r>
            <a:endParaRPr lang="en-US" sz="1400" dirty="0">
              <a:solidFill>
                <a:schemeClr val="tx1"/>
              </a:solidFill>
              <a:latin typeface="+mj-lt"/>
            </a:endParaRPr>
          </a:p>
          <a:p>
            <a:pPr marL="257175" indent="-257175" defTabSz="685800" eaLnBrk="1" hangingPunct="1">
              <a:buFont typeface="Arial" panose="020B0604020202020204" pitchFamily="34" charset="0"/>
              <a:buChar char="•"/>
            </a:pPr>
            <a:r>
              <a:rPr lang="ru-RU" sz="1400" dirty="0">
                <a:solidFill>
                  <a:schemeClr val="tx1"/>
                </a:solidFill>
                <a:latin typeface="+mj-lt"/>
              </a:rPr>
              <a:t>Статус-кво полностью устраивает, необходимость адаптации не ощущается</a:t>
            </a:r>
            <a:endParaRPr lang="en-US" sz="1400" dirty="0">
              <a:solidFill>
                <a:schemeClr val="tx1"/>
              </a:solidFill>
              <a:latin typeface="+mj-lt"/>
            </a:endParaRPr>
          </a:p>
          <a:p>
            <a:pPr marL="257175" indent="-257175" defTabSz="685800" eaLnBrk="1" hangingPunct="1">
              <a:buFont typeface="Arial" panose="020B0604020202020204" pitchFamily="34" charset="0"/>
              <a:buChar char="•"/>
            </a:pPr>
            <a:r>
              <a:rPr lang="ru-RU" sz="1400" dirty="0">
                <a:solidFill>
                  <a:schemeClr val="tx1"/>
                </a:solidFill>
                <a:latin typeface="+mj-lt"/>
              </a:rPr>
              <a:t>Страх неизвестного и его значения для меня</a:t>
            </a:r>
            <a:endParaRPr lang="en-US" sz="1400" dirty="0">
              <a:solidFill>
                <a:schemeClr val="tx1"/>
              </a:solidFill>
              <a:latin typeface="+mj-lt"/>
            </a:endParaRPr>
          </a:p>
          <a:p>
            <a:pPr marL="257175" indent="-257175" defTabSz="685800" eaLnBrk="1" hangingPunct="1">
              <a:buFont typeface="Arial" panose="020B0604020202020204" pitchFamily="34" charset="0"/>
              <a:buChar char="•"/>
            </a:pPr>
            <a:r>
              <a:rPr lang="ru-RU" sz="1400" dirty="0">
                <a:solidFill>
                  <a:schemeClr val="tx1"/>
                </a:solidFill>
                <a:latin typeface="+mj-lt"/>
              </a:rPr>
              <a:t>Я осознаю, что смена взгляда на вещи потребует тяжелой работы, которая может не удастся</a:t>
            </a:r>
            <a:r>
              <a:rPr lang="en-US" sz="1400" dirty="0">
                <a:solidFill>
                  <a:schemeClr val="tx1"/>
                </a:solidFill>
                <a:latin typeface="+mj-lt"/>
              </a:rPr>
              <a:t>. </a:t>
            </a:r>
          </a:p>
          <a:p>
            <a:pPr defTabSz="685800" eaLnBrk="1" hangingPunct="1"/>
            <a:endParaRPr lang="en-US" sz="1400" b="1" dirty="0">
              <a:solidFill>
                <a:schemeClr val="tx1"/>
              </a:solidFill>
              <a:latin typeface="+mj-lt"/>
            </a:endParaRPr>
          </a:p>
          <a:p>
            <a:pPr defTabSz="685800" eaLnBrk="1" hangingPunct="1"/>
            <a:endParaRPr lang="en-US" sz="1400" b="1" dirty="0">
              <a:solidFill>
                <a:schemeClr val="tx1"/>
              </a:solidFill>
              <a:latin typeface="+mj-lt"/>
            </a:endParaRPr>
          </a:p>
        </p:txBody>
      </p:sp>
      <p:sp>
        <p:nvSpPr>
          <p:cNvPr id="10" name="Rounded Rectangle 9"/>
          <p:cNvSpPr/>
          <p:nvPr/>
        </p:nvSpPr>
        <p:spPr bwMode="auto">
          <a:xfrm>
            <a:off x="4976243" y="2731764"/>
            <a:ext cx="3868950" cy="3492573"/>
          </a:xfrm>
          <a:prstGeom prst="roundRect">
            <a:avLst/>
          </a:prstGeom>
          <a:solidFill>
            <a:srgbClr val="CCECFF"/>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1" hangingPunct="1"/>
            <a:r>
              <a:rPr lang="ru-RU" sz="1400" b="1" dirty="0">
                <a:solidFill>
                  <a:schemeClr val="tx1"/>
                </a:solidFill>
                <a:latin typeface="+mj-lt"/>
              </a:rPr>
              <a:t>Изменение контекста рассматривается как источник возможностей, когда</a:t>
            </a:r>
            <a:r>
              <a:rPr lang="en-US" sz="1400" b="1" dirty="0">
                <a:solidFill>
                  <a:schemeClr val="tx1"/>
                </a:solidFill>
                <a:latin typeface="+mj-lt"/>
              </a:rPr>
              <a:t>…</a:t>
            </a:r>
          </a:p>
          <a:p>
            <a:pPr marL="257175" indent="-257175" defTabSz="685800" eaLnBrk="1" hangingPunct="1">
              <a:buFont typeface="Arial" panose="020B0604020202020204" pitchFamily="34" charset="0"/>
              <a:buChar char="•"/>
            </a:pPr>
            <a:r>
              <a:rPr lang="ru-RU" sz="1400" dirty="0">
                <a:solidFill>
                  <a:schemeClr val="tx1"/>
                </a:solidFill>
                <a:latin typeface="+mj-lt"/>
              </a:rPr>
              <a:t>Фокус внимания направлен наружу, на создание ценности для других, а не просто на свою работу</a:t>
            </a:r>
            <a:endParaRPr lang="en-US" sz="1400" dirty="0">
              <a:solidFill>
                <a:schemeClr val="tx1"/>
              </a:solidFill>
              <a:latin typeface="+mj-lt"/>
            </a:endParaRPr>
          </a:p>
          <a:p>
            <a:pPr marL="257175" indent="-257175" defTabSz="685800" eaLnBrk="1" hangingPunct="1">
              <a:buFont typeface="Arial" panose="020B0604020202020204" pitchFamily="34" charset="0"/>
              <a:buChar char="•"/>
            </a:pPr>
            <a:r>
              <a:rPr lang="ru-RU" sz="1400" dirty="0">
                <a:solidFill>
                  <a:schemeClr val="tx1"/>
                </a:solidFill>
                <a:latin typeface="+mj-lt"/>
              </a:rPr>
              <a:t>Находятся простые шаблоны и системы, с которыми сложное становится простым</a:t>
            </a:r>
            <a:endParaRPr lang="en-US" sz="1400" dirty="0">
              <a:solidFill>
                <a:schemeClr val="tx1"/>
              </a:solidFill>
              <a:latin typeface="+mj-lt"/>
            </a:endParaRPr>
          </a:p>
          <a:p>
            <a:pPr marL="257175" indent="-257175" defTabSz="685800" eaLnBrk="1" hangingPunct="1">
              <a:buFont typeface="Arial" panose="020B0604020202020204" pitchFamily="34" charset="0"/>
              <a:buChar char="•"/>
            </a:pPr>
            <a:r>
              <a:rPr lang="en-US" sz="1400" dirty="0">
                <a:solidFill>
                  <a:schemeClr val="tx1"/>
                </a:solidFill>
                <a:latin typeface="+mj-lt"/>
              </a:rPr>
              <a:t>Experience a need for change to succeed</a:t>
            </a:r>
          </a:p>
          <a:p>
            <a:pPr marL="257175" indent="-257175" defTabSz="685800" eaLnBrk="1" hangingPunct="1">
              <a:buFont typeface="Arial" panose="020B0604020202020204" pitchFamily="34" charset="0"/>
              <a:buChar char="•"/>
            </a:pPr>
            <a:r>
              <a:rPr lang="ru-RU" sz="1400" dirty="0">
                <a:solidFill>
                  <a:schemeClr val="tx1"/>
                </a:solidFill>
                <a:latin typeface="+mj-lt"/>
              </a:rPr>
              <a:t>Удается распознавать и осваивать необходимые в меняющихся условиях навыки</a:t>
            </a:r>
            <a:endParaRPr lang="en-US" sz="1400" dirty="0">
              <a:solidFill>
                <a:schemeClr val="tx1"/>
              </a:solidFill>
              <a:latin typeface="+mj-lt"/>
            </a:endParaRPr>
          </a:p>
          <a:p>
            <a:pPr marL="257175" indent="-257175" defTabSz="685800" eaLnBrk="1" hangingPunct="1">
              <a:buFont typeface="Arial" panose="020B0604020202020204" pitchFamily="34" charset="0"/>
              <a:buChar char="•"/>
            </a:pPr>
            <a:endParaRPr lang="en-US" sz="1400" b="1" dirty="0">
              <a:solidFill>
                <a:schemeClr val="tx1"/>
              </a:solidFill>
              <a:latin typeface="+mj-lt"/>
            </a:endParaRPr>
          </a:p>
        </p:txBody>
      </p:sp>
      <p:sp>
        <p:nvSpPr>
          <p:cNvPr id="11" name="Oval 10"/>
          <p:cNvSpPr/>
          <p:nvPr/>
        </p:nvSpPr>
        <p:spPr>
          <a:xfrm>
            <a:off x="3006640" y="1237128"/>
            <a:ext cx="3128249" cy="14946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mj-lt"/>
                <a:cs typeface="Arial" panose="020B0604020202020204" pitchFamily="34" charset="0"/>
              </a:rPr>
              <a:t>Реакции на изменения в контексте/</a:t>
            </a:r>
          </a:p>
          <a:p>
            <a:pPr algn="ctr">
              <a:defRPr/>
            </a:pPr>
            <a:r>
              <a:rPr lang="ru-RU" dirty="0">
                <a:solidFill>
                  <a:schemeClr val="tx1"/>
                </a:solidFill>
                <a:latin typeface="+mj-lt"/>
                <a:cs typeface="Arial" panose="020B0604020202020204" pitchFamily="34" charset="0"/>
              </a:rPr>
              <a:t>будущее работы</a:t>
            </a:r>
            <a:endParaRPr lang="en-US" dirty="0">
              <a:solidFill>
                <a:schemeClr val="tx1"/>
              </a:solidFill>
              <a:latin typeface="+mj-lt"/>
              <a:cs typeface="Arial" panose="020B0604020202020204" pitchFamily="34" charset="0"/>
            </a:endParaRPr>
          </a:p>
        </p:txBody>
      </p:sp>
      <p:cxnSp>
        <p:nvCxnSpPr>
          <p:cNvPr id="3" name="Straight Arrow Connector 2"/>
          <p:cNvCxnSpPr>
            <a:cxnSpLocks/>
            <a:stCxn id="11" idx="2"/>
          </p:cNvCxnSpPr>
          <p:nvPr/>
        </p:nvCxnSpPr>
        <p:spPr>
          <a:xfrm flipH="1">
            <a:off x="2195682" y="1984446"/>
            <a:ext cx="810958" cy="7277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stCxn id="11" idx="6"/>
          </p:cNvCxnSpPr>
          <p:nvPr/>
        </p:nvCxnSpPr>
        <p:spPr>
          <a:xfrm>
            <a:off x="6134889" y="1984446"/>
            <a:ext cx="810958" cy="7277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3666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Изобрести организацию заново</a:t>
            </a:r>
            <a:r>
              <a:rPr lang="en-US" altLang="en-US" sz="2400" dirty="0">
                <a:latin typeface="+mj-lt"/>
              </a:rPr>
              <a:t>:  </a:t>
            </a:r>
            <a:br>
              <a:rPr lang="ru-RU" altLang="en-US" sz="2400" dirty="0">
                <a:latin typeface="+mj-lt"/>
              </a:rPr>
            </a:br>
            <a:r>
              <a:rPr lang="ru-RU" altLang="en-US" sz="2400" dirty="0">
                <a:latin typeface="+mj-lt"/>
              </a:rPr>
              <a:t>Создание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11" name="Oval 6"/>
          <p:cNvSpPr>
            <a:spLocks noChangeArrowheads="1"/>
          </p:cNvSpPr>
          <p:nvPr/>
        </p:nvSpPr>
        <p:spPr bwMode="auto">
          <a:xfrm>
            <a:off x="228793" y="1289847"/>
            <a:ext cx="4228907" cy="1127776"/>
          </a:xfrm>
          <a:prstGeom prst="ellipse">
            <a:avLst/>
          </a:prstGeom>
          <a:solidFill>
            <a:srgbClr val="FFC000"/>
          </a:solidFill>
          <a:ln>
            <a:noFill/>
          </a:ln>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ctr" eaLnBrk="1" hangingPunct="1">
              <a:lnSpc>
                <a:spcPct val="93000"/>
              </a:lnSpc>
              <a:spcBef>
                <a:spcPct val="0"/>
              </a:spcBef>
              <a:buClr>
                <a:srgbClr val="000000"/>
              </a:buClr>
              <a:buSzPct val="100000"/>
              <a:buFont typeface="Arial" pitchFamily="34" charset="0"/>
              <a:buNone/>
            </a:pPr>
            <a:r>
              <a:rPr lang="ru-RU" altLang="en-US" sz="1600" dirty="0">
                <a:latin typeface="+mj-lt"/>
              </a:rPr>
              <a:t>Почему организация важна</a:t>
            </a:r>
            <a:r>
              <a:rPr lang="en-US" altLang="en-US" sz="1600" dirty="0">
                <a:latin typeface="+mj-lt"/>
              </a:rPr>
              <a:t>/ </a:t>
            </a:r>
            <a:r>
              <a:rPr lang="ru-RU" altLang="en-US" sz="1600" dirty="0">
                <a:latin typeface="+mj-lt"/>
              </a:rPr>
              <a:t>организация по принципу </a:t>
            </a:r>
            <a:r>
              <a:rPr lang="en-US" altLang="en-US" sz="1600" dirty="0">
                <a:latin typeface="+mj-lt"/>
              </a:rPr>
              <a:t>MOE</a:t>
            </a:r>
          </a:p>
        </p:txBody>
      </p:sp>
      <p:sp>
        <p:nvSpPr>
          <p:cNvPr id="16" name="Rounded Rectangle 5"/>
          <p:cNvSpPr>
            <a:spLocks noChangeArrowheads="1"/>
          </p:cNvSpPr>
          <p:nvPr/>
        </p:nvSpPr>
        <p:spPr bwMode="auto">
          <a:xfrm>
            <a:off x="4888569" y="1415043"/>
            <a:ext cx="4130547" cy="472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spcBef>
                <a:spcPct val="0"/>
              </a:spcBef>
              <a:buClr>
                <a:srgbClr val="000000"/>
              </a:buClr>
              <a:buSzPct val="100000"/>
            </a:pPr>
            <a:r>
              <a:rPr lang="ru-RU" altLang="en-US" sz="1600" dirty="0">
                <a:latin typeface="+mj-lt"/>
              </a:rPr>
              <a:t>Продемонстрировать, почему организация важна</a:t>
            </a:r>
            <a:r>
              <a:rPr lang="en-US" altLang="en-US" sz="1600" dirty="0">
                <a:latin typeface="+mj-lt"/>
              </a:rPr>
              <a:t>; </a:t>
            </a:r>
            <a:r>
              <a:rPr lang="ru-RU" altLang="en-US" sz="1600" dirty="0">
                <a:latin typeface="+mj-lt"/>
              </a:rPr>
              <a:t>определить обзорное исследование </a:t>
            </a:r>
            <a:r>
              <a:rPr lang="en-US" altLang="en-US" sz="1600" dirty="0">
                <a:latin typeface="+mj-lt"/>
              </a:rPr>
              <a:t>MOE</a:t>
            </a:r>
          </a:p>
        </p:txBody>
      </p:sp>
      <p:sp>
        <p:nvSpPr>
          <p:cNvPr id="7" name="Rectangle 6"/>
          <p:cNvSpPr/>
          <p:nvPr/>
        </p:nvSpPr>
        <p:spPr>
          <a:xfrm>
            <a:off x="1866732" y="2651193"/>
            <a:ext cx="1257300" cy="3023477"/>
          </a:xfrm>
          <a:prstGeom prst="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B36B316-6010-2A4B-B782-111D618450C5}"/>
              </a:ext>
            </a:extLst>
          </p:cNvPr>
          <p:cNvSpPr txBox="1"/>
          <p:nvPr/>
        </p:nvSpPr>
        <p:spPr>
          <a:xfrm>
            <a:off x="568839" y="2778732"/>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565065" y="4974320"/>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565065" y="3103361"/>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01259"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1954524" y="2777332"/>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1954525" y="4970520"/>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1954524" y="3103361"/>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29563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07174" y="2772257"/>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07175" y="4970520"/>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07174" y="3103361"/>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2952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656050" y="2778731"/>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656051" y="4974320"/>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656050" y="3107161"/>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02404" y="27977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054707" y="2774894"/>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047160" y="4960283"/>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047159" y="3093124"/>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042103" y="2783686"/>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392970" y="2785131"/>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385423" y="4970520"/>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385422" y="3103361"/>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372041905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68" y="550330"/>
            <a:ext cx="7818965" cy="711200"/>
          </a:xfrm>
        </p:spPr>
        <p:txBody>
          <a:bodyPr/>
          <a:lstStyle/>
          <a:p>
            <a:r>
              <a:rPr lang="ru-RU" sz="2400" dirty="0">
                <a:latin typeface="+mj-lt"/>
              </a:rPr>
              <a:t>Пересекающиеся и запутывающие термины</a:t>
            </a:r>
            <a:r>
              <a:rPr lang="en-US" sz="2400" dirty="0">
                <a:latin typeface="+mj-lt"/>
              </a:rPr>
              <a:t>:</a:t>
            </a:r>
            <a:br>
              <a:rPr lang="en-US" sz="2400" dirty="0">
                <a:latin typeface="+mj-lt"/>
              </a:rPr>
            </a:br>
            <a:r>
              <a:rPr lang="ru-RU" sz="2400" dirty="0">
                <a:latin typeface="+mj-lt"/>
              </a:rPr>
              <a:t>Стратегия — это</a:t>
            </a:r>
            <a:r>
              <a:rPr lang="en-US" sz="2400" dirty="0">
                <a:latin typeface="+mj-lt"/>
              </a:rPr>
              <a:t>…</a:t>
            </a:r>
            <a:br>
              <a:rPr lang="en-US" sz="2400" dirty="0">
                <a:latin typeface="+mj-lt"/>
              </a:rPr>
            </a:br>
            <a:endParaRPr lang="en-US" sz="2400" dirty="0">
              <a:latin typeface="+mj-lt"/>
            </a:endParaRPr>
          </a:p>
        </p:txBody>
      </p:sp>
      <p:sp>
        <p:nvSpPr>
          <p:cNvPr id="3" name="Rounded Rectangle 2"/>
          <p:cNvSpPr/>
          <p:nvPr/>
        </p:nvSpPr>
        <p:spPr bwMode="auto">
          <a:xfrm>
            <a:off x="2497583" y="1507309"/>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Миссия</a:t>
            </a:r>
            <a:endParaRPr lang="en-US" sz="1400" dirty="0">
              <a:latin typeface="+mj-lt"/>
            </a:endParaRPr>
          </a:p>
        </p:txBody>
      </p:sp>
      <p:sp>
        <p:nvSpPr>
          <p:cNvPr id="4" name="Rounded Rectangle 3"/>
          <p:cNvSpPr/>
          <p:nvPr/>
        </p:nvSpPr>
        <p:spPr bwMode="auto">
          <a:xfrm>
            <a:off x="2225569" y="3345744"/>
            <a:ext cx="1485900" cy="318339"/>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Амбиция</a:t>
            </a:r>
            <a:endParaRPr lang="en-US" sz="1400" dirty="0">
              <a:latin typeface="+mj-lt"/>
            </a:endParaRPr>
          </a:p>
        </p:txBody>
      </p:sp>
      <p:sp>
        <p:nvSpPr>
          <p:cNvPr id="6" name="Rounded Rectangle 5"/>
          <p:cNvSpPr/>
          <p:nvPr/>
        </p:nvSpPr>
        <p:spPr bwMode="auto">
          <a:xfrm>
            <a:off x="2663532" y="2079985"/>
            <a:ext cx="1286413" cy="543717"/>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Целевые показатели</a:t>
            </a:r>
            <a:endParaRPr lang="en-US" sz="1400" dirty="0">
              <a:latin typeface="+mj-lt"/>
            </a:endParaRPr>
          </a:p>
        </p:txBody>
      </p:sp>
      <p:sp>
        <p:nvSpPr>
          <p:cNvPr id="7" name="Rounded Rectangle 6"/>
          <p:cNvSpPr/>
          <p:nvPr/>
        </p:nvSpPr>
        <p:spPr bwMode="auto">
          <a:xfrm>
            <a:off x="3371850" y="5257800"/>
            <a:ext cx="1885950" cy="62484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Общее мировоззрение</a:t>
            </a:r>
            <a:endParaRPr lang="en-US" sz="1400" dirty="0">
              <a:latin typeface="+mj-lt"/>
            </a:endParaRPr>
          </a:p>
        </p:txBody>
      </p:sp>
      <p:sp>
        <p:nvSpPr>
          <p:cNvPr id="8" name="Rounded Rectangle 7"/>
          <p:cNvSpPr/>
          <p:nvPr/>
        </p:nvSpPr>
        <p:spPr bwMode="auto">
          <a:xfrm>
            <a:off x="4515343" y="1417742"/>
            <a:ext cx="1542557" cy="301121"/>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Стратегия</a:t>
            </a:r>
            <a:endParaRPr lang="en-US" sz="1400" dirty="0">
              <a:latin typeface="+mj-lt"/>
            </a:endParaRPr>
          </a:p>
        </p:txBody>
      </p:sp>
      <p:sp>
        <p:nvSpPr>
          <p:cNvPr id="9" name="Rounded Rectangle 8"/>
          <p:cNvSpPr/>
          <p:nvPr/>
        </p:nvSpPr>
        <p:spPr bwMode="auto">
          <a:xfrm>
            <a:off x="495629" y="3891620"/>
            <a:ext cx="1428750"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Общие ценности</a:t>
            </a:r>
            <a:endParaRPr lang="en-US" sz="1400" dirty="0">
              <a:latin typeface="+mj-lt"/>
            </a:endParaRPr>
          </a:p>
        </p:txBody>
      </p:sp>
      <p:sp>
        <p:nvSpPr>
          <p:cNvPr id="10" name="Rounded Rectangle 9"/>
          <p:cNvSpPr/>
          <p:nvPr/>
        </p:nvSpPr>
        <p:spPr bwMode="auto">
          <a:xfrm>
            <a:off x="5017765" y="2030262"/>
            <a:ext cx="1428750" cy="610155"/>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Бренд компании</a:t>
            </a:r>
            <a:endParaRPr lang="en-US" sz="1400" dirty="0">
              <a:latin typeface="+mj-lt"/>
            </a:endParaRPr>
          </a:p>
        </p:txBody>
      </p:sp>
      <p:sp>
        <p:nvSpPr>
          <p:cNvPr id="11" name="Rounded Rectangle 10"/>
          <p:cNvSpPr/>
          <p:nvPr/>
        </p:nvSpPr>
        <p:spPr bwMode="auto">
          <a:xfrm>
            <a:off x="6419522" y="4059154"/>
            <a:ext cx="1428750"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Бизнес-модель</a:t>
            </a:r>
            <a:endParaRPr lang="en-US" sz="1400" dirty="0">
              <a:latin typeface="+mj-lt"/>
            </a:endParaRPr>
          </a:p>
        </p:txBody>
      </p:sp>
      <p:sp>
        <p:nvSpPr>
          <p:cNvPr id="13" name="Rounded Rectangle 12"/>
          <p:cNvSpPr/>
          <p:nvPr/>
        </p:nvSpPr>
        <p:spPr bwMode="auto">
          <a:xfrm>
            <a:off x="7848272" y="4873567"/>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Видение</a:t>
            </a:r>
            <a:endParaRPr lang="en-US" sz="1400" dirty="0">
              <a:latin typeface="+mj-lt"/>
            </a:endParaRPr>
          </a:p>
        </p:txBody>
      </p:sp>
      <p:sp>
        <p:nvSpPr>
          <p:cNvPr id="14" name="Rounded Rectangle 13"/>
          <p:cNvSpPr/>
          <p:nvPr/>
        </p:nvSpPr>
        <p:spPr bwMode="auto">
          <a:xfrm>
            <a:off x="7429500" y="1996184"/>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en-US" sz="1400" dirty="0">
                <a:latin typeface="+mj-lt"/>
              </a:rPr>
              <a:t>KPI</a:t>
            </a:r>
          </a:p>
        </p:txBody>
      </p:sp>
      <p:sp>
        <p:nvSpPr>
          <p:cNvPr id="15" name="Rounded Rectangle 14"/>
          <p:cNvSpPr/>
          <p:nvPr/>
        </p:nvSpPr>
        <p:spPr bwMode="auto">
          <a:xfrm>
            <a:off x="7276772" y="3482839"/>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Планы</a:t>
            </a:r>
            <a:endParaRPr lang="en-US" sz="1400" dirty="0">
              <a:latin typeface="+mj-lt"/>
            </a:endParaRPr>
          </a:p>
        </p:txBody>
      </p:sp>
      <p:sp>
        <p:nvSpPr>
          <p:cNvPr id="16" name="Rounded Rectangle 15"/>
          <p:cNvSpPr/>
          <p:nvPr/>
        </p:nvSpPr>
        <p:spPr bwMode="auto">
          <a:xfrm>
            <a:off x="2339322" y="3923974"/>
            <a:ext cx="1614338"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Маркетинговый бренд</a:t>
            </a:r>
            <a:endParaRPr lang="en-US" sz="1400" dirty="0">
              <a:latin typeface="+mj-lt"/>
            </a:endParaRPr>
          </a:p>
        </p:txBody>
      </p:sp>
      <p:sp>
        <p:nvSpPr>
          <p:cNvPr id="17" name="Rounded Rectangle 16"/>
          <p:cNvSpPr/>
          <p:nvPr/>
        </p:nvSpPr>
        <p:spPr bwMode="auto">
          <a:xfrm>
            <a:off x="3810496" y="2738174"/>
            <a:ext cx="1428750"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Заявление о цели</a:t>
            </a:r>
            <a:endParaRPr lang="en-US" sz="1400" dirty="0">
              <a:latin typeface="+mj-lt"/>
            </a:endParaRPr>
          </a:p>
        </p:txBody>
      </p:sp>
      <p:sp>
        <p:nvSpPr>
          <p:cNvPr id="18" name="Rounded Rectangle 17"/>
          <p:cNvSpPr/>
          <p:nvPr/>
        </p:nvSpPr>
        <p:spPr bwMode="auto">
          <a:xfrm>
            <a:off x="4188290" y="4271653"/>
            <a:ext cx="1853762" cy="733757"/>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Ценностное предложение для клиентов</a:t>
            </a:r>
            <a:endParaRPr lang="en-US" sz="1400" baseline="-25000" dirty="0">
              <a:latin typeface="+mj-lt"/>
            </a:endParaRPr>
          </a:p>
        </p:txBody>
      </p:sp>
      <p:sp>
        <p:nvSpPr>
          <p:cNvPr id="22" name="Rounded Rectangle 21"/>
          <p:cNvSpPr/>
          <p:nvPr/>
        </p:nvSpPr>
        <p:spPr bwMode="auto">
          <a:xfrm>
            <a:off x="1692519" y="4616392"/>
            <a:ext cx="2018949"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Общие исходные положения</a:t>
            </a:r>
            <a:endParaRPr lang="en-US" sz="1400" dirty="0">
              <a:latin typeface="+mj-lt"/>
            </a:endParaRPr>
          </a:p>
        </p:txBody>
      </p:sp>
      <p:sp>
        <p:nvSpPr>
          <p:cNvPr id="23" name="Rounded Rectangle 22"/>
          <p:cNvSpPr/>
          <p:nvPr/>
        </p:nvSpPr>
        <p:spPr bwMode="auto">
          <a:xfrm>
            <a:off x="6005064" y="5158271"/>
            <a:ext cx="1428750"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Будущее работы</a:t>
            </a:r>
            <a:endParaRPr lang="en-US" sz="1400" dirty="0">
              <a:latin typeface="+mj-lt"/>
            </a:endParaRPr>
          </a:p>
        </p:txBody>
      </p:sp>
      <p:sp>
        <p:nvSpPr>
          <p:cNvPr id="20" name="Rounded Rectangle 19"/>
          <p:cNvSpPr/>
          <p:nvPr/>
        </p:nvSpPr>
        <p:spPr bwMode="auto">
          <a:xfrm>
            <a:off x="4500713" y="3504914"/>
            <a:ext cx="1853762"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Стратегические цели</a:t>
            </a:r>
            <a:endParaRPr lang="en-US" sz="1400" dirty="0">
              <a:latin typeface="+mj-lt"/>
            </a:endParaRPr>
          </a:p>
        </p:txBody>
      </p:sp>
      <p:sp>
        <p:nvSpPr>
          <p:cNvPr id="21" name="Rounded Rectangle 20"/>
          <p:cNvSpPr/>
          <p:nvPr/>
        </p:nvSpPr>
        <p:spPr bwMode="auto">
          <a:xfrm>
            <a:off x="614017" y="5415446"/>
            <a:ext cx="1611552" cy="51435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Смысл существования</a:t>
            </a:r>
            <a:endParaRPr lang="en-US" sz="1400" dirty="0">
              <a:latin typeface="+mj-lt"/>
            </a:endParaRPr>
          </a:p>
        </p:txBody>
      </p:sp>
      <p:sp>
        <p:nvSpPr>
          <p:cNvPr id="24" name="Rounded Rectangle 23"/>
          <p:cNvSpPr/>
          <p:nvPr/>
        </p:nvSpPr>
        <p:spPr bwMode="auto">
          <a:xfrm>
            <a:off x="6200775" y="3050155"/>
            <a:ext cx="1143000" cy="3429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Цели</a:t>
            </a:r>
            <a:endParaRPr lang="en-US" sz="1400" dirty="0">
              <a:latin typeface="+mj-lt"/>
            </a:endParaRPr>
          </a:p>
        </p:txBody>
      </p:sp>
      <p:sp>
        <p:nvSpPr>
          <p:cNvPr id="25" name="Rounded Rectangle 24"/>
          <p:cNvSpPr/>
          <p:nvPr/>
        </p:nvSpPr>
        <p:spPr bwMode="auto">
          <a:xfrm>
            <a:off x="7122257" y="2432861"/>
            <a:ext cx="1857375" cy="572402"/>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Планирование сценариев</a:t>
            </a:r>
            <a:endParaRPr lang="en-US" sz="1400" dirty="0">
              <a:latin typeface="+mj-lt"/>
            </a:endParaRPr>
          </a:p>
        </p:txBody>
      </p:sp>
      <p:sp>
        <p:nvSpPr>
          <p:cNvPr id="26" name="Rounded Rectangle 25"/>
          <p:cNvSpPr/>
          <p:nvPr/>
        </p:nvSpPr>
        <p:spPr bwMode="auto">
          <a:xfrm>
            <a:off x="199996" y="3097446"/>
            <a:ext cx="1807768" cy="543717"/>
          </a:xfrm>
          <a:prstGeom prst="roundRect">
            <a:avLst/>
          </a:prstGeom>
          <a:solidFill>
            <a:srgbClr val="CCEC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lnSpc>
                <a:spcPct val="93000"/>
              </a:lnSpc>
              <a:buClr>
                <a:srgbClr val="000000"/>
              </a:buClr>
              <a:buSzPct val="100000"/>
            </a:pPr>
            <a:r>
              <a:rPr lang="ru-RU" sz="1400" dirty="0">
                <a:latin typeface="+mj-lt"/>
              </a:rPr>
              <a:t>Стратегическое намерение</a:t>
            </a:r>
            <a:endParaRPr lang="en-US" sz="1400" dirty="0">
              <a:latin typeface="+mj-lt"/>
            </a:endParaRPr>
          </a:p>
        </p:txBody>
      </p:sp>
      <p:sp>
        <p:nvSpPr>
          <p:cNvPr id="27" name="Oval 26"/>
          <p:cNvSpPr/>
          <p:nvPr/>
        </p:nvSpPr>
        <p:spPr>
          <a:xfrm>
            <a:off x="122324" y="1092200"/>
            <a:ext cx="2284571" cy="1831600"/>
          </a:xfrm>
          <a:prstGeom prst="ellipse">
            <a:avLst/>
          </a:prstGeom>
          <a:solidFill>
            <a:srgbClr val="FFC0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mj-lt"/>
                <a:cs typeface="Arial" panose="020B0604020202020204" pitchFamily="34" charset="0"/>
              </a:rPr>
              <a:t>Обведите в кружок понятия, которые вы используете в своей компании</a:t>
            </a:r>
            <a:endParaRPr lang="en-US" sz="1400" dirty="0">
              <a:latin typeface="+mj-lt"/>
              <a:cs typeface="Arial" panose="020B0604020202020204" pitchFamily="34" charset="0"/>
            </a:endParaRPr>
          </a:p>
        </p:txBody>
      </p:sp>
    </p:spTree>
    <p:extLst>
      <p:ext uri="{BB962C8B-B14F-4D97-AF65-F5344CB8AC3E}">
        <p14:creationId xmlns:p14="http://schemas.microsoft.com/office/powerpoint/2010/main" val="13325000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4" y="381000"/>
            <a:ext cx="7818965" cy="711200"/>
          </a:xfrm>
        </p:spPr>
        <p:txBody>
          <a:bodyPr/>
          <a:lstStyle/>
          <a:p>
            <a:r>
              <a:rPr lang="ru-RU" sz="2400" dirty="0">
                <a:latin typeface="+mj-lt"/>
              </a:rPr>
              <a:t>Стратегические сдвиги</a:t>
            </a:r>
            <a:endParaRPr lang="en-US" sz="2400" dirty="0">
              <a:latin typeface="+mj-lt"/>
            </a:endParaRPr>
          </a:p>
        </p:txBody>
      </p:sp>
      <p:sp>
        <p:nvSpPr>
          <p:cNvPr id="3" name="TextBox 2"/>
          <p:cNvSpPr txBox="1"/>
          <p:nvPr/>
        </p:nvSpPr>
        <p:spPr>
          <a:xfrm>
            <a:off x="3113908" y="5609529"/>
            <a:ext cx="3078087" cy="369332"/>
          </a:xfrm>
          <a:prstGeom prst="rect">
            <a:avLst/>
          </a:prstGeom>
          <a:noFill/>
        </p:spPr>
        <p:txBody>
          <a:bodyPr wrap="none" rtlCol="0">
            <a:spAutoFit/>
          </a:bodyPr>
          <a:lstStyle/>
          <a:p>
            <a:r>
              <a:rPr lang="ru-RU" dirty="0">
                <a:latin typeface="+mj-lt"/>
              </a:rPr>
              <a:t>Источник</a:t>
            </a:r>
            <a:r>
              <a:rPr lang="en-US" dirty="0">
                <a:latin typeface="+mj-lt"/>
              </a:rPr>
              <a:t>:</a:t>
            </a:r>
            <a:r>
              <a:rPr lang="en-US" dirty="0">
                <a:latin typeface="+mj-lt"/>
                <a:cs typeface="Arial" panose="020B0604020202020204" pitchFamily="34" charset="0"/>
              </a:rPr>
              <a:t>  Gordon Hewitt</a:t>
            </a:r>
          </a:p>
        </p:txBody>
      </p:sp>
      <p:sp>
        <p:nvSpPr>
          <p:cNvPr id="6" name="Oval 5">
            <a:extLst>
              <a:ext uri="{FF2B5EF4-FFF2-40B4-BE49-F238E27FC236}">
                <a16:creationId xmlns:a16="http://schemas.microsoft.com/office/drawing/2014/main" id="{036B7F52-4854-44BE-A242-9A30516421F8}"/>
              </a:ext>
            </a:extLst>
          </p:cNvPr>
          <p:cNvSpPr/>
          <p:nvPr/>
        </p:nvSpPr>
        <p:spPr>
          <a:xfrm>
            <a:off x="1938732" y="1896793"/>
            <a:ext cx="436518" cy="436518"/>
          </a:xfrm>
          <a:prstGeom prst="ellipse">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mj-lt"/>
                <a:ea typeface="Open Sans" panose="020B0606030504020204" pitchFamily="34" charset="0"/>
                <a:cs typeface="Open Sans" panose="020B0606030504020204" pitchFamily="34" charset="0"/>
              </a:rPr>
              <a:t>1</a:t>
            </a:r>
          </a:p>
        </p:txBody>
      </p:sp>
      <p:sp>
        <p:nvSpPr>
          <p:cNvPr id="7" name="Oval 6">
            <a:extLst>
              <a:ext uri="{FF2B5EF4-FFF2-40B4-BE49-F238E27FC236}">
                <a16:creationId xmlns:a16="http://schemas.microsoft.com/office/drawing/2014/main" id="{678BC183-93A0-45A4-832E-D85786A76241}"/>
              </a:ext>
            </a:extLst>
          </p:cNvPr>
          <p:cNvSpPr/>
          <p:nvPr/>
        </p:nvSpPr>
        <p:spPr>
          <a:xfrm>
            <a:off x="357955" y="2916317"/>
            <a:ext cx="1127760" cy="1127760"/>
          </a:xfrm>
          <a:prstGeom prst="ellipse">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b="1" dirty="0">
                <a:solidFill>
                  <a:srgbClr val="071D49"/>
                </a:solidFill>
                <a:latin typeface="+mj-lt"/>
                <a:ea typeface="Open Sans" panose="020B0606030504020204" pitchFamily="34" charset="0"/>
                <a:cs typeface="Open Sans" panose="020B0606030504020204" pitchFamily="34" charset="0"/>
              </a:rPr>
              <a:t>A</a:t>
            </a:r>
          </a:p>
        </p:txBody>
      </p:sp>
      <p:sp>
        <p:nvSpPr>
          <p:cNvPr id="8" name="Oval 7">
            <a:extLst>
              <a:ext uri="{FF2B5EF4-FFF2-40B4-BE49-F238E27FC236}">
                <a16:creationId xmlns:a16="http://schemas.microsoft.com/office/drawing/2014/main" id="{445C6786-8643-45A0-B1C8-361A642D2556}"/>
              </a:ext>
            </a:extLst>
          </p:cNvPr>
          <p:cNvSpPr/>
          <p:nvPr/>
        </p:nvSpPr>
        <p:spPr>
          <a:xfrm>
            <a:off x="2882080" y="2916317"/>
            <a:ext cx="1127760" cy="1127760"/>
          </a:xfrm>
          <a:prstGeom prst="ellipse">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b="1" dirty="0">
                <a:solidFill>
                  <a:srgbClr val="071D49"/>
                </a:solidFill>
                <a:latin typeface="+mj-lt"/>
                <a:ea typeface="Open Sans" panose="020B0606030504020204" pitchFamily="34" charset="0"/>
                <a:cs typeface="Open Sans" panose="020B0606030504020204" pitchFamily="34" charset="0"/>
              </a:rPr>
              <a:t>B</a:t>
            </a:r>
          </a:p>
        </p:txBody>
      </p:sp>
      <p:cxnSp>
        <p:nvCxnSpPr>
          <p:cNvPr id="9" name="Straight Connector 8">
            <a:extLst>
              <a:ext uri="{FF2B5EF4-FFF2-40B4-BE49-F238E27FC236}">
                <a16:creationId xmlns:a16="http://schemas.microsoft.com/office/drawing/2014/main" id="{E9240885-1C4D-44C6-866C-1C041094D56B}"/>
              </a:ext>
            </a:extLst>
          </p:cNvPr>
          <p:cNvCxnSpPr>
            <a:cxnSpLocks/>
            <a:stCxn id="7" idx="6"/>
            <a:endCxn id="8" idx="2"/>
          </p:cNvCxnSpPr>
          <p:nvPr/>
        </p:nvCxnSpPr>
        <p:spPr>
          <a:xfrm>
            <a:off x="1485715" y="3480197"/>
            <a:ext cx="1396365" cy="0"/>
          </a:xfrm>
          <a:prstGeom prst="line">
            <a:avLst/>
          </a:prstGeom>
          <a:ln w="381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C2303256-D8BF-4FBD-BEA8-46735A169983}"/>
              </a:ext>
            </a:extLst>
          </p:cNvPr>
          <p:cNvSpPr/>
          <p:nvPr/>
        </p:nvSpPr>
        <p:spPr>
          <a:xfrm>
            <a:off x="6447548" y="2534044"/>
            <a:ext cx="436518" cy="436518"/>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1" name="Oval 10">
            <a:extLst>
              <a:ext uri="{FF2B5EF4-FFF2-40B4-BE49-F238E27FC236}">
                <a16:creationId xmlns:a16="http://schemas.microsoft.com/office/drawing/2014/main" id="{5525ED49-23C8-47B9-A4B4-4BB9F2845C4D}"/>
              </a:ext>
            </a:extLst>
          </p:cNvPr>
          <p:cNvSpPr/>
          <p:nvPr/>
        </p:nvSpPr>
        <p:spPr>
          <a:xfrm>
            <a:off x="4250885" y="2916317"/>
            <a:ext cx="1707964" cy="112776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400" dirty="0">
                <a:solidFill>
                  <a:srgbClr val="071D49"/>
                </a:solidFill>
                <a:latin typeface="+mj-lt"/>
                <a:ea typeface="Open Sans" panose="020B0606030504020204" pitchFamily="34" charset="0"/>
                <a:cs typeface="Open Sans" panose="020B0606030504020204" pitchFamily="34" charset="0"/>
              </a:rPr>
              <a:t>Потребительская </a:t>
            </a:r>
          </a:p>
          <a:p>
            <a:pPr algn="ctr"/>
            <a:r>
              <a:rPr lang="ru-RU" sz="1400" dirty="0">
                <a:solidFill>
                  <a:srgbClr val="071D49"/>
                </a:solidFill>
                <a:latin typeface="+mj-lt"/>
                <a:ea typeface="Open Sans" panose="020B0606030504020204" pitchFamily="34" charset="0"/>
                <a:cs typeface="Open Sans" panose="020B0606030504020204" pitchFamily="34" charset="0"/>
              </a:rPr>
              <a:t>электроника</a:t>
            </a:r>
            <a:endParaRPr lang="en-US" sz="1400" dirty="0">
              <a:solidFill>
                <a:srgbClr val="071D49"/>
              </a:solidFill>
              <a:latin typeface="+mj-lt"/>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5592F077-4216-4DC8-8C83-4A473C978DFE}"/>
              </a:ext>
            </a:extLst>
          </p:cNvPr>
          <p:cNvSpPr/>
          <p:nvPr/>
        </p:nvSpPr>
        <p:spPr>
          <a:xfrm>
            <a:off x="7472020" y="2916317"/>
            <a:ext cx="1532601" cy="112776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ru-RU" sz="1400" dirty="0">
                <a:solidFill>
                  <a:srgbClr val="071D49"/>
                </a:solidFill>
                <a:latin typeface="+mj-lt"/>
                <a:ea typeface="Open Sans" panose="020B0606030504020204" pitchFamily="34" charset="0"/>
                <a:cs typeface="Open Sans" panose="020B0606030504020204" pitchFamily="34" charset="0"/>
              </a:rPr>
              <a:t>Цифровые </a:t>
            </a:r>
          </a:p>
          <a:p>
            <a:pPr algn="ctr"/>
            <a:r>
              <a:rPr lang="ru-RU" sz="1400" dirty="0">
                <a:solidFill>
                  <a:srgbClr val="071D49"/>
                </a:solidFill>
                <a:latin typeface="+mj-lt"/>
                <a:ea typeface="Open Sans" panose="020B0606030504020204" pitchFamily="34" charset="0"/>
                <a:cs typeface="Open Sans" panose="020B0606030504020204" pitchFamily="34" charset="0"/>
              </a:rPr>
              <a:t>развлечения</a:t>
            </a:r>
            <a:endParaRPr lang="en-US" sz="1400" dirty="0">
              <a:solidFill>
                <a:srgbClr val="071D49"/>
              </a:solidFill>
              <a:latin typeface="+mj-lt"/>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24C09462-8215-4178-9F5C-1E73053DE2FA}"/>
              </a:ext>
            </a:extLst>
          </p:cNvPr>
          <p:cNvSpPr/>
          <p:nvPr/>
        </p:nvSpPr>
        <p:spPr>
          <a:xfrm>
            <a:off x="6006441" y="3337639"/>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7" name="Oval 16">
            <a:extLst>
              <a:ext uri="{FF2B5EF4-FFF2-40B4-BE49-F238E27FC236}">
                <a16:creationId xmlns:a16="http://schemas.microsoft.com/office/drawing/2014/main" id="{AD8A7EC6-9D7E-4691-BAD0-48B1F7A09126}"/>
              </a:ext>
            </a:extLst>
          </p:cNvPr>
          <p:cNvSpPr/>
          <p:nvPr/>
        </p:nvSpPr>
        <p:spPr>
          <a:xfrm>
            <a:off x="6111240" y="3556397"/>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Oval 17">
            <a:extLst>
              <a:ext uri="{FF2B5EF4-FFF2-40B4-BE49-F238E27FC236}">
                <a16:creationId xmlns:a16="http://schemas.microsoft.com/office/drawing/2014/main" id="{2D34FA1B-4A75-4F36-9DA5-D7EAEBBD3F46}"/>
              </a:ext>
            </a:extLst>
          </p:cNvPr>
          <p:cNvSpPr/>
          <p:nvPr/>
        </p:nvSpPr>
        <p:spPr>
          <a:xfrm>
            <a:off x="6267477" y="3418601"/>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Oval 18">
            <a:extLst>
              <a:ext uri="{FF2B5EF4-FFF2-40B4-BE49-F238E27FC236}">
                <a16:creationId xmlns:a16="http://schemas.microsoft.com/office/drawing/2014/main" id="{E11569E9-4A4F-44BA-AA39-EA5F25068DBB}"/>
              </a:ext>
            </a:extLst>
          </p:cNvPr>
          <p:cNvSpPr/>
          <p:nvPr/>
        </p:nvSpPr>
        <p:spPr>
          <a:xfrm>
            <a:off x="6466978" y="3327797"/>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0" name="Oval 19">
            <a:extLst>
              <a:ext uri="{FF2B5EF4-FFF2-40B4-BE49-F238E27FC236}">
                <a16:creationId xmlns:a16="http://schemas.microsoft.com/office/drawing/2014/main" id="{25A53FD5-A884-4463-84E8-1D3EFC85F73C}"/>
              </a:ext>
            </a:extLst>
          </p:cNvPr>
          <p:cNvSpPr/>
          <p:nvPr/>
        </p:nvSpPr>
        <p:spPr>
          <a:xfrm>
            <a:off x="6570342" y="3547189"/>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1" name="Oval 20">
            <a:extLst>
              <a:ext uri="{FF2B5EF4-FFF2-40B4-BE49-F238E27FC236}">
                <a16:creationId xmlns:a16="http://schemas.microsoft.com/office/drawing/2014/main" id="{D1DB39A3-0CFF-44C4-9554-808DE68CC95A}"/>
              </a:ext>
            </a:extLst>
          </p:cNvPr>
          <p:cNvSpPr/>
          <p:nvPr/>
        </p:nvSpPr>
        <p:spPr>
          <a:xfrm>
            <a:off x="6819026" y="3337639"/>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2" name="Oval 21">
            <a:extLst>
              <a:ext uri="{FF2B5EF4-FFF2-40B4-BE49-F238E27FC236}">
                <a16:creationId xmlns:a16="http://schemas.microsoft.com/office/drawing/2014/main" id="{CB7B9DA5-C967-41D7-BBF1-8E218EBC1543}"/>
              </a:ext>
            </a:extLst>
          </p:cNvPr>
          <p:cNvSpPr/>
          <p:nvPr/>
        </p:nvSpPr>
        <p:spPr>
          <a:xfrm>
            <a:off x="6819026" y="3518297"/>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3" name="Oval 22">
            <a:extLst>
              <a:ext uri="{FF2B5EF4-FFF2-40B4-BE49-F238E27FC236}">
                <a16:creationId xmlns:a16="http://schemas.microsoft.com/office/drawing/2014/main" id="{7E304494-7EDD-4407-A079-D549232ED6EE}"/>
              </a:ext>
            </a:extLst>
          </p:cNvPr>
          <p:cNvSpPr/>
          <p:nvPr/>
        </p:nvSpPr>
        <p:spPr>
          <a:xfrm>
            <a:off x="7109161" y="3518297"/>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4" name="Oval 23">
            <a:extLst>
              <a:ext uri="{FF2B5EF4-FFF2-40B4-BE49-F238E27FC236}">
                <a16:creationId xmlns:a16="http://schemas.microsoft.com/office/drawing/2014/main" id="{D3588EBB-7587-4AC2-8C32-65661BE46C49}"/>
              </a:ext>
            </a:extLst>
          </p:cNvPr>
          <p:cNvSpPr/>
          <p:nvPr/>
        </p:nvSpPr>
        <p:spPr>
          <a:xfrm>
            <a:off x="7248972" y="3327797"/>
            <a:ext cx="76200" cy="76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25" name="Straight Connector 24">
            <a:extLst>
              <a:ext uri="{FF2B5EF4-FFF2-40B4-BE49-F238E27FC236}">
                <a16:creationId xmlns:a16="http://schemas.microsoft.com/office/drawing/2014/main" id="{6F076E63-3920-442D-BC59-FFAFF1E689C9}"/>
              </a:ext>
            </a:extLst>
          </p:cNvPr>
          <p:cNvCxnSpPr>
            <a:cxnSpLocks/>
          </p:cNvCxnSpPr>
          <p:nvPr/>
        </p:nvCxnSpPr>
        <p:spPr>
          <a:xfrm>
            <a:off x="6054802" y="3408075"/>
            <a:ext cx="77858" cy="153718"/>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52D53D9-E12C-4A93-BBB7-CC4C5EAE8A84}"/>
              </a:ext>
            </a:extLst>
          </p:cNvPr>
          <p:cNvCxnSpPr>
            <a:cxnSpLocks/>
            <a:stCxn id="17" idx="6"/>
            <a:endCxn id="18" idx="3"/>
          </p:cNvCxnSpPr>
          <p:nvPr/>
        </p:nvCxnSpPr>
        <p:spPr>
          <a:xfrm flipV="1">
            <a:off x="6187440" y="3483642"/>
            <a:ext cx="91196" cy="110855"/>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28DA6CB-68B1-460F-980E-894A85A45569}"/>
              </a:ext>
            </a:extLst>
          </p:cNvPr>
          <p:cNvCxnSpPr>
            <a:cxnSpLocks/>
            <a:stCxn id="19" idx="2"/>
            <a:endCxn id="18" idx="7"/>
          </p:cNvCxnSpPr>
          <p:nvPr/>
        </p:nvCxnSpPr>
        <p:spPr>
          <a:xfrm flipH="1">
            <a:off x="6332518" y="3365897"/>
            <a:ext cx="134460" cy="63863"/>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CECE160-56C6-4E33-BD83-F2094EA4925C}"/>
              </a:ext>
            </a:extLst>
          </p:cNvPr>
          <p:cNvCxnSpPr>
            <a:cxnSpLocks/>
            <a:stCxn id="20" idx="2"/>
            <a:endCxn id="18" idx="5"/>
          </p:cNvCxnSpPr>
          <p:nvPr/>
        </p:nvCxnSpPr>
        <p:spPr>
          <a:xfrm flipH="1" flipV="1">
            <a:off x="6332518" y="3483642"/>
            <a:ext cx="237824" cy="10164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BE2AF6D-3215-4133-8883-1F271B7F1438}"/>
              </a:ext>
            </a:extLst>
          </p:cNvPr>
          <p:cNvCxnSpPr>
            <a:cxnSpLocks/>
            <a:stCxn id="19" idx="5"/>
            <a:endCxn id="20" idx="0"/>
          </p:cNvCxnSpPr>
          <p:nvPr/>
        </p:nvCxnSpPr>
        <p:spPr>
          <a:xfrm>
            <a:off x="6532019" y="3392838"/>
            <a:ext cx="76424" cy="154351"/>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830F0D-A78E-42F9-8BD2-C3783A43667A}"/>
              </a:ext>
            </a:extLst>
          </p:cNvPr>
          <p:cNvCxnSpPr>
            <a:cxnSpLocks/>
            <a:stCxn id="19" idx="6"/>
            <a:endCxn id="21" idx="2"/>
          </p:cNvCxnSpPr>
          <p:nvPr/>
        </p:nvCxnSpPr>
        <p:spPr>
          <a:xfrm>
            <a:off x="6543178" y="3365897"/>
            <a:ext cx="275848" cy="9842"/>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D6C19AA-DEBE-4329-8BBD-41DA3CE91B3F}"/>
              </a:ext>
            </a:extLst>
          </p:cNvPr>
          <p:cNvCxnSpPr>
            <a:cxnSpLocks/>
            <a:stCxn id="20" idx="6"/>
            <a:endCxn id="21" idx="3"/>
          </p:cNvCxnSpPr>
          <p:nvPr/>
        </p:nvCxnSpPr>
        <p:spPr>
          <a:xfrm flipV="1">
            <a:off x="6646542" y="3402679"/>
            <a:ext cx="183643" cy="182609"/>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1030EF2-FADB-4378-A3B2-F3C0F4BB13F0}"/>
              </a:ext>
            </a:extLst>
          </p:cNvPr>
          <p:cNvCxnSpPr>
            <a:cxnSpLocks/>
            <a:stCxn id="22" idx="0"/>
            <a:endCxn id="21" idx="4"/>
          </p:cNvCxnSpPr>
          <p:nvPr/>
        </p:nvCxnSpPr>
        <p:spPr>
          <a:xfrm flipV="1">
            <a:off x="6857126" y="3413839"/>
            <a:ext cx="0" cy="104459"/>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615F4A8-B594-42C2-A216-79292A259341}"/>
              </a:ext>
            </a:extLst>
          </p:cNvPr>
          <p:cNvCxnSpPr>
            <a:cxnSpLocks/>
            <a:stCxn id="20" idx="6"/>
            <a:endCxn id="22" idx="3"/>
          </p:cNvCxnSpPr>
          <p:nvPr/>
        </p:nvCxnSpPr>
        <p:spPr>
          <a:xfrm flipV="1">
            <a:off x="6646542" y="3583338"/>
            <a:ext cx="183643" cy="1951"/>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C8B4CC3-EA2D-495F-9617-89D5161DCE1D}"/>
              </a:ext>
            </a:extLst>
          </p:cNvPr>
          <p:cNvCxnSpPr>
            <a:cxnSpLocks/>
            <a:stCxn id="24" idx="2"/>
            <a:endCxn id="21" idx="6"/>
          </p:cNvCxnSpPr>
          <p:nvPr/>
        </p:nvCxnSpPr>
        <p:spPr>
          <a:xfrm flipH="1">
            <a:off x="6895226" y="3365897"/>
            <a:ext cx="353747" cy="9842"/>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2AB93AA-9F66-4F6A-B879-C562B42F9F27}"/>
              </a:ext>
            </a:extLst>
          </p:cNvPr>
          <p:cNvCxnSpPr>
            <a:cxnSpLocks/>
            <a:stCxn id="23" idx="1"/>
            <a:endCxn id="21" idx="5"/>
          </p:cNvCxnSpPr>
          <p:nvPr/>
        </p:nvCxnSpPr>
        <p:spPr>
          <a:xfrm flipH="1" flipV="1">
            <a:off x="6884066" y="3402679"/>
            <a:ext cx="236254" cy="12677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E295786-7B20-4F3F-905C-5F2F8895F4A5}"/>
              </a:ext>
            </a:extLst>
          </p:cNvPr>
          <p:cNvCxnSpPr>
            <a:cxnSpLocks/>
            <a:stCxn id="23" idx="7"/>
            <a:endCxn id="24" idx="4"/>
          </p:cNvCxnSpPr>
          <p:nvPr/>
        </p:nvCxnSpPr>
        <p:spPr>
          <a:xfrm flipV="1">
            <a:off x="7174202" y="3403997"/>
            <a:ext cx="112871" cy="125459"/>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DE4E6D2-1824-4384-AF8E-441C39364AA7}"/>
              </a:ext>
            </a:extLst>
          </p:cNvPr>
          <p:cNvCxnSpPr>
            <a:cxnSpLocks/>
            <a:stCxn id="23" idx="2"/>
            <a:endCxn id="22" idx="6"/>
          </p:cNvCxnSpPr>
          <p:nvPr/>
        </p:nvCxnSpPr>
        <p:spPr>
          <a:xfrm flipH="1">
            <a:off x="6895226" y="3556397"/>
            <a:ext cx="213935"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5415C2E-C2D6-4435-8B77-4656F60EA080}"/>
              </a:ext>
            </a:extLst>
          </p:cNvPr>
          <p:cNvCxnSpPr>
            <a:cxnSpLocks/>
          </p:cNvCxnSpPr>
          <p:nvPr/>
        </p:nvCxnSpPr>
        <p:spPr>
          <a:xfrm flipH="1">
            <a:off x="7306008" y="3480198"/>
            <a:ext cx="165974" cy="2977"/>
          </a:xfrm>
          <a:prstGeom prst="line">
            <a:avLst/>
          </a:prstGeom>
          <a:ln w="38100">
            <a:solidFill>
              <a:srgbClr val="FF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F7E666BF-ED20-4662-BB8F-1712DD4A7933}"/>
              </a:ext>
            </a:extLst>
          </p:cNvPr>
          <p:cNvSpPr txBox="1"/>
          <p:nvPr/>
        </p:nvSpPr>
        <p:spPr>
          <a:xfrm>
            <a:off x="921835" y="3931092"/>
            <a:ext cx="2579876" cy="1200329"/>
          </a:xfrm>
          <a:prstGeom prst="rect">
            <a:avLst/>
          </a:prstGeom>
          <a:noFill/>
        </p:spPr>
        <p:txBody>
          <a:bodyPr wrap="square" rtlCol="0">
            <a:spAutoFit/>
          </a:bodyPr>
          <a:lstStyle/>
          <a:p>
            <a:pPr algn="ctr"/>
            <a:r>
              <a:rPr lang="ru-RU" dirty="0">
                <a:latin typeface="+mj-lt"/>
                <a:ea typeface="Open Sans" panose="020B0606030504020204" pitchFamily="34" charset="0"/>
                <a:cs typeface="Open Sans" panose="020B0606030504020204" pitchFamily="34" charset="0"/>
              </a:rPr>
              <a:t>Линейная, предсказуемая, </a:t>
            </a:r>
          </a:p>
          <a:p>
            <a:pPr algn="ctr"/>
            <a:r>
              <a:rPr lang="ru-RU" dirty="0">
                <a:latin typeface="+mj-lt"/>
                <a:ea typeface="Open Sans" panose="020B0606030504020204" pitchFamily="34" charset="0"/>
                <a:cs typeface="Open Sans" panose="020B0606030504020204" pitchFamily="34" charset="0"/>
              </a:rPr>
              <a:t>с фиксированным конечным пунктом</a:t>
            </a:r>
            <a:endParaRPr lang="en-US" dirty="0">
              <a:latin typeface="+mj-lt"/>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D5294A8A-7F87-4517-809F-C1F72415BD35}"/>
              </a:ext>
            </a:extLst>
          </p:cNvPr>
          <p:cNvSpPr txBox="1"/>
          <p:nvPr/>
        </p:nvSpPr>
        <p:spPr>
          <a:xfrm>
            <a:off x="5594128" y="4015672"/>
            <a:ext cx="2579876" cy="1200329"/>
          </a:xfrm>
          <a:prstGeom prst="rect">
            <a:avLst/>
          </a:prstGeom>
          <a:noFill/>
        </p:spPr>
        <p:txBody>
          <a:bodyPr wrap="square" rtlCol="0">
            <a:spAutoFit/>
          </a:bodyPr>
          <a:lstStyle/>
          <a:p>
            <a:r>
              <a:rPr lang="ru-RU" dirty="0">
                <a:latin typeface="+mj-lt"/>
                <a:ea typeface="Open Sans" panose="020B0606030504020204" pitchFamily="34" charset="0"/>
                <a:cs typeface="Open Sans" panose="020B0606030504020204" pitchFamily="34" charset="0"/>
              </a:rPr>
              <a:t>Нелинейная</a:t>
            </a:r>
            <a:r>
              <a:rPr lang="en-US" dirty="0">
                <a:latin typeface="+mj-lt"/>
                <a:ea typeface="Open Sans" panose="020B0606030504020204" pitchFamily="34" charset="0"/>
                <a:cs typeface="Open Sans" panose="020B0606030504020204" pitchFamily="34" charset="0"/>
              </a:rPr>
              <a:t>, </a:t>
            </a:r>
            <a:r>
              <a:rPr lang="ru-RU" dirty="0">
                <a:latin typeface="+mj-lt"/>
                <a:ea typeface="Open Sans" panose="020B0606030504020204" pitchFamily="34" charset="0"/>
                <a:cs typeface="Open Sans" panose="020B0606030504020204" pitchFamily="34" charset="0"/>
              </a:rPr>
              <a:t>сокращающая риски в будущем</a:t>
            </a:r>
            <a:r>
              <a:rPr lang="en-US" dirty="0">
                <a:latin typeface="+mj-lt"/>
                <a:ea typeface="Open Sans" panose="020B0606030504020204" pitchFamily="34" charset="0"/>
                <a:cs typeface="Open Sans" panose="020B0606030504020204" pitchFamily="34" charset="0"/>
              </a:rPr>
              <a:t>, </a:t>
            </a:r>
            <a:r>
              <a:rPr lang="ru-RU" dirty="0">
                <a:latin typeface="+mj-lt"/>
                <a:ea typeface="Open Sans" panose="020B0606030504020204" pitchFamily="34" charset="0"/>
                <a:cs typeface="Open Sans" panose="020B0606030504020204" pitchFamily="34" charset="0"/>
              </a:rPr>
              <a:t>создающая мосты</a:t>
            </a:r>
            <a:endParaRPr lang="en-US" dirty="0">
              <a:latin typeface="+mj-lt"/>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91F9E3D1-34AB-4B06-ADE8-79092CCD29FE}"/>
              </a:ext>
            </a:extLst>
          </p:cNvPr>
          <p:cNvSpPr txBox="1"/>
          <p:nvPr/>
        </p:nvSpPr>
        <p:spPr>
          <a:xfrm>
            <a:off x="1031753" y="2429137"/>
            <a:ext cx="2250475" cy="646331"/>
          </a:xfrm>
          <a:prstGeom prst="rect">
            <a:avLst/>
          </a:prstGeom>
          <a:noFill/>
          <a:ln>
            <a:noFill/>
          </a:ln>
        </p:spPr>
        <p:txBody>
          <a:bodyPr wrap="square" rtlCol="0">
            <a:spAutoFit/>
          </a:bodyPr>
          <a:lstStyle/>
          <a:p>
            <a:pPr algn="ctr"/>
            <a:r>
              <a:rPr lang="ru-RU" dirty="0">
                <a:latin typeface="+mj-lt"/>
                <a:ea typeface="Open Sans" panose="020B0606030504020204" pitchFamily="34" charset="0"/>
                <a:cs typeface="Open Sans" panose="020B0606030504020204" pitchFamily="34" charset="0"/>
              </a:rPr>
              <a:t>Классическая стратегия</a:t>
            </a:r>
            <a:r>
              <a:rPr lang="en-US" dirty="0">
                <a:latin typeface="+mj-lt"/>
                <a:ea typeface="Open Sans" panose="020B0606030504020204" pitchFamily="34" charset="0"/>
                <a:cs typeface="Open Sans" panose="020B0606030504020204" pitchFamily="34" charset="0"/>
              </a:rPr>
              <a:t>:</a:t>
            </a:r>
          </a:p>
        </p:txBody>
      </p:sp>
      <p:cxnSp>
        <p:nvCxnSpPr>
          <p:cNvPr id="43" name="Straight Connector 42">
            <a:extLst>
              <a:ext uri="{FF2B5EF4-FFF2-40B4-BE49-F238E27FC236}">
                <a16:creationId xmlns:a16="http://schemas.microsoft.com/office/drawing/2014/main" id="{6419A3FC-ED76-CA47-90EE-2591F62B9FF4}"/>
              </a:ext>
            </a:extLst>
          </p:cNvPr>
          <p:cNvCxnSpPr>
            <a:cxnSpLocks/>
          </p:cNvCxnSpPr>
          <p:nvPr/>
        </p:nvCxnSpPr>
        <p:spPr>
          <a:xfrm>
            <a:off x="5896921" y="3494801"/>
            <a:ext cx="206821" cy="0"/>
          </a:xfrm>
          <a:prstGeom prst="line">
            <a:avLst/>
          </a:prstGeom>
          <a:ln w="38100">
            <a:solidFill>
              <a:srgbClr val="FF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9046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A356001-70A1-4A08-8E90-64EC700795CC}"/>
              </a:ext>
            </a:extLst>
          </p:cNvPr>
          <p:cNvSpPr>
            <a:spLocks noGrp="1"/>
          </p:cNvSpPr>
          <p:nvPr>
            <p:ph type="title"/>
          </p:nvPr>
        </p:nvSpPr>
        <p:spPr/>
        <p:txBody>
          <a:bodyPr/>
          <a:lstStyle/>
          <a:p>
            <a:r>
              <a:rPr lang="ru-RU" altLang="en-US" sz="2800" dirty="0">
                <a:latin typeface="+mj-lt"/>
              </a:rPr>
              <a:t>Логика ценности</a:t>
            </a:r>
            <a:endParaRPr lang="en-US" altLang="en-US" sz="2800" dirty="0">
              <a:latin typeface="+mj-lt"/>
            </a:endParaRPr>
          </a:p>
        </p:txBody>
      </p:sp>
      <p:sp>
        <p:nvSpPr>
          <p:cNvPr id="3" name="TextBox 2">
            <a:extLst>
              <a:ext uri="{FF2B5EF4-FFF2-40B4-BE49-F238E27FC236}">
                <a16:creationId xmlns:a16="http://schemas.microsoft.com/office/drawing/2014/main" id="{74C3EEA2-07B8-4A96-B1DA-F344DF4944CC}"/>
              </a:ext>
            </a:extLst>
          </p:cNvPr>
          <p:cNvSpPr txBox="1"/>
          <p:nvPr/>
        </p:nvSpPr>
        <p:spPr>
          <a:xfrm>
            <a:off x="297180" y="2884125"/>
            <a:ext cx="3360420" cy="2031325"/>
          </a:xfrm>
          <a:prstGeom prst="rect">
            <a:avLst/>
          </a:prstGeom>
          <a:solidFill>
            <a:schemeClr val="accent2">
              <a:lumMod val="60000"/>
              <a:lumOff val="40000"/>
              <a:alpha val="23000"/>
            </a:schemeClr>
          </a:solidFill>
          <a:effectLst>
            <a:glow>
              <a:schemeClr val="accent1">
                <a:satMod val="175000"/>
                <a:alpha val="40000"/>
              </a:schemeClr>
            </a:glow>
          </a:effectLst>
        </p:spPr>
        <p:txBody>
          <a:bodyPr>
            <a:spAutoFit/>
          </a:bodyPr>
          <a:lstStyle/>
          <a:p>
            <a:pPr marL="257175" indent="-257175">
              <a:buFont typeface="Arial" panose="020B0604020202020204" pitchFamily="34" charset="0"/>
              <a:buChar char="•"/>
              <a:defRPr/>
            </a:pPr>
            <a:r>
              <a:rPr lang="en-US" dirty="0"/>
              <a:t> </a:t>
            </a:r>
          </a:p>
          <a:p>
            <a:pPr marL="257175" indent="-25717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a:p>
            <a:pPr marL="428625" indent="-428625">
              <a:buFont typeface="Arial" panose="020B0604020202020204" pitchFamily="34" charset="0"/>
              <a:buChar char="•"/>
              <a:defRPr/>
            </a:pPr>
            <a:r>
              <a:rPr lang="en-US" dirty="0"/>
              <a:t> </a:t>
            </a:r>
          </a:p>
        </p:txBody>
      </p:sp>
      <p:sp>
        <p:nvSpPr>
          <p:cNvPr id="4" name="TextBox 3">
            <a:extLst>
              <a:ext uri="{FF2B5EF4-FFF2-40B4-BE49-F238E27FC236}">
                <a16:creationId xmlns:a16="http://schemas.microsoft.com/office/drawing/2014/main" id="{9BA86C90-0C12-43B3-BBFA-D1A42D22B615}"/>
              </a:ext>
            </a:extLst>
          </p:cNvPr>
          <p:cNvSpPr txBox="1"/>
          <p:nvPr/>
        </p:nvSpPr>
        <p:spPr>
          <a:xfrm>
            <a:off x="296466" y="1885950"/>
            <a:ext cx="8725614" cy="369332"/>
          </a:xfrm>
          <a:prstGeom prst="rect">
            <a:avLst/>
          </a:prstGeom>
          <a:solidFill>
            <a:srgbClr val="CCECFF"/>
          </a:solidFill>
          <a:effectLst>
            <a:glow>
              <a:schemeClr val="accent1">
                <a:satMod val="175000"/>
              </a:schemeClr>
            </a:glow>
          </a:effectLst>
        </p:spPr>
        <p:txBody>
          <a:bodyPr>
            <a:spAutoFit/>
          </a:bodyPr>
          <a:lstStyle/>
          <a:p>
            <a:pPr>
              <a:defRPr/>
            </a:pPr>
            <a:r>
              <a:rPr lang="ru-RU" dirty="0">
                <a:latin typeface="+mj-lt"/>
              </a:rPr>
              <a:t>Какова самая важная «вещь», которую </a:t>
            </a:r>
            <a:r>
              <a:rPr lang="en-US" dirty="0">
                <a:latin typeface="+mj-lt"/>
              </a:rPr>
              <a:t>HR </a:t>
            </a:r>
            <a:r>
              <a:rPr lang="ru-RU" dirty="0">
                <a:latin typeface="+mj-lt"/>
              </a:rPr>
              <a:t>может дать сотруднику</a:t>
            </a:r>
            <a:r>
              <a:rPr lang="en-US" dirty="0">
                <a:latin typeface="+mj-lt"/>
              </a:rPr>
              <a:t>?</a:t>
            </a:r>
          </a:p>
        </p:txBody>
      </p:sp>
      <p:sp>
        <p:nvSpPr>
          <p:cNvPr id="15369" name="Oval 1">
            <a:extLst>
              <a:ext uri="{FF2B5EF4-FFF2-40B4-BE49-F238E27FC236}">
                <a16:creationId xmlns:a16="http://schemas.microsoft.com/office/drawing/2014/main" id="{DC5D382D-67E3-4432-8CC8-C9B7C1948787}"/>
              </a:ext>
            </a:extLst>
          </p:cNvPr>
          <p:cNvSpPr>
            <a:spLocks noChangeArrowheads="1"/>
          </p:cNvSpPr>
          <p:nvPr/>
        </p:nvSpPr>
        <p:spPr bwMode="auto">
          <a:xfrm>
            <a:off x="5122927" y="3020044"/>
            <a:ext cx="3574256" cy="2080022"/>
          </a:xfrm>
          <a:prstGeom prst="ellipse">
            <a:avLst/>
          </a:prstGeom>
          <a:solidFill>
            <a:srgbClr val="FFC000"/>
          </a:solidFill>
          <a:ln w="9525"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dirty="0">
              <a:latin typeface="+mj-lt"/>
            </a:endParaRPr>
          </a:p>
          <a:p>
            <a:pPr algn="ctr" eaLnBrk="1" hangingPunct="1"/>
            <a:r>
              <a:rPr lang="ru-RU" altLang="en-US" dirty="0">
                <a:latin typeface="+mj-lt"/>
              </a:rPr>
              <a:t>Организация, которая побеждает на рынке</a:t>
            </a:r>
            <a:endParaRPr lang="en-US" altLang="en-US" dirty="0">
              <a:latin typeface="+mj-lt"/>
            </a:endParaRPr>
          </a:p>
        </p:txBody>
      </p:sp>
      <p:sp>
        <p:nvSpPr>
          <p:cNvPr id="2" name="Right Arrow 1"/>
          <p:cNvSpPr/>
          <p:nvPr/>
        </p:nvSpPr>
        <p:spPr bwMode="auto">
          <a:xfrm>
            <a:off x="3936069" y="3825104"/>
            <a:ext cx="939546" cy="54178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en-US" sz="1350" b="1">
              <a:latin typeface="Arial" charset="0"/>
            </a:endParaRPr>
          </a:p>
        </p:txBody>
      </p:sp>
    </p:spTree>
    <p:extLst>
      <p:ext uri="{BB962C8B-B14F-4D97-AF65-F5344CB8AC3E}">
        <p14:creationId xmlns:p14="http://schemas.microsoft.com/office/powerpoint/2010/main" val="311839705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2F18E562-6C92-492A-92A2-7D7A6572C858}"/>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4185" y="1307956"/>
            <a:ext cx="8035290" cy="445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a:extLst>
              <a:ext uri="{FF2B5EF4-FFF2-40B4-BE49-F238E27FC236}">
                <a16:creationId xmlns:a16="http://schemas.microsoft.com/office/drawing/2014/main" id="{18CA82CA-CD70-4934-A95D-32576A256314}"/>
              </a:ext>
            </a:extLst>
          </p:cNvPr>
          <p:cNvSpPr>
            <a:spLocks noGrp="1"/>
          </p:cNvSpPr>
          <p:nvPr>
            <p:ph type="title"/>
          </p:nvPr>
        </p:nvSpPr>
        <p:spPr>
          <a:xfrm>
            <a:off x="700370" y="381000"/>
            <a:ext cx="7818965" cy="711200"/>
          </a:xfrm>
        </p:spPr>
        <p:txBody>
          <a:bodyPr/>
          <a:lstStyle/>
          <a:p>
            <a:r>
              <a:rPr lang="ru-RU" altLang="en-US" sz="2400" dirty="0">
                <a:latin typeface="+mj-lt"/>
              </a:rPr>
              <a:t>Эволюция стратегии</a:t>
            </a:r>
            <a:endParaRPr lang="en-US" altLang="en-US" sz="2400" dirty="0">
              <a:latin typeface="+mj-lt"/>
            </a:endParaRPr>
          </a:p>
        </p:txBody>
      </p:sp>
      <p:sp>
        <p:nvSpPr>
          <p:cNvPr id="39940" name="Text Box 7">
            <a:extLst>
              <a:ext uri="{FF2B5EF4-FFF2-40B4-BE49-F238E27FC236}">
                <a16:creationId xmlns:a16="http://schemas.microsoft.com/office/drawing/2014/main" id="{DD563AEE-4078-454D-AAF2-8D3702B231EF}"/>
              </a:ext>
            </a:extLst>
          </p:cNvPr>
          <p:cNvSpPr txBox="1">
            <a:spLocks noChangeArrowheads="1"/>
          </p:cNvSpPr>
          <p:nvPr/>
        </p:nvSpPr>
        <p:spPr bwMode="auto">
          <a:xfrm rot="-5400000">
            <a:off x="-1424150" y="3541067"/>
            <a:ext cx="3570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ru-RU" altLang="en-US" sz="2400" b="1" dirty="0">
                <a:latin typeface="+mj-lt"/>
              </a:rPr>
              <a:t>Эволюция стратегии</a:t>
            </a:r>
            <a:endParaRPr lang="en-US" altLang="en-US" sz="2400" b="1" dirty="0">
              <a:latin typeface="+mj-lt"/>
              <a:ea typeface="ＭＳ Ｐゴシック" panose="020B0600070205080204" pitchFamily="34" charset="-128"/>
            </a:endParaRPr>
          </a:p>
        </p:txBody>
      </p:sp>
      <p:grpSp>
        <p:nvGrpSpPr>
          <p:cNvPr id="39941" name="Group 15">
            <a:extLst>
              <a:ext uri="{FF2B5EF4-FFF2-40B4-BE49-F238E27FC236}">
                <a16:creationId xmlns:a16="http://schemas.microsoft.com/office/drawing/2014/main" id="{F6FEFCF4-2696-44CE-BC29-128470AB0DDD}"/>
              </a:ext>
            </a:extLst>
          </p:cNvPr>
          <p:cNvGrpSpPr>
            <a:grpSpLocks/>
          </p:cNvGrpSpPr>
          <p:nvPr/>
        </p:nvGrpSpPr>
        <p:grpSpPr bwMode="auto">
          <a:xfrm>
            <a:off x="688844" y="2716213"/>
            <a:ext cx="6092429" cy="3071813"/>
            <a:chOff x="889526" y="1600200"/>
            <a:chExt cx="7212696" cy="4096170"/>
          </a:xfrm>
        </p:grpSpPr>
        <p:cxnSp>
          <p:nvCxnSpPr>
            <p:cNvPr id="39949" name="Straight Connector 53">
              <a:extLst>
                <a:ext uri="{FF2B5EF4-FFF2-40B4-BE49-F238E27FC236}">
                  <a16:creationId xmlns:a16="http://schemas.microsoft.com/office/drawing/2014/main" id="{6FE07649-628B-441E-81A8-15570269DA4B}"/>
                </a:ext>
              </a:extLst>
            </p:cNvPr>
            <p:cNvCxnSpPr>
              <a:cxnSpLocks noChangeShapeType="1"/>
            </p:cNvCxnSpPr>
            <p:nvPr/>
          </p:nvCxnSpPr>
          <p:spPr bwMode="auto">
            <a:xfrm rot="5400000" flipH="1" flipV="1">
              <a:off x="-1147293" y="3647500"/>
              <a:ext cx="4096170" cy="157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cxnSp>
          <p:nvCxnSpPr>
            <p:cNvPr id="39950" name="Straight Connector 54">
              <a:extLst>
                <a:ext uri="{FF2B5EF4-FFF2-40B4-BE49-F238E27FC236}">
                  <a16:creationId xmlns:a16="http://schemas.microsoft.com/office/drawing/2014/main" id="{9D4B7763-6E0E-49FD-908C-2A5AEDACCD61}"/>
                </a:ext>
              </a:extLst>
            </p:cNvPr>
            <p:cNvCxnSpPr>
              <a:cxnSpLocks noChangeShapeType="1"/>
            </p:cNvCxnSpPr>
            <p:nvPr/>
          </p:nvCxnSpPr>
          <p:spPr bwMode="auto">
            <a:xfrm>
              <a:off x="889526" y="5674392"/>
              <a:ext cx="7212696" cy="1641"/>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sp>
        <p:nvSpPr>
          <p:cNvPr id="39942" name="Text Box 6">
            <a:extLst>
              <a:ext uri="{FF2B5EF4-FFF2-40B4-BE49-F238E27FC236}">
                <a16:creationId xmlns:a16="http://schemas.microsoft.com/office/drawing/2014/main" id="{FDF7CCEC-BE29-4B8C-8B6D-37E31AC9C052}"/>
              </a:ext>
            </a:extLst>
          </p:cNvPr>
          <p:cNvSpPr txBox="1">
            <a:spLocks noChangeArrowheads="1"/>
          </p:cNvSpPr>
          <p:nvPr/>
        </p:nvSpPr>
        <p:spPr bwMode="auto">
          <a:xfrm>
            <a:off x="4258634" y="5933837"/>
            <a:ext cx="1164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dirty="0">
                <a:latin typeface="+mj-lt"/>
                <a:ea typeface="ＭＳ Ｐゴシック" panose="020B0600070205080204" pitchFamily="34" charset="-128"/>
              </a:rPr>
              <a:t>Время</a:t>
            </a:r>
            <a:endParaRPr lang="en-US" altLang="en-US" sz="2400" b="1" dirty="0">
              <a:latin typeface="+mj-lt"/>
              <a:ea typeface="ＭＳ Ｐゴシック" panose="020B0600070205080204" pitchFamily="34" charset="-128"/>
            </a:endParaRPr>
          </a:p>
        </p:txBody>
      </p:sp>
      <p:sp>
        <p:nvSpPr>
          <p:cNvPr id="11" name="Rounded Rectangle 10">
            <a:extLst>
              <a:ext uri="{FF2B5EF4-FFF2-40B4-BE49-F238E27FC236}">
                <a16:creationId xmlns:a16="http://schemas.microsoft.com/office/drawing/2014/main" id="{EE12F62F-2619-47CD-8D49-5ABA7E5DCB69}"/>
              </a:ext>
            </a:extLst>
          </p:cNvPr>
          <p:cNvSpPr/>
          <p:nvPr/>
        </p:nvSpPr>
        <p:spPr bwMode="auto">
          <a:xfrm>
            <a:off x="1357059" y="4958541"/>
            <a:ext cx="6929027" cy="5274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rgbClr val="000000"/>
                </a:solidFill>
                <a:latin typeface="+mj-lt"/>
                <a:ea typeface="Arial"/>
                <a:cs typeface="Arial"/>
              </a:rPr>
              <a:t>Стратегическое планирование</a:t>
            </a:r>
            <a:r>
              <a:rPr lang="en-US" sz="1400" dirty="0">
                <a:solidFill>
                  <a:srgbClr val="000000"/>
                </a:solidFill>
                <a:latin typeface="+mj-lt"/>
                <a:ea typeface="Arial"/>
                <a:cs typeface="Arial"/>
              </a:rPr>
              <a:t>: SWOT (</a:t>
            </a:r>
            <a:r>
              <a:rPr lang="ru-RU" sz="1400" dirty="0">
                <a:solidFill>
                  <a:srgbClr val="000000"/>
                </a:solidFill>
                <a:latin typeface="+mj-lt"/>
                <a:ea typeface="Arial"/>
                <a:cs typeface="Arial"/>
              </a:rPr>
              <a:t>анализ сильных и слабых сторон, угроз и возможностей), создать план на 1-3 года и выполнять его</a:t>
            </a:r>
            <a:endParaRPr lang="en-US" sz="1400" dirty="0">
              <a:solidFill>
                <a:srgbClr val="000000"/>
              </a:solidFill>
              <a:latin typeface="+mj-lt"/>
              <a:ea typeface="Arial"/>
              <a:cs typeface="Arial"/>
            </a:endParaRPr>
          </a:p>
        </p:txBody>
      </p:sp>
      <p:sp>
        <p:nvSpPr>
          <p:cNvPr id="12" name="Rounded Rectangle 11">
            <a:extLst>
              <a:ext uri="{FF2B5EF4-FFF2-40B4-BE49-F238E27FC236}">
                <a16:creationId xmlns:a16="http://schemas.microsoft.com/office/drawing/2014/main" id="{EDC6D72A-11E2-4599-B790-4C07B1B3504F}"/>
              </a:ext>
            </a:extLst>
          </p:cNvPr>
          <p:cNvSpPr/>
          <p:nvPr/>
        </p:nvSpPr>
        <p:spPr bwMode="auto">
          <a:xfrm>
            <a:off x="4361074" y="2808287"/>
            <a:ext cx="3917050" cy="404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rgbClr val="000000"/>
                </a:solidFill>
                <a:latin typeface="+mj-lt"/>
                <a:ea typeface="Arial"/>
                <a:cs typeface="Arial"/>
              </a:rPr>
              <a:t>Стратегические возможности</a:t>
            </a:r>
            <a:r>
              <a:rPr lang="en-US" sz="1400" dirty="0">
                <a:solidFill>
                  <a:srgbClr val="000000"/>
                </a:solidFill>
                <a:latin typeface="+mj-lt"/>
                <a:ea typeface="Arial"/>
                <a:cs typeface="Arial"/>
              </a:rPr>
              <a:t>: </a:t>
            </a:r>
            <a:r>
              <a:rPr lang="ru-RU" sz="1400" dirty="0">
                <a:solidFill>
                  <a:srgbClr val="000000"/>
                </a:solidFill>
                <a:latin typeface="+mj-lt"/>
                <a:ea typeface="Arial"/>
                <a:cs typeface="Arial"/>
              </a:rPr>
              <a:t>центральные компетенции, культура, возможности, интеграция</a:t>
            </a:r>
            <a:endParaRPr lang="en-US" sz="1400" dirty="0">
              <a:solidFill>
                <a:srgbClr val="000000"/>
              </a:solidFill>
              <a:latin typeface="+mj-lt"/>
              <a:ea typeface="Arial"/>
              <a:cs typeface="Arial"/>
            </a:endParaRPr>
          </a:p>
        </p:txBody>
      </p:sp>
      <p:sp>
        <p:nvSpPr>
          <p:cNvPr id="13" name="Rounded Rectangle 12">
            <a:extLst>
              <a:ext uri="{FF2B5EF4-FFF2-40B4-BE49-F238E27FC236}">
                <a16:creationId xmlns:a16="http://schemas.microsoft.com/office/drawing/2014/main" id="{068B9D3D-A246-42A5-8DD1-F577228A944A}"/>
              </a:ext>
            </a:extLst>
          </p:cNvPr>
          <p:cNvSpPr/>
          <p:nvPr/>
        </p:nvSpPr>
        <p:spPr bwMode="auto">
          <a:xfrm>
            <a:off x="5706696" y="1457068"/>
            <a:ext cx="3751631" cy="9906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en-US" sz="1400" dirty="0">
                <a:solidFill>
                  <a:schemeClr val="tx1"/>
                </a:solidFill>
                <a:latin typeface="+mj-lt"/>
              </a:rPr>
              <a:t>Стратегическая гибкость</a:t>
            </a:r>
            <a:r>
              <a:rPr lang="en-US" altLang="en-US" sz="1400" dirty="0">
                <a:solidFill>
                  <a:schemeClr val="tx1"/>
                </a:solidFill>
                <a:latin typeface="+mj-lt"/>
              </a:rPr>
              <a:t>: </a:t>
            </a:r>
            <a:r>
              <a:rPr lang="ru-RU" altLang="en-US" sz="1400" dirty="0">
                <a:solidFill>
                  <a:schemeClr val="tx1"/>
                </a:solidFill>
                <a:latin typeface="+mj-lt"/>
              </a:rPr>
              <a:t>трансформировать, нарушать привычный порядок, изобретать заново, предвосхищать, открывать</a:t>
            </a:r>
            <a:endParaRPr lang="en-US" sz="1400" b="1" dirty="0">
              <a:solidFill>
                <a:schemeClr val="tx1"/>
              </a:solidFill>
              <a:latin typeface="+mj-lt"/>
              <a:ea typeface="Arial"/>
              <a:cs typeface="Arial"/>
            </a:endParaRPr>
          </a:p>
        </p:txBody>
      </p:sp>
      <p:sp>
        <p:nvSpPr>
          <p:cNvPr id="14" name="Rounded Rectangle 13">
            <a:extLst>
              <a:ext uri="{FF2B5EF4-FFF2-40B4-BE49-F238E27FC236}">
                <a16:creationId xmlns:a16="http://schemas.microsoft.com/office/drawing/2014/main" id="{D8B2DB5F-1AA1-4481-AFDC-B17CFE27A551}"/>
              </a:ext>
            </a:extLst>
          </p:cNvPr>
          <p:cNvSpPr/>
          <p:nvPr/>
        </p:nvSpPr>
        <p:spPr bwMode="auto">
          <a:xfrm>
            <a:off x="2843766" y="3889836"/>
            <a:ext cx="4974933" cy="404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rgbClr val="000000"/>
                </a:solidFill>
                <a:latin typeface="+mj-lt"/>
                <a:ea typeface="Arial"/>
                <a:cs typeface="Arial"/>
              </a:rPr>
              <a:t>Стратегическая согласованность</a:t>
            </a:r>
            <a:r>
              <a:rPr lang="en-US" sz="1400" dirty="0">
                <a:solidFill>
                  <a:srgbClr val="000000"/>
                </a:solidFill>
                <a:latin typeface="+mj-lt"/>
                <a:ea typeface="Arial"/>
                <a:cs typeface="Arial"/>
              </a:rPr>
              <a:t>: </a:t>
            </a:r>
            <a:r>
              <a:rPr lang="ru-RU" sz="1400" dirty="0">
                <a:solidFill>
                  <a:srgbClr val="000000"/>
                </a:solidFill>
                <a:latin typeface="+mj-lt"/>
                <a:ea typeface="Arial"/>
                <a:cs typeface="Arial"/>
              </a:rPr>
              <a:t>провести диагностику, привести системы к согласованному состоянию</a:t>
            </a:r>
            <a:endParaRPr lang="en-US" sz="1400" dirty="0">
              <a:solidFill>
                <a:srgbClr val="000000"/>
              </a:solidFill>
              <a:latin typeface="+mj-lt"/>
              <a:ea typeface="Arial"/>
              <a:cs typeface="Arial"/>
            </a:endParaRPr>
          </a:p>
        </p:txBody>
      </p:sp>
      <p:sp>
        <p:nvSpPr>
          <p:cNvPr id="3" name="Right Arrow 2">
            <a:extLst>
              <a:ext uri="{FF2B5EF4-FFF2-40B4-BE49-F238E27FC236}">
                <a16:creationId xmlns:a16="http://schemas.microsoft.com/office/drawing/2014/main" id="{844DB88D-E069-4A4C-B6FF-0FE5195BA088}"/>
              </a:ext>
            </a:extLst>
          </p:cNvPr>
          <p:cNvSpPr/>
          <p:nvPr/>
        </p:nvSpPr>
        <p:spPr bwMode="auto">
          <a:xfrm rot="19338950">
            <a:off x="1368430" y="2319393"/>
            <a:ext cx="2949875" cy="1036274"/>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9947" name="TextBox 1">
            <a:extLst>
              <a:ext uri="{FF2B5EF4-FFF2-40B4-BE49-F238E27FC236}">
                <a16:creationId xmlns:a16="http://schemas.microsoft.com/office/drawing/2014/main" id="{A7B19A78-F2E2-48D7-A03E-04004A433DE6}"/>
              </a:ext>
            </a:extLst>
          </p:cNvPr>
          <p:cNvSpPr txBox="1">
            <a:spLocks noChangeArrowheads="1"/>
          </p:cNvSpPr>
          <p:nvPr/>
        </p:nvSpPr>
        <p:spPr bwMode="auto">
          <a:xfrm rot="19343883">
            <a:off x="1556295" y="2679263"/>
            <a:ext cx="2508170" cy="369332"/>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en-US" dirty="0">
                <a:latin typeface="+mn-lt"/>
              </a:rPr>
              <a:t>Моя организация</a:t>
            </a:r>
            <a:endParaRPr lang="en-US" altLang="en-US" dirty="0">
              <a:latin typeface="+mn-lt"/>
            </a:endParaRPr>
          </a:p>
        </p:txBody>
      </p:sp>
      <p:sp>
        <p:nvSpPr>
          <p:cNvPr id="5" name="Oval 4">
            <a:extLst>
              <a:ext uri="{FF2B5EF4-FFF2-40B4-BE49-F238E27FC236}">
                <a16:creationId xmlns:a16="http://schemas.microsoft.com/office/drawing/2014/main" id="{67ABDD0C-F2D9-C647-A7A2-9E6EA34C975F}"/>
              </a:ext>
            </a:extLst>
          </p:cNvPr>
          <p:cNvSpPr/>
          <p:nvPr/>
        </p:nvSpPr>
        <p:spPr bwMode="auto">
          <a:xfrm>
            <a:off x="789729" y="3602976"/>
            <a:ext cx="914400" cy="914400"/>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D660A8B0-78EA-BE43-A938-B28879697603}"/>
              </a:ext>
            </a:extLst>
          </p:cNvPr>
          <p:cNvSpPr txBox="1"/>
          <p:nvPr/>
        </p:nvSpPr>
        <p:spPr>
          <a:xfrm>
            <a:off x="1053391" y="3828076"/>
            <a:ext cx="354584" cy="461665"/>
          </a:xfrm>
          <a:prstGeom prst="rect">
            <a:avLst/>
          </a:prstGeom>
          <a:noFill/>
        </p:spPr>
        <p:txBody>
          <a:bodyPr wrap="none" rtlCol="0">
            <a:spAutoFit/>
          </a:bodyPr>
          <a:lstStyle/>
          <a:p>
            <a:r>
              <a:rPr lang="ru-RU" sz="2400" b="1" dirty="0">
                <a:latin typeface="+mj-lt"/>
              </a:rPr>
              <a:t>1</a:t>
            </a:r>
          </a:p>
        </p:txBody>
      </p:sp>
      <p:sp>
        <p:nvSpPr>
          <p:cNvPr id="23" name="Oval 22">
            <a:extLst>
              <a:ext uri="{FF2B5EF4-FFF2-40B4-BE49-F238E27FC236}">
                <a16:creationId xmlns:a16="http://schemas.microsoft.com/office/drawing/2014/main" id="{8BD25983-F2E1-5D47-9831-D72C33DAAA74}"/>
              </a:ext>
            </a:extLst>
          </p:cNvPr>
          <p:cNvSpPr/>
          <p:nvPr/>
        </p:nvSpPr>
        <p:spPr bwMode="auto">
          <a:xfrm>
            <a:off x="4125516" y="1115620"/>
            <a:ext cx="914400" cy="914400"/>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EA51C152-05B7-4444-B32A-8D59FF276A7D}"/>
              </a:ext>
            </a:extLst>
          </p:cNvPr>
          <p:cNvSpPr txBox="1"/>
          <p:nvPr/>
        </p:nvSpPr>
        <p:spPr>
          <a:xfrm>
            <a:off x="4317258" y="1341991"/>
            <a:ext cx="530915" cy="461665"/>
          </a:xfrm>
          <a:prstGeom prst="rect">
            <a:avLst/>
          </a:prstGeom>
          <a:noFill/>
        </p:spPr>
        <p:txBody>
          <a:bodyPr wrap="none" rtlCol="0">
            <a:spAutoFit/>
          </a:bodyPr>
          <a:lstStyle/>
          <a:p>
            <a:r>
              <a:rPr lang="ru-RU" sz="2400" b="1" dirty="0">
                <a:latin typeface="+mj-lt"/>
              </a:rPr>
              <a:t>10</a:t>
            </a:r>
          </a:p>
        </p:txBody>
      </p:sp>
    </p:spTree>
    <p:extLst>
      <p:ext uri="{BB962C8B-B14F-4D97-AF65-F5344CB8AC3E}">
        <p14:creationId xmlns:p14="http://schemas.microsoft.com/office/powerpoint/2010/main" val="103532989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7827" y="262468"/>
            <a:ext cx="7818965" cy="711200"/>
          </a:xfrm>
        </p:spPr>
        <p:txBody>
          <a:bodyPr/>
          <a:lstStyle/>
          <a:p>
            <a:r>
              <a:rPr lang="ru-RU" sz="2400" dirty="0">
                <a:latin typeface="+mj-lt"/>
              </a:rPr>
              <a:t>Переходы к стратегической подвижности в рамках </a:t>
            </a:r>
            <a:r>
              <a:rPr lang="en-US" sz="2400" dirty="0">
                <a:latin typeface="+mj-lt"/>
              </a:rPr>
              <a:t>MOE</a:t>
            </a:r>
          </a:p>
        </p:txBody>
      </p:sp>
      <p:graphicFrame>
        <p:nvGraphicFramePr>
          <p:cNvPr id="4" name="Table 3"/>
          <p:cNvGraphicFramePr>
            <a:graphicFrameLocks noGrp="1"/>
          </p:cNvGraphicFramePr>
          <p:nvPr>
            <p:extLst>
              <p:ext uri="{D42A27DB-BD31-4B8C-83A1-F6EECF244321}">
                <p14:modId xmlns:p14="http://schemas.microsoft.com/office/powerpoint/2010/main" val="1684440043"/>
              </p:ext>
            </p:extLst>
          </p:nvPr>
        </p:nvGraphicFramePr>
        <p:xfrm>
          <a:off x="180915" y="973668"/>
          <a:ext cx="8782170" cy="5219700"/>
        </p:xfrm>
        <a:graphic>
          <a:graphicData uri="http://schemas.openxmlformats.org/drawingml/2006/table">
            <a:tbl>
              <a:tblPr firstRow="1" firstCol="1" bandRow="1"/>
              <a:tblGrid>
                <a:gridCol w="1291941">
                  <a:extLst>
                    <a:ext uri="{9D8B030D-6E8A-4147-A177-3AD203B41FA5}">
                      <a16:colId xmlns:a16="http://schemas.microsoft.com/office/drawing/2014/main" val="20004"/>
                    </a:ext>
                  </a:extLst>
                </a:gridCol>
                <a:gridCol w="1196571">
                  <a:extLst>
                    <a:ext uri="{9D8B030D-6E8A-4147-A177-3AD203B41FA5}">
                      <a16:colId xmlns:a16="http://schemas.microsoft.com/office/drawing/2014/main" val="20000"/>
                    </a:ext>
                  </a:extLst>
                </a:gridCol>
                <a:gridCol w="1730756">
                  <a:extLst>
                    <a:ext uri="{9D8B030D-6E8A-4147-A177-3AD203B41FA5}">
                      <a16:colId xmlns:a16="http://schemas.microsoft.com/office/drawing/2014/main" val="20001"/>
                    </a:ext>
                  </a:extLst>
                </a:gridCol>
                <a:gridCol w="3609284">
                  <a:extLst>
                    <a:ext uri="{9D8B030D-6E8A-4147-A177-3AD203B41FA5}">
                      <a16:colId xmlns:a16="http://schemas.microsoft.com/office/drawing/2014/main" val="20002"/>
                    </a:ext>
                  </a:extLst>
                </a:gridCol>
                <a:gridCol w="953618">
                  <a:extLst>
                    <a:ext uri="{9D8B030D-6E8A-4147-A177-3AD203B41FA5}">
                      <a16:colId xmlns:a16="http://schemas.microsoft.com/office/drawing/2014/main" val="20003"/>
                    </a:ext>
                  </a:extLst>
                </a:gridCol>
              </a:tblGrid>
              <a:tr h="411480">
                <a:tc>
                  <a:txBody>
                    <a:bodyPr/>
                    <a:lstStyle/>
                    <a:p>
                      <a:pPr marL="0" marR="0" algn="ctr">
                        <a:spcBef>
                          <a:spcPts val="0"/>
                        </a:spcBef>
                        <a:spcAft>
                          <a:spcPts val="0"/>
                        </a:spcAft>
                      </a:pP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u-RU" sz="1100" b="0" dirty="0">
                          <a:effectLst/>
                          <a:latin typeface="+mj-lt"/>
                          <a:ea typeface="Calibri" panose="020F0502020204030204" pitchFamily="34" charset="0"/>
                          <a:cs typeface="Arial" panose="020B0604020202020204" pitchFamily="34" charset="0"/>
                        </a:rPr>
                        <a:t>Перейти от</a:t>
                      </a:r>
                      <a:r>
                        <a:rPr lang="en-US" sz="1100" b="0" dirty="0">
                          <a:effectLst/>
                          <a:latin typeface="+mj-lt"/>
                          <a:ea typeface="Calibri" panose="020F0502020204030204" pitchFamily="34" charset="0"/>
                          <a:cs typeface="Arial" panose="020B0604020202020204" pitchFamily="34" charset="0"/>
                        </a:rPr>
                        <a:t> </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ru-RU" sz="1100" b="0" dirty="0">
                          <a:effectLst/>
                          <a:latin typeface="+mj-lt"/>
                          <a:ea typeface="SimSun" panose="02010600030101010101" pitchFamily="2" charset="-122"/>
                          <a:cs typeface="Arial" panose="020B0604020202020204" pitchFamily="34" charset="0"/>
                        </a:rPr>
                        <a:t>К опциям, дающим подвижность</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ru-RU" sz="1100" b="0" dirty="0">
                          <a:effectLst/>
                          <a:latin typeface="+mj-lt"/>
                          <a:ea typeface="Calibri" panose="020F0502020204030204" pitchFamily="34" charset="0"/>
                          <a:cs typeface="Arial" panose="020B0604020202020204" pitchFamily="34" charset="0"/>
                        </a:rPr>
                        <a:t>Как это сделать</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ru-RU" sz="1100" b="0" dirty="0">
                          <a:effectLst/>
                          <a:latin typeface="+mj-lt"/>
                          <a:ea typeface="SimSun" panose="02010600030101010101" pitchFamily="2" charset="-122"/>
                          <a:cs typeface="Arial" panose="020B0604020202020204" pitchFamily="34" charset="0"/>
                        </a:rPr>
                        <a:t>Оценка компании </a:t>
                      </a:r>
                      <a:r>
                        <a:rPr lang="ru-RU" sz="1100" b="0" baseline="0" dirty="0">
                          <a:effectLst/>
                          <a:latin typeface="+mj-lt"/>
                          <a:ea typeface="SimSun" panose="02010600030101010101" pitchFamily="2" charset="-122"/>
                          <a:cs typeface="Arial" panose="020B0604020202020204" pitchFamily="34" charset="0"/>
                        </a:rPr>
                        <a:t>по шкале от 1 до 10</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ru-RU" sz="1100" b="0" dirty="0">
                          <a:effectLst/>
                          <a:latin typeface="+mj-lt"/>
                          <a:ea typeface="SimSun" panose="02010600030101010101" pitchFamily="2" charset="-122"/>
                          <a:cs typeface="Arial" panose="020B0604020202020204" pitchFamily="34" charset="0"/>
                        </a:rPr>
                        <a:t>1</a:t>
                      </a:r>
                      <a:r>
                        <a:rPr lang="en-US" sz="1100" b="0" dirty="0">
                          <a:effectLst/>
                          <a:latin typeface="+mj-lt"/>
                          <a:ea typeface="SimSun" panose="02010600030101010101" pitchFamily="2" charset="-122"/>
                          <a:cs typeface="Arial" panose="020B0604020202020204" pitchFamily="34" charset="0"/>
                        </a:rPr>
                        <a:t>. </a:t>
                      </a:r>
                      <a:r>
                        <a:rPr lang="ru-RU" sz="1100" b="0" dirty="0">
                          <a:effectLst/>
                          <a:latin typeface="+mj-lt"/>
                          <a:ea typeface="SimSun" panose="02010600030101010101" pitchFamily="2" charset="-122"/>
                          <a:cs typeface="Arial" panose="020B0604020202020204" pitchFamily="34" charset="0"/>
                        </a:rPr>
                        <a:t>Позиция в индустрии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Эксперт индустрии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Тот, кто формирует индустрию</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Создайте репутацию новатора индустрии, а не последователя</a:t>
                      </a:r>
                      <a:r>
                        <a:rPr lang="en-US" sz="1100" b="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следите за несколькими поколениями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780">
                <a:tc rowSpan="2">
                  <a:txBody>
                    <a:bodyPr/>
                    <a:lstStyle/>
                    <a:p>
                      <a:pPr marL="0" marR="0" algn="ctr">
                        <a:spcBef>
                          <a:spcPts val="0"/>
                        </a:spcBef>
                        <a:spcAft>
                          <a:spcPts val="0"/>
                        </a:spcAft>
                      </a:pPr>
                      <a:r>
                        <a:rPr lang="ru-RU" sz="1100" b="0" dirty="0">
                          <a:effectLst/>
                          <a:latin typeface="+mj-lt"/>
                          <a:ea typeface="SimSun" panose="02010600030101010101" pitchFamily="2" charset="-122"/>
                          <a:cs typeface="Arial" panose="020B0604020202020204" pitchFamily="34" charset="0"/>
                        </a:rPr>
                        <a:t>2</a:t>
                      </a:r>
                      <a:r>
                        <a:rPr lang="en-US" sz="1100" b="0" dirty="0">
                          <a:effectLst/>
                          <a:latin typeface="+mj-lt"/>
                          <a:ea typeface="SimSun" panose="02010600030101010101" pitchFamily="2" charset="-122"/>
                          <a:cs typeface="Arial" panose="020B0604020202020204" pitchFamily="34" charset="0"/>
                        </a:rPr>
                        <a:t>. </a:t>
                      </a:r>
                      <a:r>
                        <a:rPr lang="ru-RU" sz="1100" b="0" dirty="0">
                          <a:effectLst/>
                          <a:latin typeface="+mj-lt"/>
                          <a:ea typeface="SimSun" panose="02010600030101010101" pitchFamily="2" charset="-122"/>
                          <a:cs typeface="Arial" panose="020B0604020202020204" pitchFamily="34" charset="0"/>
                        </a:rPr>
                        <a:t>Клиентский интерфейс</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Доля на рынке за счет выхода на существующие рынки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Выход на новый рынок, где еще нет конкуренции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a:effectLst/>
                          <a:latin typeface="+mj-lt"/>
                          <a:ea typeface="Calibri" panose="020F0502020204030204" pitchFamily="34" charset="0"/>
                          <a:cs typeface="Arial" panose="020B0604020202020204" pitchFamily="34" charset="0"/>
                        </a:rPr>
                        <a:t>Замечайте тренды в окружающей вас среде и действуйте в соответствии с ними, экспериментируйте, создавайте новое,</a:t>
                      </a:r>
                      <a:r>
                        <a:rPr lang="en-US" sz="1100" b="0" baseline="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обращайте больше внимание на возможности, чем на конкурентов</a:t>
                      </a:r>
                      <a:r>
                        <a:rPr lang="en-US" sz="1100" b="0" dirty="0">
                          <a:effectLst/>
                          <a:latin typeface="+mj-lt"/>
                          <a:ea typeface="Calibri" panose="020F0502020204030204" pitchFamily="34" charset="0"/>
                          <a:cs typeface="Arial" panose="020B0604020202020204" pitchFamily="34" charset="0"/>
                        </a:rPr>
                        <a:t>.</a:t>
                      </a:r>
                      <a:r>
                        <a:rPr lang="ru-RU" sz="1100" b="0" dirty="0">
                          <a:effectLst/>
                          <a:latin typeface="+mj-lt"/>
                          <a:ea typeface="Calibri" panose="020F0502020204030204" pitchFamily="34" charset="0"/>
                          <a:cs typeface="Arial" panose="020B0604020202020204" pitchFamily="34" charset="0"/>
                        </a:rPr>
                        <a:t> </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5800">
                <a:tc vMerge="1">
                  <a:txBody>
                    <a:bodyPr/>
                    <a:lstStyle/>
                    <a:p>
                      <a:pPr marL="0" marR="0">
                        <a:spcBef>
                          <a:spcPts val="0"/>
                        </a:spcBef>
                        <a:spcAft>
                          <a:spcPts val="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3575" marR="6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Изнутри наружу</a:t>
                      </a:r>
                      <a:r>
                        <a:rPr lang="en-US" sz="1100" b="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кто мы и каковы наши цели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baseline="0" dirty="0">
                          <a:effectLst/>
                          <a:latin typeface="+mj-lt"/>
                          <a:ea typeface="Calibri" panose="020F0502020204030204" pitchFamily="34" charset="0"/>
                          <a:cs typeface="Arial" panose="020B0604020202020204" pitchFamily="34" charset="0"/>
                        </a:rPr>
                        <a:t>Снаружи внутрь</a:t>
                      </a:r>
                      <a:endParaRPr lang="en-US" sz="1100" b="0" baseline="0" dirty="0">
                        <a:effectLst/>
                        <a:latin typeface="+mj-lt"/>
                        <a:ea typeface="Calibri" panose="020F0502020204030204" pitchFamily="34" charset="0"/>
                        <a:cs typeface="Arial" panose="020B0604020202020204" pitchFamily="34" charset="0"/>
                      </a:endParaRPr>
                    </a:p>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Как клиенты реагируют на нас, как знают нас будущие клиенты</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Определите «внутреннюю идентичность» </a:t>
                      </a:r>
                      <a:r>
                        <a:rPr lang="en-US" sz="1100" b="0" dirty="0">
                          <a:effectLst/>
                          <a:latin typeface="+mj-lt"/>
                          <a:ea typeface="Calibri" panose="020F0502020204030204" pitchFamily="34" charset="0"/>
                          <a:cs typeface="Arial" panose="020B0604020202020204" pitchFamily="34" charset="0"/>
                        </a:rPr>
                        <a:t>(</a:t>
                      </a:r>
                      <a:r>
                        <a:rPr lang="ru-RU" sz="1100" b="0" dirty="0">
                          <a:effectLst/>
                          <a:latin typeface="+mj-lt"/>
                          <a:ea typeface="Calibri" panose="020F0502020204030204" pitchFamily="34" charset="0"/>
                          <a:cs typeface="Arial" panose="020B0604020202020204" pitchFamily="34" charset="0"/>
                        </a:rPr>
                        <a:t>репутацию, ценности, культуру</a:t>
                      </a:r>
                      <a:r>
                        <a:rPr lang="en-US" sz="1100" b="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глазами будущих покупателей</a:t>
                      </a:r>
                      <a:r>
                        <a:rPr lang="en-US" sz="1100" b="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создавайте вместе продукты, сервисы и отношения</a:t>
                      </a:r>
                      <a:r>
                        <a:rPr lang="en-US" sz="1100" b="0" dirty="0">
                          <a:effectLst/>
                          <a:latin typeface="+mj-lt"/>
                          <a:ea typeface="Calibri" panose="020F0502020204030204" pitchFamily="34" charset="0"/>
                          <a:cs typeface="Arial" panose="020B0604020202020204" pitchFamily="34" charset="0"/>
                        </a:rPr>
                        <a:t>.</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effectLst/>
                          <a:latin typeface="+mj-lt"/>
                          <a:ea typeface="Calibri" panose="020F0502020204030204" pitchFamily="34" charset="0"/>
                          <a:cs typeface="Arial" panose="020B0604020202020204" pitchFamily="34" charset="0"/>
                        </a:rPr>
                        <a:t> </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0060">
                <a:tc>
                  <a:txBody>
                    <a:bodyPr/>
                    <a:lstStyle/>
                    <a:p>
                      <a:pPr marL="0" marR="0" algn="ctr">
                        <a:spcBef>
                          <a:spcPts val="0"/>
                        </a:spcBef>
                        <a:spcAft>
                          <a:spcPts val="0"/>
                        </a:spcAft>
                      </a:pPr>
                      <a:r>
                        <a:rPr lang="en-US" sz="1100" b="0" dirty="0">
                          <a:effectLst/>
                          <a:latin typeface="+mj-lt"/>
                          <a:ea typeface="SimSun" panose="02010600030101010101" pitchFamily="2" charset="-122"/>
                          <a:cs typeface="Arial" panose="020B0604020202020204" pitchFamily="34" charset="0"/>
                        </a:rPr>
                        <a:t>3.</a:t>
                      </a:r>
                      <a:r>
                        <a:rPr lang="ru-RU" sz="1100" b="0" dirty="0">
                          <a:effectLst/>
                          <a:latin typeface="+mj-lt"/>
                          <a:ea typeface="SimSun" panose="02010600030101010101" pitchFamily="2" charset="-122"/>
                          <a:cs typeface="Arial" panose="020B0604020202020204" pitchFamily="34" charset="0"/>
                        </a:rPr>
                        <a:t>Конкуренты</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Обогнать конкурентов</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Оставить конкурентов далеко позади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Задайтесь целью оставить конкурентов далеко позади</a:t>
                      </a:r>
                      <a:r>
                        <a:rPr lang="en-US" sz="1100" b="0" dirty="0">
                          <a:effectLst/>
                          <a:latin typeface="+mj-lt"/>
                          <a:ea typeface="Calibri" panose="020F0502020204030204" pitchFamily="34" charset="0"/>
                          <a:cs typeface="Arial" panose="020B0604020202020204" pitchFamily="34" charset="0"/>
                        </a:rPr>
                        <a:t>; </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effectLst/>
                          <a:latin typeface="+mj-lt"/>
                          <a:ea typeface="Calibri" panose="020F0502020204030204" pitchFamily="34" charset="0"/>
                          <a:cs typeface="Arial" panose="020B0604020202020204" pitchFamily="34" charset="0"/>
                        </a:rPr>
                        <a:t> </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5780">
                <a:tc>
                  <a:txBody>
                    <a:bodyPr/>
                    <a:lstStyle/>
                    <a:p>
                      <a:pPr marL="0" marR="0" algn="ctr">
                        <a:spcBef>
                          <a:spcPts val="0"/>
                        </a:spcBef>
                        <a:spcAft>
                          <a:spcPts val="0"/>
                        </a:spcAft>
                      </a:pPr>
                      <a:r>
                        <a:rPr lang="en-US" sz="1100" b="0" dirty="0">
                          <a:effectLst/>
                          <a:latin typeface="+mj-lt"/>
                          <a:ea typeface="SimSun" panose="02010600030101010101" pitchFamily="2" charset="-122"/>
                          <a:cs typeface="Arial" panose="020B0604020202020204" pitchFamily="34" charset="0"/>
                        </a:rPr>
                        <a:t>4.</a:t>
                      </a:r>
                      <a:r>
                        <a:rPr lang="ru-RU" sz="1100" b="0" dirty="0">
                          <a:effectLst/>
                          <a:latin typeface="+mj-lt"/>
                          <a:ea typeface="SimSun" panose="02010600030101010101" pitchFamily="2" charset="-122"/>
                          <a:cs typeface="Arial" panose="020B0604020202020204" pitchFamily="34" charset="0"/>
                        </a:rPr>
                        <a:t>Предложение</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Отдельный продукт, сервис «в себе»</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Сближение продуктов и сервисов в индустрии или сети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SimSun" panose="02010600030101010101" pitchFamily="2" charset="-122"/>
                          <a:cs typeface="Arial" panose="020B0604020202020204" pitchFamily="34" charset="0"/>
                        </a:rPr>
                        <a:t>Создавайте прежде всего платформы, а не просто продукты, а уже потом занимайтесь расширениями на базе платформы</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45820">
                <a:tc>
                  <a:txBody>
                    <a:bodyPr/>
                    <a:lstStyle/>
                    <a:p>
                      <a:pPr marL="0" marR="0" algn="ctr">
                        <a:spcBef>
                          <a:spcPts val="0"/>
                        </a:spcBef>
                        <a:spcAft>
                          <a:spcPts val="0"/>
                        </a:spcAft>
                      </a:pPr>
                      <a:r>
                        <a:rPr lang="en-US" sz="1100" b="0" dirty="0">
                          <a:effectLst/>
                          <a:latin typeface="+mj-lt"/>
                          <a:ea typeface="SimSun" panose="02010600030101010101" pitchFamily="2" charset="-122"/>
                          <a:cs typeface="Arial" panose="020B0604020202020204" pitchFamily="34" charset="0"/>
                        </a:rPr>
                        <a:t>5.</a:t>
                      </a:r>
                      <a:r>
                        <a:rPr lang="ru-RU" sz="1100" b="0" dirty="0">
                          <a:effectLst/>
                          <a:latin typeface="+mj-lt"/>
                          <a:ea typeface="SimSun" panose="02010600030101010101" pitchFamily="2" charset="-122"/>
                          <a:cs typeface="Arial" panose="020B0604020202020204" pitchFamily="34" charset="0"/>
                        </a:rPr>
                        <a:t>Процесс разработки стратегии</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Событие</a:t>
                      </a:r>
                      <a:r>
                        <a:rPr lang="en-US" sz="1100" b="0" dirty="0">
                          <a:effectLst/>
                          <a:latin typeface="+mj-lt"/>
                          <a:ea typeface="Calibri" panose="020F0502020204030204" pitchFamily="34" charset="0"/>
                          <a:cs typeface="Arial" panose="020B0604020202020204" pitchFamily="34" charset="0"/>
                        </a:rPr>
                        <a:t>: </a:t>
                      </a:r>
                    </a:p>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Схемы действий</a:t>
                      </a:r>
                      <a:r>
                        <a:rPr lang="en-US" sz="1100" b="0" dirty="0">
                          <a:effectLst/>
                          <a:latin typeface="+mj-lt"/>
                          <a:ea typeface="Calibri" panose="020F0502020204030204" pitchFamily="34" charset="0"/>
                          <a:cs typeface="Arial" panose="020B0604020202020204" pitchFamily="34" charset="0"/>
                        </a:rPr>
                        <a:t> (SWOT</a:t>
                      </a:r>
                      <a:r>
                        <a:rPr lang="ru-RU" sz="1100" b="0" dirty="0">
                          <a:effectLst/>
                          <a:latin typeface="+mj-lt"/>
                          <a:ea typeface="Calibri" panose="020F0502020204030204" pitchFamily="34" charset="0"/>
                          <a:cs typeface="Arial" panose="020B0604020202020204" pitchFamily="34" charset="0"/>
                        </a:rPr>
                        <a:t>-анализ</a:t>
                      </a:r>
                      <a:r>
                        <a:rPr lang="en-US" sz="1100" b="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видение, миссия</a:t>
                      </a:r>
                      <a:r>
                        <a:rPr lang="en-US" sz="1100" b="0" dirty="0">
                          <a:effectLst/>
                          <a:latin typeface="+mj-lt"/>
                          <a:ea typeface="Calibri" panose="020F0502020204030204" pitchFamily="34" charset="0"/>
                          <a:cs typeface="Arial" panose="020B0604020202020204" pitchFamily="34" charset="0"/>
                        </a:rPr>
                        <a:t>)</a:t>
                      </a: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Процесс</a:t>
                      </a:r>
                      <a:r>
                        <a:rPr lang="en-US" sz="1100" b="0" dirty="0">
                          <a:effectLst/>
                          <a:latin typeface="+mj-lt"/>
                          <a:ea typeface="Calibri" panose="020F0502020204030204" pitchFamily="34" charset="0"/>
                          <a:cs typeface="Arial" panose="020B0604020202020204" pitchFamily="34" charset="0"/>
                        </a:rPr>
                        <a:t>:</a:t>
                      </a:r>
                    </a:p>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реакция на изменения в режиме реального времени за счет</a:t>
                      </a:r>
                      <a:endParaRPr lang="en-US" sz="1100" b="0" dirty="0">
                        <a:effectLst/>
                        <a:latin typeface="+mj-lt"/>
                        <a:ea typeface="Calibri" panose="020F0502020204030204" pitchFamily="34" charset="0"/>
                        <a:cs typeface="Arial" panose="020B0604020202020204" pitchFamily="34" charset="0"/>
                      </a:endParaRPr>
                    </a:p>
                    <a:p>
                      <a:pPr marL="0" marR="0">
                        <a:spcBef>
                          <a:spcPts val="0"/>
                        </a:spcBef>
                        <a:spcAft>
                          <a:spcPts val="0"/>
                        </a:spcAft>
                      </a:pPr>
                      <a:r>
                        <a:rPr lang="en-US" sz="1100" b="0" dirty="0">
                          <a:effectLst/>
                          <a:latin typeface="+mj-lt"/>
                          <a:ea typeface="Calibri" panose="020F0502020204030204" pitchFamily="34" charset="0"/>
                          <a:cs typeface="Arial" panose="020B0604020202020204" pitchFamily="34" charset="0"/>
                        </a:rPr>
                        <a:t>Agile</a:t>
                      </a:r>
                      <a:r>
                        <a:rPr lang="ru-RU" sz="1100" b="0" dirty="0">
                          <a:effectLst/>
                          <a:latin typeface="+mj-lt"/>
                          <a:ea typeface="Calibri" panose="020F0502020204030204" pitchFamily="34" charset="0"/>
                          <a:cs typeface="Arial" panose="020B0604020202020204" pitchFamily="34" charset="0"/>
                        </a:rPr>
                        <a:t>-процессов, позволяющих эту подвижность</a:t>
                      </a:r>
                      <a:r>
                        <a:rPr lang="en-US" sz="1100" b="0" dirty="0">
                          <a:effectLst/>
                          <a:latin typeface="+mj-lt"/>
                          <a:ea typeface="Calibri" panose="020F0502020204030204" pitchFamily="34" charset="0"/>
                          <a:cs typeface="Arial" panose="020B0604020202020204" pitchFamily="34" charset="0"/>
                        </a:rPr>
                        <a:t>.</a:t>
                      </a: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b="0" dirty="0">
                          <a:effectLst/>
                          <a:latin typeface="+mj-lt"/>
                          <a:ea typeface="Calibri" panose="020F0502020204030204" pitchFamily="34" charset="0"/>
                          <a:cs typeface="Arial" panose="020B0604020202020204" pitchFamily="34" charset="0"/>
                        </a:rPr>
                        <a:t>Добейтесь стратегической подвижности</a:t>
                      </a:r>
                      <a:r>
                        <a:rPr lang="en-US" sz="1100" b="0" dirty="0">
                          <a:effectLst/>
                          <a:latin typeface="+mj-lt"/>
                          <a:ea typeface="Calibri" panose="020F0502020204030204" pitchFamily="34" charset="0"/>
                          <a:cs typeface="Arial" panose="020B0604020202020204" pitchFamily="34" charset="0"/>
                        </a:rPr>
                        <a:t>: </a:t>
                      </a:r>
                      <a:r>
                        <a:rPr lang="ru-RU" sz="1100" b="0" dirty="0">
                          <a:effectLst/>
                          <a:latin typeface="+mj-lt"/>
                          <a:ea typeface="Calibri" panose="020F0502020204030204" pitchFamily="34" charset="0"/>
                          <a:cs typeface="Arial" panose="020B0604020202020204" pitchFamily="34" charset="0"/>
                        </a:rPr>
                        <a:t>не привязывайтесь к фиксированному плану действий</a:t>
                      </a:r>
                      <a:r>
                        <a:rPr lang="en-US" sz="1100" b="0" dirty="0">
                          <a:effectLst/>
                          <a:latin typeface="+mj-lt"/>
                          <a:ea typeface="Calibri" panose="020F0502020204030204" pitchFamily="34" charset="0"/>
                          <a:cs typeface="Arial" panose="020B0604020202020204" pitchFamily="34" charset="0"/>
                        </a:rPr>
                        <a:t>.</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effectLst/>
                          <a:latin typeface="+mj-lt"/>
                          <a:ea typeface="Calibri" panose="020F0502020204030204" pitchFamily="34" charset="0"/>
                          <a:cs typeface="Arial" panose="020B0604020202020204" pitchFamily="34" charset="0"/>
                        </a:rPr>
                        <a:t> </a:t>
                      </a:r>
                      <a:endParaRPr lang="en-US" sz="1100" b="0" dirty="0">
                        <a:effectLst/>
                        <a:latin typeface="+mj-lt"/>
                        <a:ea typeface="SimSun" panose="02010600030101010101" pitchFamily="2" charset="-122"/>
                        <a:cs typeface="Arial" panose="020B0604020202020204" pitchFamily="34" charset="0"/>
                      </a:endParaRPr>
                    </a:p>
                  </a:txBody>
                  <a:tcPr marL="47681" marR="47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7710724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Изобрести организацию заново</a:t>
            </a:r>
            <a:r>
              <a:rPr lang="en-US" altLang="en-US" sz="2400" dirty="0">
                <a:latin typeface="+mj-lt"/>
              </a:rPr>
              <a:t>:  </a:t>
            </a:r>
            <a:br>
              <a:rPr lang="ru-RU" altLang="en-US" sz="2400" dirty="0">
                <a:latin typeface="+mj-lt"/>
              </a:rPr>
            </a:br>
            <a:r>
              <a:rPr lang="ru-RU" altLang="en-US" sz="2400" dirty="0">
                <a:latin typeface="+mj-lt"/>
              </a:rPr>
              <a:t>Создание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11" name="Oval 6"/>
          <p:cNvSpPr>
            <a:spLocks noChangeArrowheads="1"/>
          </p:cNvSpPr>
          <p:nvPr/>
        </p:nvSpPr>
        <p:spPr bwMode="auto">
          <a:xfrm>
            <a:off x="228793" y="1289847"/>
            <a:ext cx="4228907" cy="1127776"/>
          </a:xfrm>
          <a:prstGeom prst="ellipse">
            <a:avLst/>
          </a:prstGeom>
          <a:solidFill>
            <a:srgbClr val="FFC000"/>
          </a:solidFill>
          <a:ln>
            <a:noFill/>
          </a:ln>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ctr" eaLnBrk="1" hangingPunct="1">
              <a:lnSpc>
                <a:spcPct val="93000"/>
              </a:lnSpc>
              <a:spcBef>
                <a:spcPct val="0"/>
              </a:spcBef>
              <a:buClr>
                <a:srgbClr val="000000"/>
              </a:buClr>
              <a:buSzPct val="100000"/>
              <a:buFont typeface="Arial" pitchFamily="34" charset="0"/>
              <a:buNone/>
            </a:pPr>
            <a:r>
              <a:rPr lang="ru-RU" altLang="en-US" sz="1600" dirty="0">
                <a:latin typeface="+mj-lt"/>
              </a:rPr>
              <a:t>Почему организация важна</a:t>
            </a:r>
            <a:r>
              <a:rPr lang="en-US" altLang="en-US" sz="1600" dirty="0">
                <a:latin typeface="+mj-lt"/>
              </a:rPr>
              <a:t>/ </a:t>
            </a:r>
            <a:r>
              <a:rPr lang="ru-RU" altLang="en-US" sz="1600" dirty="0">
                <a:latin typeface="+mj-lt"/>
              </a:rPr>
              <a:t>организация по принципу </a:t>
            </a:r>
            <a:r>
              <a:rPr lang="en-US" altLang="en-US" sz="1600" dirty="0">
                <a:latin typeface="+mj-lt"/>
              </a:rPr>
              <a:t>MOE</a:t>
            </a:r>
          </a:p>
        </p:txBody>
      </p:sp>
      <p:sp>
        <p:nvSpPr>
          <p:cNvPr id="16" name="Rounded Rectangle 5"/>
          <p:cNvSpPr>
            <a:spLocks noChangeArrowheads="1"/>
          </p:cNvSpPr>
          <p:nvPr/>
        </p:nvSpPr>
        <p:spPr bwMode="auto">
          <a:xfrm>
            <a:off x="4888569" y="1415043"/>
            <a:ext cx="4130547" cy="472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spcBef>
                <a:spcPct val="0"/>
              </a:spcBef>
              <a:buClr>
                <a:srgbClr val="000000"/>
              </a:buClr>
              <a:buSzPct val="100000"/>
            </a:pPr>
            <a:r>
              <a:rPr lang="ru-RU" altLang="en-US" sz="1600" dirty="0">
                <a:latin typeface="+mj-lt"/>
              </a:rPr>
              <a:t>Продемонстрировать, почему организация важна</a:t>
            </a:r>
            <a:r>
              <a:rPr lang="en-US" altLang="en-US" sz="1600" dirty="0">
                <a:latin typeface="+mj-lt"/>
              </a:rPr>
              <a:t>; </a:t>
            </a:r>
            <a:r>
              <a:rPr lang="ru-RU" altLang="en-US" sz="1600" dirty="0">
                <a:latin typeface="+mj-lt"/>
              </a:rPr>
              <a:t>определить обзорное исследование </a:t>
            </a:r>
            <a:r>
              <a:rPr lang="en-US" altLang="en-US" sz="1600" dirty="0">
                <a:latin typeface="+mj-lt"/>
              </a:rPr>
              <a:t>MOE</a:t>
            </a:r>
          </a:p>
        </p:txBody>
      </p:sp>
      <p:sp>
        <p:nvSpPr>
          <p:cNvPr id="7" name="Rectangle 6"/>
          <p:cNvSpPr/>
          <p:nvPr/>
        </p:nvSpPr>
        <p:spPr>
          <a:xfrm>
            <a:off x="3290415" y="2651193"/>
            <a:ext cx="1257300" cy="3023477"/>
          </a:xfrm>
          <a:prstGeom prst="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B36B316-6010-2A4B-B782-111D618450C5}"/>
              </a:ext>
            </a:extLst>
          </p:cNvPr>
          <p:cNvSpPr txBox="1"/>
          <p:nvPr/>
        </p:nvSpPr>
        <p:spPr>
          <a:xfrm>
            <a:off x="638289" y="2778732"/>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634515" y="4974320"/>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634515" y="3103361"/>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70709"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2023974" y="2777332"/>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2023975" y="4970520"/>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2023974" y="3103361"/>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302579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76624" y="2772257"/>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76625" y="4970520"/>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76624" y="3103361"/>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36469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725500" y="2778731"/>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725501" y="4974320"/>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725500" y="3107161"/>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71854" y="27977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124157" y="2774894"/>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116610" y="4960283"/>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116609" y="3093124"/>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111553" y="2783686"/>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462420" y="2785131"/>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454873" y="4970520"/>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454872" y="3103361"/>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2510717749"/>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999" y="381000"/>
            <a:ext cx="7818965" cy="711200"/>
          </a:xfrm>
        </p:spPr>
        <p:txBody>
          <a:bodyPr/>
          <a:lstStyle/>
          <a:p>
            <a:r>
              <a:rPr lang="ru-RU" sz="2400" dirty="0">
                <a:latin typeface="+mj-lt"/>
              </a:rPr>
              <a:t>Пересекающиеся и запутывающие термины</a:t>
            </a:r>
            <a:r>
              <a:rPr lang="en-US" sz="2400" dirty="0">
                <a:latin typeface="+mj-lt"/>
              </a:rPr>
              <a:t>:</a:t>
            </a:r>
            <a:br>
              <a:rPr lang="en-US" sz="2400" dirty="0">
                <a:latin typeface="+mj-lt"/>
              </a:rPr>
            </a:br>
            <a:r>
              <a:rPr lang="ru-RU" sz="2400" dirty="0">
                <a:latin typeface="+mj-lt"/>
              </a:rPr>
              <a:t>Организация — это</a:t>
            </a:r>
            <a:r>
              <a:rPr lang="en-US" sz="2400" dirty="0">
                <a:latin typeface="+mj-lt"/>
              </a:rPr>
              <a:t>…</a:t>
            </a:r>
            <a:br>
              <a:rPr lang="en-US" sz="2400" dirty="0">
                <a:latin typeface="+mj-lt"/>
              </a:rPr>
            </a:br>
            <a:endParaRPr lang="en-US" sz="2400" dirty="0">
              <a:latin typeface="+mj-lt"/>
            </a:endParaRPr>
          </a:p>
        </p:txBody>
      </p:sp>
      <p:sp>
        <p:nvSpPr>
          <p:cNvPr id="21" name="Rounded Rectangle 2">
            <a:extLst>
              <a:ext uri="{FF2B5EF4-FFF2-40B4-BE49-F238E27FC236}">
                <a16:creationId xmlns:a16="http://schemas.microsoft.com/office/drawing/2014/main" id="{120493D7-9E7F-5E40-B1EA-B54702132B47}"/>
              </a:ext>
            </a:extLst>
          </p:cNvPr>
          <p:cNvSpPr>
            <a:spLocks noChangeArrowheads="1"/>
          </p:cNvSpPr>
          <p:nvPr/>
        </p:nvSpPr>
        <p:spPr bwMode="auto">
          <a:xfrm>
            <a:off x="1211918" y="1481032"/>
            <a:ext cx="1292598" cy="433445"/>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Ресурсы</a:t>
            </a:r>
            <a:endParaRPr lang="en-US" altLang="en-US" sz="1400" dirty="0">
              <a:latin typeface="+mj-lt"/>
            </a:endParaRPr>
          </a:p>
        </p:txBody>
      </p:sp>
      <p:sp>
        <p:nvSpPr>
          <p:cNvPr id="22" name="Rounded Rectangle 3">
            <a:extLst>
              <a:ext uri="{FF2B5EF4-FFF2-40B4-BE49-F238E27FC236}">
                <a16:creationId xmlns:a16="http://schemas.microsoft.com/office/drawing/2014/main" id="{976AEE20-EE11-5248-951E-8B8436D09EC9}"/>
              </a:ext>
            </a:extLst>
          </p:cNvPr>
          <p:cNvSpPr>
            <a:spLocks noChangeArrowheads="1"/>
          </p:cNvSpPr>
          <p:nvPr/>
        </p:nvSpPr>
        <p:spPr bwMode="auto">
          <a:xfrm>
            <a:off x="1570313" y="2382575"/>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Основные</a:t>
            </a:r>
          </a:p>
          <a:p>
            <a:pPr eaLnBrk="1" hangingPunct="1">
              <a:lnSpc>
                <a:spcPct val="93000"/>
              </a:lnSpc>
              <a:spcBef>
                <a:spcPct val="0"/>
              </a:spcBef>
              <a:buClr>
                <a:srgbClr val="000000"/>
              </a:buClr>
              <a:buSzPct val="100000"/>
            </a:pPr>
            <a:r>
              <a:rPr lang="ru-RU" altLang="en-US" sz="1400" dirty="0">
                <a:latin typeface="+mj-lt"/>
              </a:rPr>
              <a:t>компетенции</a:t>
            </a:r>
            <a:endParaRPr lang="en-US" altLang="en-US" sz="1400" dirty="0">
              <a:latin typeface="+mj-lt"/>
            </a:endParaRPr>
          </a:p>
        </p:txBody>
      </p:sp>
      <p:sp>
        <p:nvSpPr>
          <p:cNvPr id="23" name="Rounded Rectangle 5">
            <a:extLst>
              <a:ext uri="{FF2B5EF4-FFF2-40B4-BE49-F238E27FC236}">
                <a16:creationId xmlns:a16="http://schemas.microsoft.com/office/drawing/2014/main" id="{D99A8DFC-CBDF-064C-B5AF-1187F4612425}"/>
              </a:ext>
            </a:extLst>
          </p:cNvPr>
          <p:cNvSpPr>
            <a:spLocks noChangeArrowheads="1"/>
          </p:cNvSpPr>
          <p:nvPr/>
        </p:nvSpPr>
        <p:spPr bwMode="auto">
          <a:xfrm>
            <a:off x="201946" y="2038556"/>
            <a:ext cx="1292598" cy="433445"/>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Процессы</a:t>
            </a:r>
            <a:endParaRPr lang="en-US" altLang="en-US" sz="1400" dirty="0">
              <a:latin typeface="+mj-lt"/>
            </a:endParaRPr>
          </a:p>
        </p:txBody>
      </p:sp>
      <p:sp>
        <p:nvSpPr>
          <p:cNvPr id="24" name="Rounded Rectangle 6">
            <a:extLst>
              <a:ext uri="{FF2B5EF4-FFF2-40B4-BE49-F238E27FC236}">
                <a16:creationId xmlns:a16="http://schemas.microsoft.com/office/drawing/2014/main" id="{145D0E65-460F-E943-8DD8-CDEFCE363FDC}"/>
              </a:ext>
            </a:extLst>
          </p:cNvPr>
          <p:cNvSpPr>
            <a:spLocks noChangeArrowheads="1"/>
          </p:cNvSpPr>
          <p:nvPr/>
        </p:nvSpPr>
        <p:spPr bwMode="auto">
          <a:xfrm>
            <a:off x="607484" y="4756265"/>
            <a:ext cx="1615748" cy="465552"/>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Общие ценности</a:t>
            </a:r>
            <a:endParaRPr lang="en-US" altLang="en-US" sz="1400" dirty="0">
              <a:latin typeface="+mj-lt"/>
            </a:endParaRPr>
          </a:p>
        </p:txBody>
      </p:sp>
      <p:sp>
        <p:nvSpPr>
          <p:cNvPr id="25" name="Rounded Rectangle 7">
            <a:extLst>
              <a:ext uri="{FF2B5EF4-FFF2-40B4-BE49-F238E27FC236}">
                <a16:creationId xmlns:a16="http://schemas.microsoft.com/office/drawing/2014/main" id="{E64636E0-E567-004D-8EC0-1FE49A5625C6}"/>
              </a:ext>
            </a:extLst>
          </p:cNvPr>
          <p:cNvSpPr>
            <a:spLocks noChangeArrowheads="1"/>
          </p:cNvSpPr>
          <p:nvPr/>
        </p:nvSpPr>
        <p:spPr bwMode="auto">
          <a:xfrm>
            <a:off x="4207934" y="1767729"/>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Здоровье организации</a:t>
            </a:r>
            <a:endParaRPr lang="en-US" altLang="en-US" sz="1400" dirty="0">
              <a:latin typeface="+mj-lt"/>
            </a:endParaRPr>
          </a:p>
        </p:txBody>
      </p:sp>
      <p:sp>
        <p:nvSpPr>
          <p:cNvPr id="26" name="Rounded Rectangle 8">
            <a:extLst>
              <a:ext uri="{FF2B5EF4-FFF2-40B4-BE49-F238E27FC236}">
                <a16:creationId xmlns:a16="http://schemas.microsoft.com/office/drawing/2014/main" id="{A7079CDE-8EF0-DB4A-86CC-BE2C8DD7856D}"/>
              </a:ext>
            </a:extLst>
          </p:cNvPr>
          <p:cNvSpPr>
            <a:spLocks noChangeArrowheads="1"/>
          </p:cNvSpPr>
          <p:nvPr/>
        </p:nvSpPr>
        <p:spPr bwMode="auto">
          <a:xfrm>
            <a:off x="359834" y="3189336"/>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Общий взгляд на вещи</a:t>
            </a:r>
            <a:endParaRPr lang="en-US" altLang="en-US" sz="1400" dirty="0">
              <a:latin typeface="+mj-lt"/>
            </a:endParaRPr>
          </a:p>
        </p:txBody>
      </p:sp>
      <p:sp>
        <p:nvSpPr>
          <p:cNvPr id="27" name="Rounded Rectangle 9">
            <a:extLst>
              <a:ext uri="{FF2B5EF4-FFF2-40B4-BE49-F238E27FC236}">
                <a16:creationId xmlns:a16="http://schemas.microsoft.com/office/drawing/2014/main" id="{FD51DD5C-A717-6F49-9957-14D12620A2A0}"/>
              </a:ext>
            </a:extLst>
          </p:cNvPr>
          <p:cNvSpPr>
            <a:spLocks noChangeArrowheads="1"/>
          </p:cNvSpPr>
          <p:nvPr/>
        </p:nvSpPr>
        <p:spPr bwMode="auto">
          <a:xfrm>
            <a:off x="5893876" y="2196891"/>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Типы организаций</a:t>
            </a:r>
            <a:endParaRPr lang="en-US" altLang="en-US" sz="1400" dirty="0">
              <a:latin typeface="+mj-lt"/>
            </a:endParaRPr>
          </a:p>
        </p:txBody>
      </p:sp>
      <p:sp>
        <p:nvSpPr>
          <p:cNvPr id="28" name="Rounded Rectangle 10">
            <a:extLst>
              <a:ext uri="{FF2B5EF4-FFF2-40B4-BE49-F238E27FC236}">
                <a16:creationId xmlns:a16="http://schemas.microsoft.com/office/drawing/2014/main" id="{73EF5930-E77E-E44C-AB48-BC3DBF3B929B}"/>
              </a:ext>
            </a:extLst>
          </p:cNvPr>
          <p:cNvSpPr>
            <a:spLocks noChangeArrowheads="1"/>
          </p:cNvSpPr>
          <p:nvPr/>
        </p:nvSpPr>
        <p:spPr bwMode="auto">
          <a:xfrm>
            <a:off x="6367929" y="3733371"/>
            <a:ext cx="2034904" cy="612764"/>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Организационные системы</a:t>
            </a:r>
            <a:endParaRPr lang="en-US" altLang="en-US" sz="1400" dirty="0">
              <a:latin typeface="+mj-lt"/>
            </a:endParaRPr>
          </a:p>
        </p:txBody>
      </p:sp>
      <p:sp>
        <p:nvSpPr>
          <p:cNvPr id="29" name="Rounded Rectangle 12">
            <a:extLst>
              <a:ext uri="{FF2B5EF4-FFF2-40B4-BE49-F238E27FC236}">
                <a16:creationId xmlns:a16="http://schemas.microsoft.com/office/drawing/2014/main" id="{882749BB-A33B-ED4E-B439-9E0E4B8E0036}"/>
              </a:ext>
            </a:extLst>
          </p:cNvPr>
          <p:cNvSpPr>
            <a:spLocks noChangeArrowheads="1"/>
          </p:cNvSpPr>
          <p:nvPr/>
        </p:nvSpPr>
        <p:spPr bwMode="auto">
          <a:xfrm>
            <a:off x="2753593" y="1795046"/>
            <a:ext cx="1292598" cy="433445"/>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Климат</a:t>
            </a:r>
            <a:endParaRPr lang="en-US" altLang="en-US" sz="1400" dirty="0">
              <a:latin typeface="+mj-lt"/>
            </a:endParaRPr>
          </a:p>
        </p:txBody>
      </p:sp>
      <p:sp>
        <p:nvSpPr>
          <p:cNvPr id="30" name="Rounded Rectangle 13">
            <a:extLst>
              <a:ext uri="{FF2B5EF4-FFF2-40B4-BE49-F238E27FC236}">
                <a16:creationId xmlns:a16="http://schemas.microsoft.com/office/drawing/2014/main" id="{D70D9BEC-039C-2F49-AE4D-AFB882B48DF0}"/>
              </a:ext>
            </a:extLst>
          </p:cNvPr>
          <p:cNvSpPr>
            <a:spLocks noChangeArrowheads="1"/>
          </p:cNvSpPr>
          <p:nvPr/>
        </p:nvSpPr>
        <p:spPr bwMode="auto">
          <a:xfrm>
            <a:off x="7444414" y="1655308"/>
            <a:ext cx="1292598" cy="433445"/>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Нормы</a:t>
            </a:r>
            <a:endParaRPr lang="en-US" altLang="en-US" sz="1400" dirty="0">
              <a:latin typeface="+mj-lt"/>
            </a:endParaRPr>
          </a:p>
        </p:txBody>
      </p:sp>
      <p:sp>
        <p:nvSpPr>
          <p:cNvPr id="31" name="Rounded Rectangle 14">
            <a:extLst>
              <a:ext uri="{FF2B5EF4-FFF2-40B4-BE49-F238E27FC236}">
                <a16:creationId xmlns:a16="http://schemas.microsoft.com/office/drawing/2014/main" id="{B11F1F3F-192D-EC47-BAB9-3311206D0E80}"/>
              </a:ext>
            </a:extLst>
          </p:cNvPr>
          <p:cNvSpPr>
            <a:spLocks noChangeArrowheads="1"/>
          </p:cNvSpPr>
          <p:nvPr/>
        </p:nvSpPr>
        <p:spPr bwMode="auto">
          <a:xfrm>
            <a:off x="7635236" y="2866704"/>
            <a:ext cx="1292598" cy="433445"/>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Поведение</a:t>
            </a:r>
            <a:endParaRPr lang="en-US" altLang="en-US" sz="1400" dirty="0">
              <a:latin typeface="+mj-lt"/>
            </a:endParaRPr>
          </a:p>
        </p:txBody>
      </p:sp>
      <p:sp>
        <p:nvSpPr>
          <p:cNvPr id="32" name="Rounded Rectangle 15">
            <a:extLst>
              <a:ext uri="{FF2B5EF4-FFF2-40B4-BE49-F238E27FC236}">
                <a16:creationId xmlns:a16="http://schemas.microsoft.com/office/drawing/2014/main" id="{75010FFE-9F5B-5648-AC8C-65A74085C571}"/>
              </a:ext>
            </a:extLst>
          </p:cNvPr>
          <p:cNvSpPr>
            <a:spLocks noChangeArrowheads="1"/>
          </p:cNvSpPr>
          <p:nvPr/>
        </p:nvSpPr>
        <p:spPr bwMode="auto">
          <a:xfrm>
            <a:off x="2338210" y="3197669"/>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Неписанные правила</a:t>
            </a:r>
            <a:endParaRPr lang="en-US" altLang="en-US" sz="1400" dirty="0">
              <a:latin typeface="+mj-lt"/>
            </a:endParaRPr>
          </a:p>
        </p:txBody>
      </p:sp>
      <p:sp>
        <p:nvSpPr>
          <p:cNvPr id="33" name="Rounded Rectangle 16">
            <a:extLst>
              <a:ext uri="{FF2B5EF4-FFF2-40B4-BE49-F238E27FC236}">
                <a16:creationId xmlns:a16="http://schemas.microsoft.com/office/drawing/2014/main" id="{EAB66470-EDA8-6741-A60F-9867D3EF5715}"/>
              </a:ext>
            </a:extLst>
          </p:cNvPr>
          <p:cNvSpPr>
            <a:spLocks noChangeArrowheads="1"/>
          </p:cNvSpPr>
          <p:nvPr/>
        </p:nvSpPr>
        <p:spPr bwMode="auto">
          <a:xfrm>
            <a:off x="3636434" y="2514605"/>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Как делаются вещи</a:t>
            </a:r>
            <a:endParaRPr lang="en-US" altLang="en-US" sz="1400" dirty="0">
              <a:latin typeface="+mj-lt"/>
            </a:endParaRPr>
          </a:p>
        </p:txBody>
      </p:sp>
      <p:sp>
        <p:nvSpPr>
          <p:cNvPr id="34" name="Rounded Rectangle 17">
            <a:extLst>
              <a:ext uri="{FF2B5EF4-FFF2-40B4-BE49-F238E27FC236}">
                <a16:creationId xmlns:a16="http://schemas.microsoft.com/office/drawing/2014/main" id="{5D51540A-B7F2-CE4F-816C-F47B7CE225D9}"/>
              </a:ext>
            </a:extLst>
          </p:cNvPr>
          <p:cNvSpPr>
            <a:spLocks noChangeArrowheads="1"/>
          </p:cNvSpPr>
          <p:nvPr/>
        </p:nvSpPr>
        <p:spPr bwMode="auto">
          <a:xfrm>
            <a:off x="4084270" y="3783989"/>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Управление </a:t>
            </a:r>
          </a:p>
          <a:p>
            <a:pPr eaLnBrk="1" hangingPunct="1">
              <a:lnSpc>
                <a:spcPct val="93000"/>
              </a:lnSpc>
              <a:spcBef>
                <a:spcPct val="0"/>
              </a:spcBef>
              <a:buClr>
                <a:srgbClr val="000000"/>
              </a:buClr>
              <a:buSzPct val="100000"/>
            </a:pPr>
            <a:r>
              <a:rPr lang="ru-RU" altLang="en-US" sz="1400" baseline="-25000" dirty="0">
                <a:latin typeface="+mj-lt"/>
              </a:rPr>
              <a:t>организацией</a:t>
            </a:r>
            <a:endParaRPr lang="en-US" altLang="en-US" sz="1400" baseline="-25000" dirty="0">
              <a:latin typeface="+mj-lt"/>
            </a:endParaRPr>
          </a:p>
        </p:txBody>
      </p:sp>
      <p:sp>
        <p:nvSpPr>
          <p:cNvPr id="35" name="Rounded Rectangle 21">
            <a:extLst>
              <a:ext uri="{FF2B5EF4-FFF2-40B4-BE49-F238E27FC236}">
                <a16:creationId xmlns:a16="http://schemas.microsoft.com/office/drawing/2014/main" id="{0EA32B29-05DB-9F4C-B19F-5D3AEC80916B}"/>
              </a:ext>
            </a:extLst>
          </p:cNvPr>
          <p:cNvSpPr>
            <a:spLocks noChangeArrowheads="1"/>
          </p:cNvSpPr>
          <p:nvPr/>
        </p:nvSpPr>
        <p:spPr bwMode="auto">
          <a:xfrm>
            <a:off x="1261402" y="3979164"/>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Общие исходные положения</a:t>
            </a:r>
            <a:endParaRPr lang="en-US" altLang="en-US" sz="1400" dirty="0">
              <a:latin typeface="+mj-lt"/>
            </a:endParaRPr>
          </a:p>
        </p:txBody>
      </p:sp>
      <p:sp>
        <p:nvSpPr>
          <p:cNvPr id="36" name="Rounded Rectangle 22">
            <a:extLst>
              <a:ext uri="{FF2B5EF4-FFF2-40B4-BE49-F238E27FC236}">
                <a16:creationId xmlns:a16="http://schemas.microsoft.com/office/drawing/2014/main" id="{7941E4E0-0578-394A-90C6-1E68709099C7}"/>
              </a:ext>
            </a:extLst>
          </p:cNvPr>
          <p:cNvSpPr>
            <a:spLocks noChangeArrowheads="1"/>
          </p:cNvSpPr>
          <p:nvPr/>
        </p:nvSpPr>
        <p:spPr bwMode="auto">
          <a:xfrm>
            <a:off x="3400059" y="4573311"/>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Коллективное поведение</a:t>
            </a:r>
            <a:endParaRPr lang="en-US" altLang="en-US" sz="1400" dirty="0">
              <a:latin typeface="+mj-lt"/>
            </a:endParaRPr>
          </a:p>
        </p:txBody>
      </p:sp>
      <p:sp>
        <p:nvSpPr>
          <p:cNvPr id="37" name="Rounded Rectangle 19">
            <a:extLst>
              <a:ext uri="{FF2B5EF4-FFF2-40B4-BE49-F238E27FC236}">
                <a16:creationId xmlns:a16="http://schemas.microsoft.com/office/drawing/2014/main" id="{3552AFFD-08D9-EF42-9F83-801472DD1221}"/>
              </a:ext>
            </a:extLst>
          </p:cNvPr>
          <p:cNvSpPr>
            <a:spLocks noChangeArrowheads="1"/>
          </p:cNvSpPr>
          <p:nvPr/>
        </p:nvSpPr>
        <p:spPr bwMode="auto">
          <a:xfrm>
            <a:off x="5284093" y="2971449"/>
            <a:ext cx="2084314"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Команда, выдающая</a:t>
            </a:r>
          </a:p>
          <a:p>
            <a:pPr eaLnBrk="1" hangingPunct="1">
              <a:lnSpc>
                <a:spcPct val="93000"/>
              </a:lnSpc>
              <a:spcBef>
                <a:spcPct val="0"/>
              </a:spcBef>
              <a:buClr>
                <a:srgbClr val="000000"/>
              </a:buClr>
              <a:buSzPct val="100000"/>
            </a:pPr>
            <a:r>
              <a:rPr lang="ru-RU" altLang="en-US" sz="1400" dirty="0">
                <a:latin typeface="+mj-lt"/>
              </a:rPr>
              <a:t>высокие результаты</a:t>
            </a:r>
            <a:endParaRPr lang="en-US" altLang="en-US" sz="1400" dirty="0">
              <a:latin typeface="+mj-lt"/>
            </a:endParaRPr>
          </a:p>
        </p:txBody>
      </p:sp>
      <p:sp>
        <p:nvSpPr>
          <p:cNvPr id="38" name="Rounded Rectangle 20">
            <a:extLst>
              <a:ext uri="{FF2B5EF4-FFF2-40B4-BE49-F238E27FC236}">
                <a16:creationId xmlns:a16="http://schemas.microsoft.com/office/drawing/2014/main" id="{42034055-95E9-474E-96B6-F779466925F7}"/>
              </a:ext>
            </a:extLst>
          </p:cNvPr>
          <p:cNvSpPr>
            <a:spLocks noChangeArrowheads="1"/>
          </p:cNvSpPr>
          <p:nvPr/>
        </p:nvSpPr>
        <p:spPr bwMode="auto">
          <a:xfrm>
            <a:off x="6046920" y="4569456"/>
            <a:ext cx="1615748" cy="650168"/>
          </a:xfrm>
          <a:prstGeom prst="roundRect">
            <a:avLst>
              <a:gd name="adj" fmla="val 16667"/>
            </a:avLst>
          </a:prstGeom>
          <a:solidFill>
            <a:srgbClr val="CCECFF"/>
          </a:solidFill>
          <a:ln w="9525" algn="ctr">
            <a:noFill/>
            <a:round/>
            <a:headEnd/>
            <a:tailEnd/>
          </a:ln>
        </p:spPr>
        <p:txBody>
          <a:bodyPr lIns="68580" tIns="34290" rIns="68580" bIns="34290" anchor="ctr"/>
          <a:lstStyle>
            <a:lvl1pPr algn="ctr" defTabSz="342900">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defTabSz="342900">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defTabSz="342900">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defTabSz="342900">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defTabSz="342900">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defTabSz="342900"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spcBef>
                <a:spcPct val="0"/>
              </a:spcBef>
              <a:buClr>
                <a:srgbClr val="000000"/>
              </a:buClr>
              <a:buSzPct val="100000"/>
            </a:pPr>
            <a:r>
              <a:rPr lang="ru-RU" altLang="en-US" sz="1400" dirty="0">
                <a:latin typeface="+mj-lt"/>
              </a:rPr>
              <a:t>Культура организации</a:t>
            </a:r>
            <a:endParaRPr lang="en-US" altLang="en-US" sz="1400" dirty="0">
              <a:latin typeface="+mj-lt"/>
            </a:endParaRPr>
          </a:p>
        </p:txBody>
      </p:sp>
    </p:spTree>
    <p:extLst>
      <p:ext uri="{BB962C8B-B14F-4D97-AF65-F5344CB8AC3E}">
        <p14:creationId xmlns:p14="http://schemas.microsoft.com/office/powerpoint/2010/main" val="264936739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84202" y="381000"/>
            <a:ext cx="7818965" cy="711200"/>
          </a:xfrm>
        </p:spPr>
        <p:txBody>
          <a:bodyPr/>
          <a:lstStyle/>
          <a:p>
            <a:r>
              <a:rPr lang="ru-RU" altLang="en-US" sz="2400" dirty="0">
                <a:latin typeface="+mj-lt"/>
              </a:rPr>
              <a:t>Определяя организационные возможности</a:t>
            </a:r>
            <a:endParaRPr lang="en-US" altLang="en-US" sz="2400" dirty="0">
              <a:latin typeface="+mj-lt"/>
            </a:endParaRPr>
          </a:p>
        </p:txBody>
      </p:sp>
      <p:graphicFrame>
        <p:nvGraphicFramePr>
          <p:cNvPr id="3" name="Group 2"/>
          <p:cNvGraphicFramePr>
            <a:graphicFrameLocks noGrp="1"/>
          </p:cNvGraphicFramePr>
          <p:nvPr>
            <p:extLst>
              <p:ext uri="{D42A27DB-BD31-4B8C-83A1-F6EECF244321}">
                <p14:modId xmlns:p14="http://schemas.microsoft.com/office/powerpoint/2010/main" val="4175490128"/>
              </p:ext>
            </p:extLst>
          </p:nvPr>
        </p:nvGraphicFramePr>
        <p:xfrm>
          <a:off x="1744663" y="2122271"/>
          <a:ext cx="5708650" cy="3128772"/>
        </p:xfrm>
        <a:graphic>
          <a:graphicData uri="http://schemas.openxmlformats.org/drawingml/2006/table">
            <a:tbl>
              <a:tblPr/>
              <a:tblGrid>
                <a:gridCol w="2854325">
                  <a:extLst>
                    <a:ext uri="{9D8B030D-6E8A-4147-A177-3AD203B41FA5}">
                      <a16:colId xmlns:a16="http://schemas.microsoft.com/office/drawing/2014/main" val="20000"/>
                    </a:ext>
                  </a:extLst>
                </a:gridCol>
                <a:gridCol w="2854325">
                  <a:extLst>
                    <a:ext uri="{9D8B030D-6E8A-4147-A177-3AD203B41FA5}">
                      <a16:colId xmlns:a16="http://schemas.microsoft.com/office/drawing/2014/main" val="20001"/>
                    </a:ext>
                  </a:extLst>
                </a:gridCol>
              </a:tblGrid>
              <a:tr h="1524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Индивидуальная</a:t>
                      </a:r>
                    </a:p>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компетенция </a:t>
                      </a:r>
                      <a:endParaRPr kumimoji="0" lang="en-US"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endParaRP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ru-RU" sz="1800" b="0" i="0" u="none" strike="noStrike" cap="none" normalizeH="0" baseline="0" dirty="0">
                          <a:ln>
                            <a:noFill/>
                          </a:ln>
                          <a:solidFill>
                            <a:schemeClr val="tx1"/>
                          </a:solidFill>
                          <a:effectLst/>
                          <a:latin typeface="+mj-lt"/>
                          <a:ea typeface="ＭＳ Ｐゴシック" pitchFamily="-105" charset="-128"/>
                          <a:cs typeface="Arial" panose="020B0604020202020204" pitchFamily="34" charset="0"/>
                        </a:rPr>
                        <a:t>Организационная возможность</a:t>
                      </a:r>
                      <a:endParaRPr kumimoji="0" lang="en-US" sz="1800" b="0" i="0" u="none" strike="noStrike" cap="none" normalizeH="0" baseline="0" dirty="0">
                        <a:ln>
                          <a:noFill/>
                        </a:ln>
                        <a:solidFill>
                          <a:schemeClr val="tx1"/>
                        </a:solidFill>
                        <a:effectLst/>
                        <a:latin typeface="+mj-lt"/>
                        <a:ea typeface="ＭＳ Ｐゴシック" pitchFamily="-105" charset="-128"/>
                        <a:cs typeface="Arial" panose="020B0604020202020204" pitchFamily="34"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54076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Индивидуальная</a:t>
                      </a:r>
                    </a:p>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техническая</a:t>
                      </a:r>
                    </a:p>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компетенция </a:t>
                      </a:r>
                      <a:endParaRPr kumimoji="0" lang="en-US"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endParaRP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Основная компетенция</a:t>
                      </a:r>
                      <a:r>
                        <a:rPr kumimoji="0" lang="en-US"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техническая/функциональная</a:t>
                      </a:r>
                    </a:p>
                    <a:p>
                      <a:pPr marL="0" marR="0" lvl="0" indent="0" algn="ctr" defTabSz="914400" rtl="0" eaLnBrk="1" fontAlgn="base" latinLnBrk="0" hangingPunct="1">
                        <a:lnSpc>
                          <a:spcPct val="100000"/>
                        </a:lnSpc>
                        <a:spcBef>
                          <a:spcPts val="0"/>
                        </a:spcBef>
                        <a:spcAft>
                          <a:spcPct val="0"/>
                        </a:spcAft>
                        <a:buClrTx/>
                        <a:buSzTx/>
                        <a:buFontTx/>
                        <a:buNone/>
                        <a:tabLst/>
                      </a:pPr>
                      <a:r>
                        <a:rPr kumimoji="0" lang="ru-RU"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rPr>
                        <a:t>Компетенция</a:t>
                      </a:r>
                      <a:endParaRPr kumimoji="0" lang="en-US" sz="1400" b="0" i="0" u="none" strike="noStrike" cap="none" normalizeH="0" baseline="0" dirty="0">
                        <a:ln>
                          <a:noFill/>
                        </a:ln>
                        <a:solidFill>
                          <a:srgbClr val="292929"/>
                        </a:solidFill>
                        <a:effectLst/>
                        <a:latin typeface="+mj-lt"/>
                        <a:ea typeface="ＭＳ Ｐゴシック" pitchFamily="-105" charset="-128"/>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CA0A20"/>
                        </a:solidFill>
                        <a:effectLst/>
                        <a:latin typeface="+mj-lt"/>
                        <a:ea typeface="ＭＳ Ｐゴシック" pitchFamily="-105" charset="-128"/>
                        <a:cs typeface="Arial" panose="020B0604020202020204" pitchFamily="34"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14"/>
          <p:cNvSpPr txBox="1">
            <a:spLocks noChangeArrowheads="1"/>
          </p:cNvSpPr>
          <p:nvPr/>
        </p:nvSpPr>
        <p:spPr bwMode="auto">
          <a:xfrm>
            <a:off x="2049175" y="3637937"/>
            <a:ext cx="18473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endParaRPr lang="en-US" sz="1800">
              <a:latin typeface="+mj-lt"/>
              <a:cs typeface="Tahoma" charset="0"/>
            </a:endParaRPr>
          </a:p>
        </p:txBody>
      </p:sp>
      <p:sp>
        <p:nvSpPr>
          <p:cNvPr id="5" name="Text Box 15"/>
          <p:cNvSpPr txBox="1">
            <a:spLocks noChangeArrowheads="1"/>
          </p:cNvSpPr>
          <p:nvPr/>
        </p:nvSpPr>
        <p:spPr bwMode="auto">
          <a:xfrm>
            <a:off x="80150" y="2718363"/>
            <a:ext cx="1662635"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ru-RU" sz="1800" dirty="0">
                <a:latin typeface="+mj-lt"/>
                <a:cs typeface="Arial" panose="020B0604020202020204" pitchFamily="34" charset="0"/>
              </a:rPr>
              <a:t>Социальные</a:t>
            </a:r>
            <a:endParaRPr lang="en-US" sz="1800" dirty="0">
              <a:latin typeface="+mj-lt"/>
              <a:cs typeface="Arial" panose="020B0604020202020204" pitchFamily="34" charset="0"/>
            </a:endParaRPr>
          </a:p>
        </p:txBody>
      </p:sp>
      <p:sp>
        <p:nvSpPr>
          <p:cNvPr id="6" name="Text Box 16"/>
          <p:cNvSpPr txBox="1">
            <a:spLocks noChangeArrowheads="1"/>
          </p:cNvSpPr>
          <p:nvPr/>
        </p:nvSpPr>
        <p:spPr bwMode="auto">
          <a:xfrm>
            <a:off x="80150" y="4286250"/>
            <a:ext cx="1665841"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ru-RU" sz="1800" dirty="0">
                <a:latin typeface="+mj-lt"/>
                <a:cs typeface="Arial" panose="020B0604020202020204" pitchFamily="34" charset="0"/>
              </a:rPr>
              <a:t>Технические</a:t>
            </a:r>
            <a:endParaRPr lang="en-US" sz="1800" dirty="0">
              <a:latin typeface="+mj-lt"/>
              <a:cs typeface="Arial" panose="020B0604020202020204" pitchFamily="34" charset="0"/>
            </a:endParaRPr>
          </a:p>
        </p:txBody>
      </p:sp>
      <p:sp>
        <p:nvSpPr>
          <p:cNvPr id="7" name="Text Box 17"/>
          <p:cNvSpPr txBox="1">
            <a:spLocks noChangeArrowheads="1"/>
          </p:cNvSpPr>
          <p:nvPr/>
        </p:nvSpPr>
        <p:spPr bwMode="auto">
          <a:xfrm>
            <a:off x="2119760" y="5259568"/>
            <a:ext cx="2173993"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ru-RU" sz="1800" dirty="0">
                <a:latin typeface="+mj-lt"/>
                <a:cs typeface="Arial" panose="020B0604020202020204" pitchFamily="34" charset="0"/>
              </a:rPr>
              <a:t>Индивидуальные</a:t>
            </a:r>
            <a:endParaRPr lang="en-US" sz="1800" dirty="0">
              <a:latin typeface="+mj-lt"/>
              <a:cs typeface="Arial" panose="020B0604020202020204" pitchFamily="34" charset="0"/>
            </a:endParaRPr>
          </a:p>
        </p:txBody>
      </p:sp>
      <p:sp>
        <p:nvSpPr>
          <p:cNvPr id="8" name="Text Box 18"/>
          <p:cNvSpPr txBox="1">
            <a:spLocks noChangeArrowheads="1"/>
          </p:cNvSpPr>
          <p:nvPr/>
        </p:nvSpPr>
        <p:spPr bwMode="auto">
          <a:xfrm>
            <a:off x="4911318" y="5259568"/>
            <a:ext cx="2350322" cy="36933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ru-RU" sz="1800" dirty="0">
                <a:latin typeface="+mj-lt"/>
                <a:cs typeface="Arial" panose="020B0604020202020204" pitchFamily="34" charset="0"/>
              </a:rPr>
              <a:t>Организационные</a:t>
            </a:r>
            <a:endParaRPr lang="en-US" sz="1800" dirty="0">
              <a:latin typeface="+mj-lt"/>
              <a:cs typeface="Arial" panose="020B0604020202020204" pitchFamily="34" charset="0"/>
            </a:endParaRPr>
          </a:p>
        </p:txBody>
      </p:sp>
      <p:sp>
        <p:nvSpPr>
          <p:cNvPr id="9" name="Down Arrow 8"/>
          <p:cNvSpPr>
            <a:spLocks noChangeAspect="1"/>
          </p:cNvSpPr>
          <p:nvPr/>
        </p:nvSpPr>
        <p:spPr>
          <a:xfrm rot="13382267">
            <a:off x="4326973" y="3644049"/>
            <a:ext cx="205813" cy="359798"/>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schemeClr val="tx1"/>
              </a:solidFill>
              <a:latin typeface="+mj-lt"/>
            </a:endParaRPr>
          </a:p>
        </p:txBody>
      </p:sp>
      <p:sp>
        <p:nvSpPr>
          <p:cNvPr id="10" name="Down Arrow 9"/>
          <p:cNvSpPr>
            <a:spLocks noChangeAspect="1"/>
          </p:cNvSpPr>
          <p:nvPr/>
        </p:nvSpPr>
        <p:spPr>
          <a:xfrm rot="10800000">
            <a:off x="5937686" y="3719649"/>
            <a:ext cx="205813" cy="301223"/>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schemeClr val="tx1"/>
              </a:solidFill>
              <a:latin typeface="+mj-lt"/>
            </a:endParaRPr>
          </a:p>
        </p:txBody>
      </p:sp>
      <p:sp>
        <p:nvSpPr>
          <p:cNvPr id="11" name="Down Arrow 10"/>
          <p:cNvSpPr>
            <a:spLocks noChangeAspect="1"/>
          </p:cNvSpPr>
          <p:nvPr/>
        </p:nvSpPr>
        <p:spPr>
          <a:xfrm rot="16200000">
            <a:off x="4219286" y="2734156"/>
            <a:ext cx="207420" cy="337746"/>
          </a:xfrm>
          <a:prstGeom prst="down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dirty="0">
              <a:solidFill>
                <a:schemeClr val="tx1"/>
              </a:solidFill>
              <a:latin typeface="+mj-lt"/>
            </a:endParaRPr>
          </a:p>
        </p:txBody>
      </p:sp>
      <p:sp>
        <p:nvSpPr>
          <p:cNvPr id="48150" name="TextBox 13"/>
          <p:cNvSpPr txBox="1">
            <a:spLocks noChangeArrowheads="1"/>
          </p:cNvSpPr>
          <p:nvPr/>
        </p:nvSpPr>
        <p:spPr bwMode="auto">
          <a:xfrm>
            <a:off x="1744663" y="1013096"/>
            <a:ext cx="5708650" cy="784830"/>
          </a:xfrm>
          <a:prstGeom prst="rect">
            <a:avLst/>
          </a:prstGeom>
          <a:solidFill>
            <a:srgbClr val="FFC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en-US" dirty="0">
                <a:latin typeface="+mj-lt"/>
              </a:rPr>
              <a:t>Организационные возможности</a:t>
            </a:r>
            <a:r>
              <a:rPr lang="en-US" altLang="en-US" dirty="0">
                <a:latin typeface="+mj-lt"/>
              </a:rPr>
              <a:t>:</a:t>
            </a:r>
            <a:r>
              <a:rPr lang="ru-RU" altLang="en-US" dirty="0">
                <a:latin typeface="+mj-lt"/>
              </a:rPr>
              <a:t> </a:t>
            </a:r>
            <a:endParaRPr lang="en-US" altLang="en-US" dirty="0">
              <a:latin typeface="+mj-lt"/>
            </a:endParaRPr>
          </a:p>
          <a:p>
            <a:pPr eaLnBrk="1" hangingPunct="1"/>
            <a:r>
              <a:rPr lang="ru-RU" altLang="en-US" dirty="0">
                <a:latin typeface="+mj-lt"/>
              </a:rPr>
              <a:t>чем</a:t>
            </a:r>
            <a:r>
              <a:rPr lang="en-US" altLang="en-US" dirty="0">
                <a:latin typeface="+mj-lt"/>
              </a:rPr>
              <a:t> </a:t>
            </a:r>
            <a:r>
              <a:rPr lang="ru-RU" altLang="en-US" dirty="0">
                <a:latin typeface="+mj-lt"/>
              </a:rPr>
              <a:t>мы известны</a:t>
            </a:r>
            <a:r>
              <a:rPr lang="en-US" altLang="en-US" dirty="0">
                <a:latin typeface="+mj-lt"/>
              </a:rPr>
              <a:t> </a:t>
            </a:r>
            <a:r>
              <a:rPr lang="ru-RU" altLang="en-US" dirty="0">
                <a:latin typeface="+mj-lt"/>
              </a:rPr>
              <a:t>и что хорошо делаем</a:t>
            </a:r>
            <a:r>
              <a:rPr lang="en-US" altLang="en-US" dirty="0">
                <a:latin typeface="+mj-lt"/>
              </a:rPr>
              <a:t>?</a:t>
            </a:r>
          </a:p>
        </p:txBody>
      </p:sp>
    </p:spTree>
    <p:extLst>
      <p:ext uri="{BB962C8B-B14F-4D97-AF65-F5344CB8AC3E}">
        <p14:creationId xmlns:p14="http://schemas.microsoft.com/office/powerpoint/2010/main" val="425968585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ChangeArrowheads="1"/>
          </p:cNvSpPr>
          <p:nvPr/>
        </p:nvSpPr>
        <p:spPr bwMode="auto">
          <a:xfrm>
            <a:off x="1107281" y="1512997"/>
            <a:ext cx="6858000" cy="44719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b="1">
              <a:latin typeface="+mj-lt"/>
            </a:endParaRPr>
          </a:p>
        </p:txBody>
      </p:sp>
      <p:sp>
        <p:nvSpPr>
          <p:cNvPr id="14" name="Rectangle 13"/>
          <p:cNvSpPr/>
          <p:nvPr/>
        </p:nvSpPr>
        <p:spPr>
          <a:xfrm>
            <a:off x="1699022" y="5501932"/>
            <a:ext cx="5715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solidFill>
                <a:schemeClr val="tx1"/>
              </a:solidFill>
              <a:latin typeface="+mj-lt"/>
            </a:endParaRPr>
          </a:p>
          <a:p>
            <a:pPr algn="ctr">
              <a:defRPr/>
            </a:pPr>
            <a:r>
              <a:rPr lang="en-US" sz="1000" dirty="0">
                <a:solidFill>
                  <a:schemeClr val="tx1"/>
                </a:solidFill>
                <a:latin typeface="+mj-lt"/>
              </a:rPr>
              <a:t>Lo</a:t>
            </a:r>
          </a:p>
          <a:p>
            <a:pPr algn="ctr">
              <a:defRPr/>
            </a:pPr>
            <a:r>
              <a:rPr lang="en-US" sz="1000" dirty="0">
                <a:solidFill>
                  <a:schemeClr val="tx1"/>
                </a:solidFill>
                <a:latin typeface="+mj-lt"/>
              </a:rPr>
              <a:t>6.58%</a:t>
            </a:r>
          </a:p>
          <a:p>
            <a:pPr algn="ctr">
              <a:defRPr/>
            </a:pPr>
            <a:endParaRPr lang="en-US" sz="1000" dirty="0">
              <a:solidFill>
                <a:schemeClr val="tx1"/>
              </a:solidFill>
              <a:latin typeface="+mj-lt"/>
            </a:endParaRPr>
          </a:p>
        </p:txBody>
      </p:sp>
      <p:sp>
        <p:nvSpPr>
          <p:cNvPr id="84998" name="Title 3"/>
          <p:cNvSpPr>
            <a:spLocks noGrp="1"/>
          </p:cNvSpPr>
          <p:nvPr>
            <p:ph type="title"/>
          </p:nvPr>
        </p:nvSpPr>
        <p:spPr>
          <a:xfrm>
            <a:off x="719001" y="560921"/>
            <a:ext cx="7818965" cy="533400"/>
          </a:xfrm>
        </p:spPr>
        <p:txBody>
          <a:bodyPr/>
          <a:lstStyle/>
          <a:p>
            <a:r>
              <a:rPr lang="ru-RU" altLang="en-US" sz="2400" dirty="0">
                <a:latin typeface="+mj-lt"/>
              </a:rPr>
              <a:t>Приоритизация организационных возможностей </a:t>
            </a:r>
            <a:br>
              <a:rPr lang="ru-RU" altLang="en-US" sz="2400" dirty="0">
                <a:latin typeface="+mj-lt"/>
              </a:rPr>
            </a:br>
            <a:r>
              <a:rPr lang="ru-RU" altLang="en-US" sz="2400" dirty="0">
                <a:latin typeface="+mj-lt"/>
              </a:rPr>
              <a:t>на основе текущей эффективности и влияния на бизнес</a:t>
            </a:r>
            <a:endParaRPr lang="en-US" altLang="en-US" sz="2400" dirty="0">
              <a:latin typeface="+mj-lt"/>
            </a:endParaRPr>
          </a:p>
        </p:txBody>
      </p:sp>
      <p:sp>
        <p:nvSpPr>
          <p:cNvPr id="11" name="Rectangle 10"/>
          <p:cNvSpPr/>
          <p:nvPr/>
        </p:nvSpPr>
        <p:spPr>
          <a:xfrm>
            <a:off x="1185268" y="1581391"/>
            <a:ext cx="602456"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Hi</a:t>
            </a:r>
          </a:p>
          <a:p>
            <a:pPr algn="ctr">
              <a:defRPr/>
            </a:pPr>
            <a:r>
              <a:rPr lang="en-US" sz="1000" dirty="0">
                <a:solidFill>
                  <a:schemeClr val="tx1"/>
                </a:solidFill>
                <a:latin typeface="+mj-lt"/>
              </a:rPr>
              <a:t>4.29</a:t>
            </a:r>
          </a:p>
        </p:txBody>
      </p:sp>
      <p:sp>
        <p:nvSpPr>
          <p:cNvPr id="13" name="Rectangle 12"/>
          <p:cNvSpPr/>
          <p:nvPr/>
        </p:nvSpPr>
        <p:spPr>
          <a:xfrm>
            <a:off x="1221581" y="4925616"/>
            <a:ext cx="514350"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Lo</a:t>
            </a:r>
          </a:p>
          <a:p>
            <a:pPr algn="ctr">
              <a:defRPr/>
            </a:pPr>
            <a:r>
              <a:rPr lang="en-US" sz="1000" dirty="0">
                <a:solidFill>
                  <a:schemeClr val="tx1"/>
                </a:solidFill>
                <a:latin typeface="+mj-lt"/>
              </a:rPr>
              <a:t>3.86</a:t>
            </a:r>
          </a:p>
        </p:txBody>
      </p:sp>
      <p:cxnSp>
        <p:nvCxnSpPr>
          <p:cNvPr id="85001" name="Straight Connector 5"/>
          <p:cNvCxnSpPr>
            <a:cxnSpLocks noChangeShapeType="1"/>
          </p:cNvCxnSpPr>
          <p:nvPr/>
        </p:nvCxnSpPr>
        <p:spPr bwMode="auto">
          <a:xfrm flipV="1">
            <a:off x="4879181" y="1700213"/>
            <a:ext cx="0" cy="3600450"/>
          </a:xfrm>
          <a:prstGeom prst="line">
            <a:avLst/>
          </a:prstGeom>
          <a:noFill/>
          <a:ln w="12700">
            <a:solidFill>
              <a:srgbClr val="7F86B8"/>
            </a:solidFill>
            <a:round/>
            <a:headEnd/>
            <a:tailEnd/>
          </a:ln>
          <a:extLst>
            <a:ext uri="{909E8E84-426E-40DD-AFC4-6F175D3DCCD1}">
              <a14:hiddenFill xmlns:a14="http://schemas.microsoft.com/office/drawing/2010/main">
                <a:noFill/>
              </a14:hiddenFill>
            </a:ext>
          </a:extLst>
        </p:spPr>
      </p:cxnSp>
      <p:cxnSp>
        <p:nvCxnSpPr>
          <p:cNvPr id="85002" name="Straight Connector 8"/>
          <p:cNvCxnSpPr>
            <a:cxnSpLocks noChangeShapeType="1"/>
          </p:cNvCxnSpPr>
          <p:nvPr/>
        </p:nvCxnSpPr>
        <p:spPr bwMode="auto">
          <a:xfrm flipV="1">
            <a:off x="2135981" y="3529013"/>
            <a:ext cx="5768579" cy="57150"/>
          </a:xfrm>
          <a:prstGeom prst="line">
            <a:avLst/>
          </a:prstGeom>
          <a:noFill/>
          <a:ln w="12700">
            <a:solidFill>
              <a:srgbClr val="7F86B8"/>
            </a:solidFill>
            <a:round/>
            <a:headEnd/>
            <a:tailEnd/>
          </a:ln>
          <a:extLst>
            <a:ext uri="{909E8E84-426E-40DD-AFC4-6F175D3DCCD1}">
              <a14:hiddenFill xmlns:a14="http://schemas.microsoft.com/office/drawing/2010/main">
                <a:noFill/>
              </a14:hiddenFill>
            </a:ext>
          </a:extLst>
        </p:spPr>
      </p:cxnSp>
      <p:sp>
        <p:nvSpPr>
          <p:cNvPr id="85004" name="TextBox 1"/>
          <p:cNvSpPr txBox="1">
            <a:spLocks noChangeArrowheads="1"/>
          </p:cNvSpPr>
          <p:nvPr/>
        </p:nvSpPr>
        <p:spPr bwMode="auto">
          <a:xfrm>
            <a:off x="1735931" y="1528762"/>
            <a:ext cx="45717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b="1">
                <a:latin typeface="+mj-lt"/>
              </a:rPr>
              <a:t>4.3</a:t>
            </a: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r>
              <a:rPr lang="en-US" altLang="en-US" sz="900" b="1">
                <a:latin typeface="+mj-lt"/>
              </a:rPr>
              <a:t>4.2</a:t>
            </a: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r>
              <a:rPr lang="en-US" altLang="en-US" sz="900" b="1">
                <a:latin typeface="+mj-lt"/>
              </a:rPr>
              <a:t>4.1</a:t>
            </a: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r>
              <a:rPr lang="en-US" altLang="en-US" sz="900" b="1">
                <a:latin typeface="+mj-lt"/>
              </a:rPr>
              <a:t>4.0</a:t>
            </a: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endParaRPr lang="en-US" altLang="en-US" sz="900" b="1">
              <a:latin typeface="+mj-lt"/>
            </a:endParaRPr>
          </a:p>
          <a:p>
            <a:pPr eaLnBrk="1" hangingPunct="1"/>
            <a:r>
              <a:rPr lang="en-US" altLang="en-US" sz="900" b="1">
                <a:latin typeface="+mj-lt"/>
              </a:rPr>
              <a:t>3.9</a:t>
            </a:r>
          </a:p>
          <a:p>
            <a:pPr eaLnBrk="1" hangingPunct="1"/>
            <a:endParaRPr lang="en-US" altLang="en-US" sz="900" b="1">
              <a:latin typeface="+mj-lt"/>
            </a:endParaRPr>
          </a:p>
          <a:p>
            <a:pPr eaLnBrk="1" hangingPunct="1"/>
            <a:r>
              <a:rPr lang="en-US" altLang="en-US" sz="900" b="1">
                <a:latin typeface="+mj-lt"/>
              </a:rPr>
              <a:t>3.86-</a:t>
            </a:r>
          </a:p>
          <a:p>
            <a:pPr eaLnBrk="1" hangingPunct="1"/>
            <a:endParaRPr lang="en-US" altLang="en-US" sz="900" b="1">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10198704"/>
              </p:ext>
            </p:extLst>
          </p:nvPr>
        </p:nvGraphicFramePr>
        <p:xfrm>
          <a:off x="2021681" y="1643063"/>
          <a:ext cx="5772150" cy="3655559"/>
        </p:xfrm>
        <a:graphic>
          <a:graphicData uri="http://schemas.openxmlformats.org/drawingml/2006/table">
            <a:tbl>
              <a:tblPr/>
              <a:tblGrid>
                <a:gridCol w="5772150">
                  <a:extLst>
                    <a:ext uri="{9D8B030D-6E8A-4147-A177-3AD203B41FA5}">
                      <a16:colId xmlns:a16="http://schemas.microsoft.com/office/drawing/2014/main" val="20000"/>
                    </a:ext>
                  </a:extLst>
                </a:gridCol>
              </a:tblGrid>
              <a:tr h="3655559">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5009" name="TextBox 14"/>
          <p:cNvSpPr txBox="1">
            <a:spLocks noChangeArrowheads="1"/>
          </p:cNvSpPr>
          <p:nvPr/>
        </p:nvSpPr>
        <p:spPr bwMode="auto">
          <a:xfrm>
            <a:off x="2021681" y="5322094"/>
            <a:ext cx="594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b="1" dirty="0">
                <a:latin typeface="+mj-lt"/>
              </a:rPr>
              <a:t>6.58             7                             8                                 9                                       10                                      11.26        </a:t>
            </a:r>
          </a:p>
        </p:txBody>
      </p:sp>
      <p:sp>
        <p:nvSpPr>
          <p:cNvPr id="85010" name="TextBox 16"/>
          <p:cNvSpPr txBox="1">
            <a:spLocks noChangeArrowheads="1"/>
          </p:cNvSpPr>
          <p:nvPr/>
        </p:nvSpPr>
        <p:spPr bwMode="auto">
          <a:xfrm>
            <a:off x="5257800" y="5755867"/>
            <a:ext cx="1256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161FF"/>
                </a:solidFill>
                <a:latin typeface="+mj-lt"/>
              </a:rPr>
              <a:t>Фокус знания</a:t>
            </a:r>
            <a:endParaRPr lang="en-US" altLang="en-US" sz="1000" b="1" dirty="0">
              <a:solidFill>
                <a:srgbClr val="0161FF"/>
              </a:solidFill>
              <a:latin typeface="+mj-lt"/>
            </a:endParaRPr>
          </a:p>
        </p:txBody>
      </p:sp>
      <p:sp>
        <p:nvSpPr>
          <p:cNvPr id="85011" name="TextBox 19"/>
          <p:cNvSpPr txBox="1">
            <a:spLocks noChangeArrowheads="1"/>
          </p:cNvSpPr>
          <p:nvPr/>
        </p:nvSpPr>
        <p:spPr bwMode="auto">
          <a:xfrm>
            <a:off x="2132431" y="1629654"/>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FF0000"/>
                </a:solidFill>
                <a:latin typeface="+mj-lt"/>
              </a:rPr>
              <a:t>Талант</a:t>
            </a:r>
            <a:r>
              <a:rPr lang="en-US" altLang="en-US" sz="1000" b="1" dirty="0">
                <a:solidFill>
                  <a:srgbClr val="FF0000"/>
                </a:solidFill>
                <a:latin typeface="+mj-lt"/>
              </a:rPr>
              <a:t> </a:t>
            </a:r>
          </a:p>
        </p:txBody>
      </p:sp>
      <p:sp>
        <p:nvSpPr>
          <p:cNvPr id="85012" name="Diamond 35"/>
          <p:cNvSpPr>
            <a:spLocks noChangeArrowheads="1"/>
          </p:cNvSpPr>
          <p:nvPr/>
        </p:nvSpPr>
        <p:spPr bwMode="auto">
          <a:xfrm>
            <a:off x="2040731" y="1688306"/>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13" name="Diamond 38"/>
          <p:cNvSpPr>
            <a:spLocks noChangeArrowheads="1"/>
          </p:cNvSpPr>
          <p:nvPr/>
        </p:nvSpPr>
        <p:spPr bwMode="auto">
          <a:xfrm>
            <a:off x="4316016" y="5158979"/>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14" name="Diamond 38"/>
          <p:cNvSpPr>
            <a:spLocks noChangeArrowheads="1"/>
          </p:cNvSpPr>
          <p:nvPr/>
        </p:nvSpPr>
        <p:spPr bwMode="auto">
          <a:xfrm>
            <a:off x="5257800" y="4925616"/>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15" name="Diamond 38"/>
          <p:cNvSpPr>
            <a:spLocks noChangeArrowheads="1"/>
          </p:cNvSpPr>
          <p:nvPr/>
        </p:nvSpPr>
        <p:spPr bwMode="auto">
          <a:xfrm>
            <a:off x="4136231" y="4480322"/>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12" name="Rectangle 11"/>
          <p:cNvSpPr/>
          <p:nvPr/>
        </p:nvSpPr>
        <p:spPr>
          <a:xfrm>
            <a:off x="7589044" y="5527476"/>
            <a:ext cx="641747"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solidFill>
                <a:schemeClr val="tx1"/>
              </a:solidFill>
              <a:latin typeface="+mj-lt"/>
            </a:endParaRPr>
          </a:p>
          <a:p>
            <a:pPr algn="ctr">
              <a:defRPr/>
            </a:pPr>
            <a:r>
              <a:rPr lang="en-US" sz="1000" dirty="0">
                <a:solidFill>
                  <a:schemeClr val="tx1"/>
                </a:solidFill>
                <a:latin typeface="+mj-lt"/>
              </a:rPr>
              <a:t>Hi</a:t>
            </a:r>
          </a:p>
          <a:p>
            <a:pPr algn="ctr">
              <a:defRPr/>
            </a:pPr>
            <a:r>
              <a:rPr lang="en-US" sz="1000" dirty="0">
                <a:solidFill>
                  <a:schemeClr val="tx1"/>
                </a:solidFill>
                <a:latin typeface="+mj-lt"/>
              </a:rPr>
              <a:t>11.26%</a:t>
            </a:r>
          </a:p>
          <a:p>
            <a:pPr algn="ctr">
              <a:defRPr/>
            </a:pPr>
            <a:endParaRPr lang="en-US" sz="1000" dirty="0">
              <a:solidFill>
                <a:schemeClr val="tx1"/>
              </a:solidFill>
              <a:latin typeface="+mj-lt"/>
            </a:endParaRPr>
          </a:p>
          <a:p>
            <a:pPr algn="ctr">
              <a:defRPr/>
            </a:pPr>
            <a:endParaRPr lang="en-US" sz="1000" dirty="0">
              <a:solidFill>
                <a:schemeClr val="tx1"/>
              </a:solidFill>
              <a:latin typeface="+mj-lt"/>
            </a:endParaRPr>
          </a:p>
        </p:txBody>
      </p:sp>
      <p:sp>
        <p:nvSpPr>
          <p:cNvPr id="85016" name="Diamond 38"/>
          <p:cNvSpPr>
            <a:spLocks noChangeArrowheads="1"/>
          </p:cNvSpPr>
          <p:nvPr/>
        </p:nvSpPr>
        <p:spPr bwMode="auto">
          <a:xfrm>
            <a:off x="7531894" y="3989785"/>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17" name="Diamond 38"/>
          <p:cNvSpPr>
            <a:spLocks noChangeArrowheads="1"/>
          </p:cNvSpPr>
          <p:nvPr/>
        </p:nvSpPr>
        <p:spPr bwMode="auto">
          <a:xfrm>
            <a:off x="5829300" y="4020741"/>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20" name="TextBox 19"/>
          <p:cNvSpPr txBox="1">
            <a:spLocks noChangeArrowheads="1"/>
          </p:cNvSpPr>
          <p:nvPr/>
        </p:nvSpPr>
        <p:spPr bwMode="auto">
          <a:xfrm>
            <a:off x="3928119" y="2183295"/>
            <a:ext cx="1226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FF0000"/>
                </a:solidFill>
                <a:latin typeface="+mj-lt"/>
              </a:rPr>
              <a:t>Подотчетность</a:t>
            </a:r>
            <a:endParaRPr lang="en-US" altLang="en-US" sz="1000" b="1" dirty="0">
              <a:solidFill>
                <a:srgbClr val="FF0000"/>
              </a:solidFill>
              <a:latin typeface="+mj-lt"/>
            </a:endParaRPr>
          </a:p>
        </p:txBody>
      </p:sp>
      <p:sp>
        <p:nvSpPr>
          <p:cNvPr id="85021" name="Diamond 35"/>
          <p:cNvSpPr>
            <a:spLocks noChangeArrowheads="1"/>
          </p:cNvSpPr>
          <p:nvPr/>
        </p:nvSpPr>
        <p:spPr bwMode="auto">
          <a:xfrm>
            <a:off x="5048250" y="2470547"/>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22" name="Diamond 35"/>
          <p:cNvSpPr>
            <a:spLocks noChangeArrowheads="1"/>
          </p:cNvSpPr>
          <p:nvPr/>
        </p:nvSpPr>
        <p:spPr bwMode="auto">
          <a:xfrm>
            <a:off x="4070747" y="2789635"/>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23" name="TextBox 19"/>
          <p:cNvSpPr txBox="1">
            <a:spLocks noChangeArrowheads="1"/>
          </p:cNvSpPr>
          <p:nvPr/>
        </p:nvSpPr>
        <p:spPr bwMode="auto">
          <a:xfrm>
            <a:off x="4174100" y="2722528"/>
            <a:ext cx="9775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FF0000"/>
                </a:solidFill>
                <a:latin typeface="+mj-lt"/>
              </a:rPr>
              <a:t>Лидерство</a:t>
            </a:r>
            <a:endParaRPr lang="en-US" altLang="en-US" sz="1000" b="1" dirty="0">
              <a:solidFill>
                <a:srgbClr val="FF0000"/>
              </a:solidFill>
              <a:latin typeface="+mj-lt"/>
            </a:endParaRPr>
          </a:p>
        </p:txBody>
      </p:sp>
      <p:sp>
        <p:nvSpPr>
          <p:cNvPr id="85024" name="Diamond 35"/>
          <p:cNvSpPr>
            <a:spLocks noChangeArrowheads="1"/>
          </p:cNvSpPr>
          <p:nvPr/>
        </p:nvSpPr>
        <p:spPr bwMode="auto">
          <a:xfrm>
            <a:off x="3969544" y="3067050"/>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25" name="TextBox 19"/>
          <p:cNvSpPr txBox="1">
            <a:spLocks noChangeArrowheads="1"/>
          </p:cNvSpPr>
          <p:nvPr/>
        </p:nvSpPr>
        <p:spPr bwMode="auto">
          <a:xfrm>
            <a:off x="4024313" y="3014663"/>
            <a:ext cx="1483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ru-RU" altLang="en-US" sz="1000" b="1" dirty="0">
                <a:solidFill>
                  <a:srgbClr val="FF0000"/>
                </a:solidFill>
                <a:latin typeface="+mj-lt"/>
              </a:rPr>
              <a:t>Операционная эффективность</a:t>
            </a:r>
            <a:endParaRPr lang="en-US" altLang="en-US" sz="1000" b="1" dirty="0">
              <a:solidFill>
                <a:srgbClr val="FF0000"/>
              </a:solidFill>
              <a:latin typeface="+mj-lt"/>
            </a:endParaRPr>
          </a:p>
        </p:txBody>
      </p:sp>
      <p:sp>
        <p:nvSpPr>
          <p:cNvPr id="85026" name="Diamond 35"/>
          <p:cNvSpPr>
            <a:spLocks noChangeArrowheads="1"/>
          </p:cNvSpPr>
          <p:nvPr/>
        </p:nvSpPr>
        <p:spPr bwMode="auto">
          <a:xfrm>
            <a:off x="5504260" y="1894285"/>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27" name="TextBox 25"/>
          <p:cNvSpPr txBox="1">
            <a:spLocks noChangeArrowheads="1"/>
          </p:cNvSpPr>
          <p:nvPr/>
        </p:nvSpPr>
        <p:spPr bwMode="auto">
          <a:xfrm>
            <a:off x="5584264" y="1837345"/>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ru-RU" altLang="en-US" sz="1000" b="1" dirty="0">
                <a:solidFill>
                  <a:srgbClr val="008000"/>
                </a:solidFill>
                <a:latin typeface="+mj-lt"/>
              </a:rPr>
              <a:t>Готовность отвечать на запросы клиентов</a:t>
            </a:r>
            <a:endParaRPr lang="en-US" altLang="en-US" sz="1000" b="1" dirty="0">
              <a:solidFill>
                <a:srgbClr val="008000"/>
              </a:solidFill>
              <a:latin typeface="+mj-lt"/>
            </a:endParaRPr>
          </a:p>
        </p:txBody>
      </p:sp>
      <p:sp>
        <p:nvSpPr>
          <p:cNvPr id="85028" name="Diamond 35"/>
          <p:cNvSpPr>
            <a:spLocks noChangeArrowheads="1"/>
          </p:cNvSpPr>
          <p:nvPr/>
        </p:nvSpPr>
        <p:spPr bwMode="auto">
          <a:xfrm>
            <a:off x="5836444" y="4643438"/>
            <a:ext cx="114300" cy="114300"/>
          </a:xfrm>
          <a:prstGeom prst="diamond">
            <a:avLst/>
          </a:prstGeom>
          <a:solidFill>
            <a:srgbClr val="000090"/>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00">
              <a:latin typeface="+mj-lt"/>
            </a:endParaRPr>
          </a:p>
        </p:txBody>
      </p:sp>
      <p:sp>
        <p:nvSpPr>
          <p:cNvPr id="85029" name="TextBox 25"/>
          <p:cNvSpPr txBox="1">
            <a:spLocks noChangeArrowheads="1"/>
          </p:cNvSpPr>
          <p:nvPr/>
        </p:nvSpPr>
        <p:spPr bwMode="auto">
          <a:xfrm>
            <a:off x="5882979" y="4394417"/>
            <a:ext cx="1145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08000"/>
                </a:solidFill>
                <a:latin typeface="+mj-lt"/>
              </a:rPr>
              <a:t>Скорость/</a:t>
            </a:r>
          </a:p>
          <a:p>
            <a:pPr algn="ctr" eaLnBrk="1" hangingPunct="1"/>
            <a:r>
              <a:rPr lang="ru-RU" altLang="en-US" sz="1000" b="1" dirty="0">
                <a:solidFill>
                  <a:srgbClr val="008000"/>
                </a:solidFill>
                <a:latin typeface="+mj-lt"/>
              </a:rPr>
              <a:t>Подвижность</a:t>
            </a:r>
            <a:endParaRPr lang="en-US" altLang="en-US" sz="1000" b="1" dirty="0">
              <a:solidFill>
                <a:srgbClr val="008000"/>
              </a:solidFill>
              <a:latin typeface="+mj-lt"/>
            </a:endParaRPr>
          </a:p>
        </p:txBody>
      </p:sp>
      <p:sp>
        <p:nvSpPr>
          <p:cNvPr id="85030" name="TextBox 16"/>
          <p:cNvSpPr txBox="1">
            <a:spLocks noChangeArrowheads="1"/>
          </p:cNvSpPr>
          <p:nvPr/>
        </p:nvSpPr>
        <p:spPr bwMode="auto">
          <a:xfrm>
            <a:off x="6499671" y="3765528"/>
            <a:ext cx="11727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161FF"/>
                </a:solidFill>
                <a:latin typeface="+mj-lt"/>
              </a:rPr>
              <a:t>Чуткость к внешнему миру</a:t>
            </a:r>
            <a:endParaRPr lang="en-US" altLang="en-US" sz="1000" b="1" dirty="0">
              <a:solidFill>
                <a:srgbClr val="0161FF"/>
              </a:solidFill>
              <a:latin typeface="+mj-lt"/>
            </a:endParaRPr>
          </a:p>
        </p:txBody>
      </p:sp>
      <p:sp>
        <p:nvSpPr>
          <p:cNvPr id="85031" name="TextBox 16"/>
          <p:cNvSpPr txBox="1">
            <a:spLocks noChangeArrowheads="1"/>
          </p:cNvSpPr>
          <p:nvPr/>
        </p:nvSpPr>
        <p:spPr bwMode="auto">
          <a:xfrm>
            <a:off x="5507319" y="3734992"/>
            <a:ext cx="10972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161FF"/>
                </a:solidFill>
                <a:latin typeface="+mj-lt"/>
              </a:rPr>
              <a:t>Инновации</a:t>
            </a:r>
            <a:endParaRPr lang="en-US" altLang="en-US" sz="1000" b="1" dirty="0">
              <a:solidFill>
                <a:srgbClr val="0161FF"/>
              </a:solidFill>
              <a:latin typeface="+mj-lt"/>
            </a:endParaRPr>
          </a:p>
        </p:txBody>
      </p:sp>
      <p:sp>
        <p:nvSpPr>
          <p:cNvPr id="85032" name="TextBox 16"/>
          <p:cNvSpPr txBox="1">
            <a:spLocks noChangeArrowheads="1"/>
          </p:cNvSpPr>
          <p:nvPr/>
        </p:nvSpPr>
        <p:spPr bwMode="auto">
          <a:xfrm>
            <a:off x="2972033" y="4368374"/>
            <a:ext cx="1195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161FF"/>
                </a:solidFill>
                <a:latin typeface="+mj-lt"/>
              </a:rPr>
              <a:t>Использование технологий</a:t>
            </a:r>
            <a:endParaRPr lang="en-US" altLang="en-US" sz="1000" b="1" dirty="0">
              <a:solidFill>
                <a:srgbClr val="0161FF"/>
              </a:solidFill>
              <a:latin typeface="+mj-lt"/>
            </a:endParaRPr>
          </a:p>
        </p:txBody>
      </p:sp>
      <p:sp>
        <p:nvSpPr>
          <p:cNvPr id="85033" name="TextBox 16"/>
          <p:cNvSpPr txBox="1">
            <a:spLocks noChangeArrowheads="1"/>
          </p:cNvSpPr>
          <p:nvPr/>
        </p:nvSpPr>
        <p:spPr bwMode="auto">
          <a:xfrm>
            <a:off x="3308980" y="4643438"/>
            <a:ext cx="3175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161FF"/>
                </a:solidFill>
                <a:latin typeface="+mj-lt"/>
              </a:rPr>
              <a:t>Общее мировоззрение</a:t>
            </a:r>
          </a:p>
          <a:p>
            <a:pPr algn="ctr" eaLnBrk="1" hangingPunct="1"/>
            <a:r>
              <a:rPr lang="ru-RU" altLang="en-US" sz="1000" b="1" dirty="0">
                <a:solidFill>
                  <a:srgbClr val="0161FF"/>
                </a:solidFill>
                <a:latin typeface="+mj-lt"/>
              </a:rPr>
              <a:t>, культура</a:t>
            </a:r>
            <a:endParaRPr lang="en-US" altLang="en-US" sz="1000" b="1" dirty="0">
              <a:solidFill>
                <a:srgbClr val="0161FF"/>
              </a:solidFill>
              <a:latin typeface="+mj-lt"/>
            </a:endParaRPr>
          </a:p>
        </p:txBody>
      </p:sp>
      <p:sp>
        <p:nvSpPr>
          <p:cNvPr id="85034" name="TextBox 16"/>
          <p:cNvSpPr txBox="1">
            <a:spLocks noChangeArrowheads="1"/>
          </p:cNvSpPr>
          <p:nvPr/>
        </p:nvSpPr>
        <p:spPr bwMode="auto">
          <a:xfrm>
            <a:off x="3437335" y="5050570"/>
            <a:ext cx="9358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161FF"/>
                </a:solidFill>
                <a:latin typeface="+mj-lt"/>
              </a:rPr>
              <a:t>Альянсы</a:t>
            </a:r>
            <a:endParaRPr lang="en-US" altLang="en-US" sz="1000" b="1" dirty="0">
              <a:solidFill>
                <a:srgbClr val="0161FF"/>
              </a:solidFill>
              <a:latin typeface="+mj-lt"/>
            </a:endParaRPr>
          </a:p>
        </p:txBody>
      </p:sp>
      <p:sp>
        <p:nvSpPr>
          <p:cNvPr id="85035" name="TextBox 19"/>
          <p:cNvSpPr txBox="1">
            <a:spLocks noChangeArrowheads="1"/>
          </p:cNvSpPr>
          <p:nvPr/>
        </p:nvSpPr>
        <p:spPr bwMode="auto">
          <a:xfrm>
            <a:off x="3343930" y="5722144"/>
            <a:ext cx="1104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FF0000"/>
                </a:solidFill>
                <a:latin typeface="+mj-lt"/>
              </a:rPr>
              <a:t>Человеческий</a:t>
            </a:r>
          </a:p>
          <a:p>
            <a:pPr algn="ctr" eaLnBrk="1" hangingPunct="1"/>
            <a:r>
              <a:rPr lang="ru-RU" altLang="en-US" sz="1000" b="1" dirty="0">
                <a:solidFill>
                  <a:srgbClr val="FF0000"/>
                </a:solidFill>
                <a:latin typeface="+mj-lt"/>
              </a:rPr>
              <a:t>капитал</a:t>
            </a:r>
            <a:endParaRPr lang="en-US" altLang="en-US" sz="1000" b="1" dirty="0">
              <a:solidFill>
                <a:srgbClr val="FF0000"/>
              </a:solidFill>
              <a:latin typeface="+mj-lt"/>
            </a:endParaRPr>
          </a:p>
        </p:txBody>
      </p:sp>
      <p:sp>
        <p:nvSpPr>
          <p:cNvPr id="85036" name="TextBox 25"/>
          <p:cNvSpPr txBox="1">
            <a:spLocks noChangeArrowheads="1"/>
          </p:cNvSpPr>
          <p:nvPr/>
        </p:nvSpPr>
        <p:spPr bwMode="auto">
          <a:xfrm>
            <a:off x="4299346" y="5715000"/>
            <a:ext cx="11047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000" b="1" dirty="0">
                <a:solidFill>
                  <a:srgbClr val="008000"/>
                </a:solidFill>
                <a:latin typeface="+mj-lt"/>
              </a:rPr>
              <a:t>Скорость/</a:t>
            </a:r>
          </a:p>
          <a:p>
            <a:pPr algn="ctr" eaLnBrk="1" hangingPunct="1"/>
            <a:r>
              <a:rPr lang="ru-RU" altLang="en-US" sz="1000" b="1" dirty="0">
                <a:solidFill>
                  <a:srgbClr val="008000"/>
                </a:solidFill>
                <a:latin typeface="+mj-lt"/>
              </a:rPr>
              <a:t>Подвижность</a:t>
            </a:r>
          </a:p>
        </p:txBody>
      </p:sp>
      <p:sp>
        <p:nvSpPr>
          <p:cNvPr id="2" name="Oval 1"/>
          <p:cNvSpPr/>
          <p:nvPr/>
        </p:nvSpPr>
        <p:spPr>
          <a:xfrm rot="1296468">
            <a:off x="4880325" y="1489160"/>
            <a:ext cx="3008824" cy="3948962"/>
          </a:xfrm>
          <a:prstGeom prst="ellipse">
            <a:avLst/>
          </a:prstGeom>
          <a:noFill/>
          <a:ln w="5080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986213" y="5472113"/>
            <a:ext cx="1816894" cy="21669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latin typeface="+mj-lt"/>
              </a:rPr>
              <a:t>Влияние на бизнес</a:t>
            </a:r>
            <a:endParaRPr lang="en-US" sz="1000" dirty="0">
              <a:solidFill>
                <a:schemeClr val="tx1"/>
              </a:solidFill>
              <a:latin typeface="+mj-lt"/>
            </a:endParaRPr>
          </a:p>
        </p:txBody>
      </p:sp>
      <p:sp>
        <p:nvSpPr>
          <p:cNvPr id="18" name="Rounded Rectangle 17"/>
          <p:cNvSpPr/>
          <p:nvPr/>
        </p:nvSpPr>
        <p:spPr>
          <a:xfrm rot="5400000">
            <a:off x="834628" y="3233738"/>
            <a:ext cx="1345406" cy="457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latin typeface="+mj-lt"/>
              </a:rPr>
              <a:t>Средняя эффективность</a:t>
            </a:r>
            <a:endParaRPr lang="en-US" sz="1000" dirty="0">
              <a:solidFill>
                <a:schemeClr val="tx1"/>
              </a:solidFill>
              <a:latin typeface="+mj-lt"/>
            </a:endParaRPr>
          </a:p>
        </p:txBody>
      </p:sp>
    </p:spTree>
    <p:extLst>
      <p:ext uri="{BB962C8B-B14F-4D97-AF65-F5344CB8AC3E}">
        <p14:creationId xmlns:p14="http://schemas.microsoft.com/office/powerpoint/2010/main" val="2304584994"/>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01" y="381000"/>
            <a:ext cx="7818965" cy="711200"/>
          </a:xfrm>
        </p:spPr>
        <p:txBody>
          <a:bodyPr/>
          <a:lstStyle/>
          <a:p>
            <a:r>
              <a:rPr lang="ru-RU" sz="2400" dirty="0">
                <a:latin typeface="+mj-lt"/>
              </a:rPr>
              <a:t>Возможности в критически важную эру</a:t>
            </a:r>
            <a:br>
              <a:rPr lang="ru-RU" sz="2400" dirty="0">
                <a:latin typeface="+mj-lt"/>
              </a:rPr>
            </a:br>
            <a:r>
              <a:rPr lang="ru-RU" sz="2400" dirty="0">
                <a:latin typeface="+mj-lt"/>
              </a:rPr>
              <a:t>резких изменений на рынках в следствие новых технологий</a:t>
            </a:r>
            <a:endParaRPr lang="en-US" sz="2400" dirty="0">
              <a:latin typeface="+mj-lt"/>
            </a:endParaRPr>
          </a:p>
        </p:txBody>
      </p:sp>
      <p:sp>
        <p:nvSpPr>
          <p:cNvPr id="6" name="TextBox 5">
            <a:extLst>
              <a:ext uri="{FF2B5EF4-FFF2-40B4-BE49-F238E27FC236}">
                <a16:creationId xmlns:a16="http://schemas.microsoft.com/office/drawing/2014/main" id="{6B4DCD00-C8A7-E64E-8DCE-11761F7A4DD5}"/>
              </a:ext>
            </a:extLst>
          </p:cNvPr>
          <p:cNvSpPr txBox="1"/>
          <p:nvPr/>
        </p:nvSpPr>
        <p:spPr>
          <a:xfrm>
            <a:off x="536580" y="2954572"/>
            <a:ext cx="2543175" cy="2893100"/>
          </a:xfrm>
          <a:prstGeom prst="rect">
            <a:avLst/>
          </a:prstGeom>
          <a:solidFill>
            <a:srgbClr val="FFC000"/>
          </a:solidFill>
          <a:ln>
            <a:solidFill>
              <a:srgbClr val="FFC000"/>
            </a:solidFill>
          </a:ln>
        </p:spPr>
        <p:txBody>
          <a:bodyPr wrap="square" rtlCol="0">
            <a:spAutoFit/>
          </a:bodyPr>
          <a:lstStyle/>
          <a:p>
            <a:pPr algn="ctr"/>
            <a:r>
              <a:rPr lang="ru-RU" sz="1400" b="1" dirty="0">
                <a:latin typeface="+mj-lt"/>
              </a:rPr>
              <a:t>Одержимость клиентами</a:t>
            </a:r>
          </a:p>
          <a:p>
            <a:pPr marL="285750" indent="-285750">
              <a:buFont typeface="Arial" panose="020B0604020202020204" pitchFamily="34" charset="0"/>
              <a:buChar char="•"/>
            </a:pPr>
            <a:r>
              <a:rPr lang="ru-RU" sz="1400" dirty="0">
                <a:latin typeface="+mj-lt"/>
              </a:rPr>
              <a:t>Фокус — снаружи внутрь</a:t>
            </a:r>
          </a:p>
          <a:p>
            <a:pPr marL="285750" indent="-285750">
              <a:buFont typeface="Arial" panose="020B0604020202020204" pitchFamily="34" charset="0"/>
              <a:buChar char="•"/>
            </a:pPr>
            <a:r>
              <a:rPr lang="ru-RU" sz="1400" dirty="0">
                <a:latin typeface="+mj-lt"/>
              </a:rPr>
              <a:t>Перейти от обслуживания к предвосхищению нужд клиентов</a:t>
            </a:r>
          </a:p>
          <a:p>
            <a:pPr marL="285750" indent="-285750">
              <a:buFont typeface="Arial" panose="020B0604020202020204" pitchFamily="34" charset="0"/>
              <a:buChar char="•"/>
            </a:pPr>
            <a:r>
              <a:rPr lang="ru-RU" sz="1400" dirty="0">
                <a:latin typeface="+mj-lt"/>
              </a:rPr>
              <a:t>Глубокое понимание потребностей и «боли» клиента</a:t>
            </a:r>
          </a:p>
          <a:p>
            <a:pPr marL="285750" indent="-285750">
              <a:buFont typeface="Arial" panose="020B0604020202020204" pitchFamily="34" charset="0"/>
              <a:buChar char="•"/>
            </a:pPr>
            <a:r>
              <a:rPr lang="ru-RU" sz="1400" dirty="0">
                <a:latin typeface="+mj-lt"/>
              </a:rPr>
              <a:t>Творите вместе с клиентом</a:t>
            </a:r>
            <a:endParaRPr lang="en-US" sz="1400" dirty="0">
              <a:latin typeface="+mj-lt"/>
            </a:endParaRPr>
          </a:p>
          <a:p>
            <a:pPr marL="285750" indent="-285750">
              <a:buFont typeface="Arial" panose="020B0604020202020204" pitchFamily="34" charset="0"/>
              <a:buChar char="•"/>
            </a:pPr>
            <a:endParaRPr lang="ru-RU" sz="1400" dirty="0">
              <a:latin typeface="+mj-lt"/>
            </a:endParaRPr>
          </a:p>
        </p:txBody>
      </p:sp>
      <p:sp>
        <p:nvSpPr>
          <p:cNvPr id="7" name="TextBox 6">
            <a:extLst>
              <a:ext uri="{FF2B5EF4-FFF2-40B4-BE49-F238E27FC236}">
                <a16:creationId xmlns:a16="http://schemas.microsoft.com/office/drawing/2014/main" id="{CF16E304-6D4B-5646-876A-48D77E90A4CC}"/>
              </a:ext>
            </a:extLst>
          </p:cNvPr>
          <p:cNvSpPr txBox="1"/>
          <p:nvPr/>
        </p:nvSpPr>
        <p:spPr>
          <a:xfrm>
            <a:off x="3420535" y="2954572"/>
            <a:ext cx="2543175" cy="2893100"/>
          </a:xfrm>
          <a:prstGeom prst="rect">
            <a:avLst/>
          </a:prstGeom>
          <a:solidFill>
            <a:srgbClr val="FFC000"/>
          </a:solidFill>
          <a:ln>
            <a:solidFill>
              <a:srgbClr val="FFC000"/>
            </a:solidFill>
          </a:ln>
        </p:spPr>
        <p:txBody>
          <a:bodyPr wrap="square" rtlCol="0">
            <a:spAutoFit/>
          </a:bodyPr>
          <a:lstStyle/>
          <a:p>
            <a:pPr algn="ctr"/>
            <a:r>
              <a:rPr lang="ru-RU" sz="1400" b="1" dirty="0">
                <a:latin typeface="+mj-lt"/>
              </a:rPr>
              <a:t>Инновации везде</a:t>
            </a:r>
          </a:p>
          <a:p>
            <a:pPr marL="285750" indent="-285750">
              <a:buFont typeface="Arial" panose="020B0604020202020204" pitchFamily="34" charset="0"/>
              <a:buChar char="•"/>
            </a:pPr>
            <a:r>
              <a:rPr lang="ru-RU" sz="1400" dirty="0">
                <a:latin typeface="+mj-lt"/>
              </a:rPr>
              <a:t>Фокус на возможностях, обусловленных новыми технологиями</a:t>
            </a:r>
          </a:p>
          <a:p>
            <a:pPr marL="285750" indent="-285750">
              <a:buFont typeface="Arial" panose="020B0604020202020204" pitchFamily="34" charset="0"/>
              <a:buChar char="•"/>
            </a:pPr>
            <a:r>
              <a:rPr lang="ru-RU" sz="1400" dirty="0">
                <a:latin typeface="+mj-lt"/>
              </a:rPr>
              <a:t>Внедряйте инновации </a:t>
            </a:r>
          </a:p>
          <a:p>
            <a:r>
              <a:rPr lang="ru-RU" sz="1400" dirty="0">
                <a:latin typeface="+mj-lt"/>
              </a:rPr>
              <a:t>      в продукты, сервисы,                      бизнес-модель, каналы и процессы</a:t>
            </a:r>
          </a:p>
          <a:p>
            <a:pPr marL="285750" indent="-285750">
              <a:buFont typeface="Arial" panose="020B0604020202020204" pitchFamily="34" charset="0"/>
              <a:buChar char="•"/>
            </a:pPr>
            <a:r>
              <a:rPr lang="ru-RU" sz="1400" dirty="0">
                <a:latin typeface="+mj-lt"/>
              </a:rPr>
              <a:t>Постоянно совершенствуйтесь</a:t>
            </a:r>
            <a:endParaRPr lang="en-US" sz="1400" dirty="0">
              <a:latin typeface="+mj-lt"/>
            </a:endParaRPr>
          </a:p>
          <a:p>
            <a:pPr marL="285750" indent="-285750">
              <a:buFont typeface="Arial" panose="020B0604020202020204" pitchFamily="34" charset="0"/>
              <a:buChar char="•"/>
            </a:pPr>
            <a:endParaRPr lang="ru-RU" sz="1400" dirty="0">
              <a:latin typeface="+mj-lt"/>
            </a:endParaRPr>
          </a:p>
          <a:p>
            <a:pPr marL="285750" indent="-285750">
              <a:buFont typeface="Arial" panose="020B0604020202020204" pitchFamily="34" charset="0"/>
              <a:buChar char="•"/>
            </a:pPr>
            <a:endParaRPr lang="ru-RU" sz="1400" dirty="0">
              <a:latin typeface="+mj-lt"/>
            </a:endParaRPr>
          </a:p>
        </p:txBody>
      </p:sp>
      <p:sp>
        <p:nvSpPr>
          <p:cNvPr id="8" name="TextBox 7">
            <a:extLst>
              <a:ext uri="{FF2B5EF4-FFF2-40B4-BE49-F238E27FC236}">
                <a16:creationId xmlns:a16="http://schemas.microsoft.com/office/drawing/2014/main" id="{2E53A5AE-CA1D-004E-A566-896B0712CD36}"/>
              </a:ext>
            </a:extLst>
          </p:cNvPr>
          <p:cNvSpPr txBox="1"/>
          <p:nvPr/>
        </p:nvSpPr>
        <p:spPr>
          <a:xfrm>
            <a:off x="6304490" y="2954572"/>
            <a:ext cx="2543175" cy="2893100"/>
          </a:xfrm>
          <a:prstGeom prst="rect">
            <a:avLst/>
          </a:prstGeom>
          <a:solidFill>
            <a:srgbClr val="FFC000"/>
          </a:solidFill>
          <a:ln>
            <a:solidFill>
              <a:srgbClr val="FFC000"/>
            </a:solidFill>
          </a:ln>
        </p:spPr>
        <p:txBody>
          <a:bodyPr wrap="square" rtlCol="0">
            <a:spAutoFit/>
          </a:bodyPr>
          <a:lstStyle/>
          <a:p>
            <a:pPr algn="ctr"/>
            <a:r>
              <a:rPr lang="ru-RU" sz="1400" b="1" dirty="0">
                <a:latin typeface="+mj-lt"/>
              </a:rPr>
              <a:t>Подвижность во всем</a:t>
            </a:r>
          </a:p>
          <a:p>
            <a:pPr marL="285750" indent="-285750">
              <a:buFont typeface="Arial" panose="020B0604020202020204" pitchFamily="34" charset="0"/>
              <a:buChar char="•"/>
            </a:pPr>
            <a:r>
              <a:rPr lang="ru-RU" sz="1400" dirty="0">
                <a:latin typeface="+mj-lt"/>
              </a:rPr>
              <a:t>Фокус —  на новом</a:t>
            </a:r>
          </a:p>
          <a:p>
            <a:pPr marL="285750" indent="-285750">
              <a:buFont typeface="Arial" panose="020B0604020202020204" pitchFamily="34" charset="0"/>
              <a:buChar char="•"/>
            </a:pPr>
            <a:r>
              <a:rPr lang="ru-RU" sz="1400" dirty="0">
                <a:latin typeface="+mj-lt"/>
              </a:rPr>
              <a:t>Терпите поражение быстро с ограниченными потерями</a:t>
            </a:r>
          </a:p>
          <a:p>
            <a:pPr marL="285750" indent="-285750">
              <a:buFont typeface="Arial" panose="020B0604020202020204" pitchFamily="34" charset="0"/>
              <a:buChar char="•"/>
            </a:pPr>
            <a:r>
              <a:rPr lang="ru-RU" sz="1400" dirty="0">
                <a:latin typeface="+mj-lt"/>
              </a:rPr>
              <a:t>Быстро масштабируйте, чтобы успешно экспериментировать</a:t>
            </a:r>
          </a:p>
          <a:p>
            <a:pPr marL="285750" indent="-285750">
              <a:buFont typeface="Arial" panose="020B0604020202020204" pitchFamily="34" charset="0"/>
              <a:buChar char="•"/>
            </a:pPr>
            <a:r>
              <a:rPr lang="ru-RU" sz="1400" dirty="0">
                <a:latin typeface="+mj-lt"/>
              </a:rPr>
              <a:t>Гибкость в распределении ресурсов</a:t>
            </a:r>
            <a:r>
              <a:rPr lang="en-US" sz="1400" dirty="0">
                <a:latin typeface="+mj-lt"/>
              </a:rPr>
              <a:t>. </a:t>
            </a:r>
            <a:endParaRPr lang="ru-RU" sz="1400" dirty="0">
              <a:latin typeface="+mj-lt"/>
            </a:endParaRPr>
          </a:p>
        </p:txBody>
      </p:sp>
      <p:sp>
        <p:nvSpPr>
          <p:cNvPr id="9" name="Triangle 8">
            <a:extLst>
              <a:ext uri="{FF2B5EF4-FFF2-40B4-BE49-F238E27FC236}">
                <a16:creationId xmlns:a16="http://schemas.microsoft.com/office/drawing/2014/main" id="{E0E10056-9CD6-D84C-A5F4-B6B96479CDAD}"/>
              </a:ext>
            </a:extLst>
          </p:cNvPr>
          <p:cNvSpPr/>
          <p:nvPr/>
        </p:nvSpPr>
        <p:spPr bwMode="auto">
          <a:xfrm>
            <a:off x="465143" y="1578684"/>
            <a:ext cx="8311084" cy="409655"/>
          </a:xfrm>
          <a:prstGeom prst="triangle">
            <a:avLst>
              <a:gd name="adj" fmla="val 49828"/>
            </a:avLst>
          </a:prstGeom>
          <a:solidFill>
            <a:srgbClr val="FFC000"/>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54DD5A3E-3354-B747-BA9D-24949C9CE276}"/>
              </a:ext>
            </a:extLst>
          </p:cNvPr>
          <p:cNvSpPr txBox="1"/>
          <p:nvPr/>
        </p:nvSpPr>
        <p:spPr>
          <a:xfrm>
            <a:off x="536581" y="2159795"/>
            <a:ext cx="8311084" cy="646331"/>
          </a:xfrm>
          <a:prstGeom prst="rect">
            <a:avLst/>
          </a:prstGeom>
          <a:solidFill>
            <a:srgbClr val="CCECFF"/>
          </a:solidFill>
        </p:spPr>
        <p:txBody>
          <a:bodyPr wrap="square" rtlCol="0">
            <a:spAutoFit/>
          </a:bodyPr>
          <a:lstStyle/>
          <a:p>
            <a:pPr algn="ctr"/>
            <a:r>
              <a:rPr lang="ru-RU" dirty="0">
                <a:latin typeface="+mj-lt"/>
              </a:rPr>
              <a:t>Внимательность к внешнему миру</a:t>
            </a:r>
            <a:r>
              <a:rPr lang="en-US" dirty="0">
                <a:latin typeface="+mj-lt"/>
              </a:rPr>
              <a:t>: </a:t>
            </a:r>
            <a:r>
              <a:rPr lang="ru-RU" dirty="0">
                <a:latin typeface="+mj-lt"/>
              </a:rPr>
              <a:t>способность получать, анализировать и применять информацию</a:t>
            </a:r>
          </a:p>
        </p:txBody>
      </p:sp>
    </p:spTree>
    <p:extLst>
      <p:ext uri="{BB962C8B-B14F-4D97-AF65-F5344CB8AC3E}">
        <p14:creationId xmlns:p14="http://schemas.microsoft.com/office/powerpoint/2010/main" val="77671877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Изобрести организацию заново</a:t>
            </a:r>
            <a:r>
              <a:rPr lang="en-US" altLang="en-US" sz="2400" dirty="0">
                <a:latin typeface="+mj-lt"/>
              </a:rPr>
              <a:t>:  </a:t>
            </a:r>
            <a:br>
              <a:rPr lang="ru-RU" altLang="en-US" sz="2400" dirty="0">
                <a:latin typeface="+mj-lt"/>
              </a:rPr>
            </a:br>
            <a:r>
              <a:rPr lang="ru-RU" altLang="en-US" sz="2400" dirty="0">
                <a:latin typeface="+mj-lt"/>
              </a:rPr>
              <a:t>Создание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11" name="Oval 6"/>
          <p:cNvSpPr>
            <a:spLocks noChangeArrowheads="1"/>
          </p:cNvSpPr>
          <p:nvPr/>
        </p:nvSpPr>
        <p:spPr bwMode="auto">
          <a:xfrm>
            <a:off x="228793" y="1289847"/>
            <a:ext cx="4228907" cy="1127776"/>
          </a:xfrm>
          <a:prstGeom prst="ellipse">
            <a:avLst/>
          </a:prstGeom>
          <a:solidFill>
            <a:srgbClr val="FFC000"/>
          </a:solidFill>
          <a:ln>
            <a:noFill/>
          </a:ln>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ctr" eaLnBrk="1" hangingPunct="1">
              <a:lnSpc>
                <a:spcPct val="93000"/>
              </a:lnSpc>
              <a:spcBef>
                <a:spcPct val="0"/>
              </a:spcBef>
              <a:buClr>
                <a:srgbClr val="000000"/>
              </a:buClr>
              <a:buSzPct val="100000"/>
              <a:buFont typeface="Arial" pitchFamily="34" charset="0"/>
              <a:buNone/>
            </a:pPr>
            <a:r>
              <a:rPr lang="ru-RU" altLang="en-US" sz="1600" dirty="0">
                <a:latin typeface="+mj-lt"/>
              </a:rPr>
              <a:t>Почему организация важна</a:t>
            </a:r>
            <a:r>
              <a:rPr lang="en-US" altLang="en-US" sz="1600" dirty="0">
                <a:latin typeface="+mj-lt"/>
              </a:rPr>
              <a:t>/ </a:t>
            </a:r>
            <a:r>
              <a:rPr lang="ru-RU" altLang="en-US" sz="1600" dirty="0">
                <a:latin typeface="+mj-lt"/>
              </a:rPr>
              <a:t>организация по принципу </a:t>
            </a:r>
            <a:r>
              <a:rPr lang="en-US" altLang="en-US" sz="1600" dirty="0">
                <a:latin typeface="+mj-lt"/>
              </a:rPr>
              <a:t>MOE</a:t>
            </a:r>
          </a:p>
        </p:txBody>
      </p:sp>
      <p:sp>
        <p:nvSpPr>
          <p:cNvPr id="16" name="Rounded Rectangle 5"/>
          <p:cNvSpPr>
            <a:spLocks noChangeArrowheads="1"/>
          </p:cNvSpPr>
          <p:nvPr/>
        </p:nvSpPr>
        <p:spPr bwMode="auto">
          <a:xfrm>
            <a:off x="4888569" y="1415043"/>
            <a:ext cx="4130547" cy="472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spcBef>
                <a:spcPct val="0"/>
              </a:spcBef>
              <a:buClr>
                <a:srgbClr val="000000"/>
              </a:buClr>
              <a:buSzPct val="100000"/>
            </a:pPr>
            <a:r>
              <a:rPr lang="ru-RU" altLang="en-US" sz="1600" dirty="0">
                <a:latin typeface="+mj-lt"/>
              </a:rPr>
              <a:t>Продемонстрировать, почему организация важна</a:t>
            </a:r>
            <a:r>
              <a:rPr lang="en-US" altLang="en-US" sz="1600" dirty="0">
                <a:latin typeface="+mj-lt"/>
              </a:rPr>
              <a:t>; </a:t>
            </a:r>
            <a:r>
              <a:rPr lang="ru-RU" altLang="en-US" sz="1600" dirty="0">
                <a:latin typeface="+mj-lt"/>
              </a:rPr>
              <a:t>определить обзорное исследование </a:t>
            </a:r>
            <a:r>
              <a:rPr lang="en-US" altLang="en-US" sz="1600" dirty="0">
                <a:latin typeface="+mj-lt"/>
              </a:rPr>
              <a:t>MOE</a:t>
            </a:r>
          </a:p>
        </p:txBody>
      </p:sp>
      <p:sp>
        <p:nvSpPr>
          <p:cNvPr id="7" name="Rectangle 6"/>
          <p:cNvSpPr/>
          <p:nvPr/>
        </p:nvSpPr>
        <p:spPr>
          <a:xfrm>
            <a:off x="4609926" y="2651193"/>
            <a:ext cx="1257300" cy="3023477"/>
          </a:xfrm>
          <a:prstGeom prst="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B36B316-6010-2A4B-B782-111D618450C5}"/>
              </a:ext>
            </a:extLst>
          </p:cNvPr>
          <p:cNvSpPr txBox="1"/>
          <p:nvPr/>
        </p:nvSpPr>
        <p:spPr>
          <a:xfrm>
            <a:off x="615139" y="2778732"/>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611365" y="4974320"/>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611365" y="3103361"/>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47559"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2000824" y="2777332"/>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2000825" y="4970520"/>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2000824" y="3103361"/>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30026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53474" y="2772257"/>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53475" y="4970520"/>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53474" y="3103361"/>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3415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702350" y="2778731"/>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702351" y="4974320"/>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702350" y="3107161"/>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48704" y="27977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101007" y="2774894"/>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093460" y="4960283"/>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093459" y="3093124"/>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088403" y="2783686"/>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439270" y="2785131"/>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431723" y="4970520"/>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431722" y="3103361"/>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164571563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7C7032CE-5914-4811-865E-A9F78533197F}"/>
              </a:ext>
            </a:extLst>
          </p:cNvPr>
          <p:cNvCxnSpPr>
            <a:cxnSpLocks/>
          </p:cNvCxnSpPr>
          <p:nvPr/>
        </p:nvCxnSpPr>
        <p:spPr>
          <a:xfrm>
            <a:off x="991216" y="3543299"/>
            <a:ext cx="25863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433AE503-EFBB-43BA-8176-9A09798C86DB}"/>
              </a:ext>
            </a:extLst>
          </p:cNvPr>
          <p:cNvSpPr>
            <a:spLocks noGrp="1"/>
          </p:cNvSpPr>
          <p:nvPr>
            <p:ph type="title"/>
          </p:nvPr>
        </p:nvSpPr>
        <p:spPr>
          <a:xfrm>
            <a:off x="667811" y="381000"/>
            <a:ext cx="7818965" cy="711200"/>
          </a:xfrm>
        </p:spPr>
        <p:txBody>
          <a:bodyPr/>
          <a:lstStyle/>
          <a:p>
            <a:r>
              <a:rPr lang="ru-RU" sz="2400" dirty="0">
                <a:latin typeface="+mj-lt"/>
              </a:rPr>
              <a:t>Традиционная холдинговая компания и компания с несколькими подразделениями</a:t>
            </a:r>
            <a:endParaRPr lang="en-US" sz="2400" dirty="0">
              <a:latin typeface="+mj-lt"/>
            </a:endParaRPr>
          </a:p>
        </p:txBody>
      </p:sp>
      <p:sp>
        <p:nvSpPr>
          <p:cNvPr id="13" name="Freeform: Shape 12">
            <a:extLst>
              <a:ext uri="{FF2B5EF4-FFF2-40B4-BE49-F238E27FC236}">
                <a16:creationId xmlns:a16="http://schemas.microsoft.com/office/drawing/2014/main" id="{485EEB89-46BC-406E-A167-7F4606D0C9EC}"/>
              </a:ext>
            </a:extLst>
          </p:cNvPr>
          <p:cNvSpPr/>
          <p:nvPr/>
        </p:nvSpPr>
        <p:spPr>
          <a:xfrm>
            <a:off x="1333065" y="1986972"/>
            <a:ext cx="1510147" cy="898046"/>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FFC000"/>
          </a:solid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250" tIns="173250" rIns="173250" bIns="173250" numCol="1" spcCol="1270" anchor="ctr" anchorCtr="0">
            <a:noAutofit/>
          </a:bodyPr>
          <a:lstStyle/>
          <a:p>
            <a:pPr algn="ctr" defTabSz="900113">
              <a:lnSpc>
                <a:spcPct val="90000"/>
              </a:lnSpc>
              <a:spcAft>
                <a:spcPct val="35000"/>
              </a:spcAft>
            </a:pPr>
            <a:r>
              <a:rPr lang="ru-RU" dirty="0">
                <a:solidFill>
                  <a:schemeClr val="tx1"/>
                </a:solidFill>
                <a:ea typeface="Open Sans" panose="020B0604020202020204" charset="0"/>
                <a:cs typeface="Open Sans" panose="020B0604020202020204" charset="0"/>
              </a:rPr>
              <a:t>Бизнес</a:t>
            </a:r>
            <a:r>
              <a:rPr lang="en-US" dirty="0">
                <a:solidFill>
                  <a:schemeClr val="tx1"/>
                </a:solidFill>
                <a:ea typeface="Open Sans" panose="020B0604020202020204" charset="0"/>
                <a:cs typeface="Open Sans" panose="020B0604020202020204" charset="0"/>
              </a:rPr>
              <a:t> A</a:t>
            </a:r>
            <a:endParaRPr lang="en-US" kern="1200" dirty="0">
              <a:solidFill>
                <a:schemeClr val="tx1"/>
              </a:solidFill>
              <a:ea typeface="Open Sans" panose="020B0604020202020204" charset="0"/>
              <a:cs typeface="Open Sans" panose="020B0604020202020204" charset="0"/>
            </a:endParaRPr>
          </a:p>
        </p:txBody>
      </p:sp>
      <p:sp>
        <p:nvSpPr>
          <p:cNvPr id="14" name="Freeform: Shape 13">
            <a:extLst>
              <a:ext uri="{FF2B5EF4-FFF2-40B4-BE49-F238E27FC236}">
                <a16:creationId xmlns:a16="http://schemas.microsoft.com/office/drawing/2014/main" id="{F8166BA8-7C84-429C-95BF-444AA00C7A33}"/>
              </a:ext>
            </a:extLst>
          </p:cNvPr>
          <p:cNvSpPr/>
          <p:nvPr/>
        </p:nvSpPr>
        <p:spPr>
          <a:xfrm>
            <a:off x="2997347" y="3148981"/>
            <a:ext cx="1352409" cy="898046"/>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FFC000"/>
          </a:solid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250" tIns="173250" rIns="173250" bIns="173250" numCol="1" spcCol="1270" anchor="ctr" anchorCtr="0">
            <a:noAutofit/>
          </a:bodyPr>
          <a:lstStyle/>
          <a:p>
            <a:pPr algn="ctr" defTabSz="900113">
              <a:lnSpc>
                <a:spcPct val="90000"/>
              </a:lnSpc>
              <a:spcAft>
                <a:spcPct val="35000"/>
              </a:spcAft>
            </a:pPr>
            <a:r>
              <a:rPr lang="ru-RU" dirty="0">
                <a:solidFill>
                  <a:schemeClr val="tx1"/>
                </a:solidFill>
                <a:ea typeface="Open Sans" panose="020B0604020202020204" charset="0"/>
                <a:cs typeface="Open Sans" panose="020B0604020202020204" charset="0"/>
              </a:rPr>
              <a:t>Бизнес</a:t>
            </a:r>
            <a:r>
              <a:rPr lang="en-US" dirty="0">
                <a:solidFill>
                  <a:schemeClr val="tx1"/>
                </a:solidFill>
                <a:ea typeface="Open Sans" panose="020B0604020202020204" charset="0"/>
                <a:cs typeface="Open Sans" panose="020B0604020202020204" charset="0"/>
              </a:rPr>
              <a:t> C</a:t>
            </a:r>
            <a:endParaRPr lang="en-US" kern="1200" dirty="0">
              <a:solidFill>
                <a:schemeClr val="tx1"/>
              </a:solidFill>
              <a:ea typeface="Open Sans" panose="020B0604020202020204" charset="0"/>
              <a:cs typeface="Open Sans" panose="020B0604020202020204" charset="0"/>
            </a:endParaRPr>
          </a:p>
        </p:txBody>
      </p:sp>
      <p:sp>
        <p:nvSpPr>
          <p:cNvPr id="15" name="Freeform: Shape 14">
            <a:extLst>
              <a:ext uri="{FF2B5EF4-FFF2-40B4-BE49-F238E27FC236}">
                <a16:creationId xmlns:a16="http://schemas.microsoft.com/office/drawing/2014/main" id="{0D70310D-8E9C-4C5C-8657-38A4AB65F648}"/>
              </a:ext>
            </a:extLst>
          </p:cNvPr>
          <p:cNvSpPr/>
          <p:nvPr/>
        </p:nvSpPr>
        <p:spPr>
          <a:xfrm>
            <a:off x="1311654" y="4346470"/>
            <a:ext cx="1510147" cy="898046"/>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FFC000"/>
          </a:solid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250" tIns="173250" rIns="173250" bIns="173250" numCol="1" spcCol="1270" anchor="ctr" anchorCtr="0">
            <a:noAutofit/>
          </a:bodyPr>
          <a:lstStyle/>
          <a:p>
            <a:pPr algn="ctr" defTabSz="900113">
              <a:lnSpc>
                <a:spcPct val="90000"/>
              </a:lnSpc>
              <a:spcAft>
                <a:spcPct val="35000"/>
              </a:spcAft>
            </a:pPr>
            <a:r>
              <a:rPr lang="ru-RU" dirty="0">
                <a:solidFill>
                  <a:schemeClr val="tx1"/>
                </a:solidFill>
                <a:ea typeface="Open Sans" panose="020B0604020202020204" charset="0"/>
                <a:cs typeface="Open Sans" panose="020B0604020202020204" charset="0"/>
              </a:rPr>
              <a:t>Бизнес</a:t>
            </a:r>
            <a:r>
              <a:rPr lang="en-US" dirty="0">
                <a:solidFill>
                  <a:schemeClr val="tx1"/>
                </a:solidFill>
                <a:ea typeface="Open Sans" panose="020B0604020202020204" charset="0"/>
                <a:cs typeface="Open Sans" panose="020B0604020202020204" charset="0"/>
              </a:rPr>
              <a:t> D</a:t>
            </a:r>
            <a:endParaRPr lang="en-US" kern="1200" dirty="0">
              <a:solidFill>
                <a:schemeClr val="tx1"/>
              </a:solidFill>
              <a:ea typeface="Open Sans" panose="020B0604020202020204" charset="0"/>
              <a:cs typeface="Open Sans" panose="020B0604020202020204" charset="0"/>
            </a:endParaRPr>
          </a:p>
        </p:txBody>
      </p:sp>
      <p:sp>
        <p:nvSpPr>
          <p:cNvPr id="16" name="Freeform: Shape 15">
            <a:extLst>
              <a:ext uri="{FF2B5EF4-FFF2-40B4-BE49-F238E27FC236}">
                <a16:creationId xmlns:a16="http://schemas.microsoft.com/office/drawing/2014/main" id="{27317344-4C6C-43CA-8CC8-C6E238FEF109}"/>
              </a:ext>
            </a:extLst>
          </p:cNvPr>
          <p:cNvSpPr/>
          <p:nvPr/>
        </p:nvSpPr>
        <p:spPr>
          <a:xfrm>
            <a:off x="173159" y="3114406"/>
            <a:ext cx="1239579" cy="898046"/>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FFC000"/>
          </a:solid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250" tIns="173250" rIns="173250" bIns="173250" numCol="1" spcCol="1270" anchor="ctr" anchorCtr="0">
            <a:noAutofit/>
          </a:bodyPr>
          <a:lstStyle/>
          <a:p>
            <a:pPr algn="ctr" defTabSz="900113">
              <a:lnSpc>
                <a:spcPct val="90000"/>
              </a:lnSpc>
              <a:spcAft>
                <a:spcPct val="35000"/>
              </a:spcAft>
            </a:pPr>
            <a:r>
              <a:rPr lang="ru-RU" dirty="0">
                <a:solidFill>
                  <a:schemeClr val="tx1"/>
                </a:solidFill>
                <a:ea typeface="Open Sans" panose="020B0604020202020204" charset="0"/>
                <a:cs typeface="Open Sans" panose="020B0604020202020204" charset="0"/>
              </a:rPr>
              <a:t>Бизнес</a:t>
            </a:r>
            <a:r>
              <a:rPr lang="en-US" dirty="0">
                <a:solidFill>
                  <a:schemeClr val="tx1"/>
                </a:solidFill>
                <a:ea typeface="Open Sans" panose="020B0604020202020204" charset="0"/>
                <a:cs typeface="Open Sans" panose="020B0604020202020204" charset="0"/>
              </a:rPr>
              <a:t> B</a:t>
            </a:r>
            <a:endParaRPr lang="en-US" kern="1200" dirty="0">
              <a:solidFill>
                <a:schemeClr val="tx1"/>
              </a:solidFill>
              <a:ea typeface="Open Sans" panose="020B0604020202020204" charset="0"/>
              <a:cs typeface="Open Sans" panose="020B0604020202020204" charset="0"/>
            </a:endParaRPr>
          </a:p>
        </p:txBody>
      </p:sp>
      <p:sp>
        <p:nvSpPr>
          <p:cNvPr id="31" name="Rectangle 30">
            <a:extLst>
              <a:ext uri="{FF2B5EF4-FFF2-40B4-BE49-F238E27FC236}">
                <a16:creationId xmlns:a16="http://schemas.microsoft.com/office/drawing/2014/main" id="{8E336FEA-6051-4B48-B14B-8C0CB86274AE}"/>
              </a:ext>
            </a:extLst>
          </p:cNvPr>
          <p:cNvSpPr/>
          <p:nvPr/>
        </p:nvSpPr>
        <p:spPr>
          <a:xfrm>
            <a:off x="5980126" y="1888304"/>
            <a:ext cx="1526074" cy="523877"/>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rPr>
              <a:t>Головной офис</a:t>
            </a:r>
            <a:endParaRPr lang="en-US" dirty="0">
              <a:solidFill>
                <a:schemeClr val="tx1"/>
              </a:solidFill>
            </a:endParaRPr>
          </a:p>
        </p:txBody>
      </p:sp>
      <p:sp>
        <p:nvSpPr>
          <p:cNvPr id="32" name="Rectangle 31">
            <a:extLst>
              <a:ext uri="{FF2B5EF4-FFF2-40B4-BE49-F238E27FC236}">
                <a16:creationId xmlns:a16="http://schemas.microsoft.com/office/drawing/2014/main" id="{9B76E805-B9C2-4365-A0DE-CE19B639112C}"/>
              </a:ext>
            </a:extLst>
          </p:cNvPr>
          <p:cNvSpPr/>
          <p:nvPr/>
        </p:nvSpPr>
        <p:spPr>
          <a:xfrm>
            <a:off x="6123373" y="3949783"/>
            <a:ext cx="1178740" cy="523877"/>
          </a:xfrm>
          <a:prstGeom prst="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ea typeface="Open Sans" panose="020B0604020202020204" charset="0"/>
                <a:cs typeface="Open Sans" panose="020B0604020202020204" charset="0"/>
              </a:rPr>
              <a:t>Бизнес</a:t>
            </a:r>
            <a:r>
              <a:rPr lang="en-US" dirty="0">
                <a:solidFill>
                  <a:schemeClr val="tx1"/>
                </a:solidFill>
                <a:ea typeface="Open Sans" panose="020B0604020202020204" charset="0"/>
                <a:cs typeface="Open Sans" panose="020B0604020202020204" charset="0"/>
              </a:rPr>
              <a:t> </a:t>
            </a:r>
            <a:r>
              <a:rPr lang="en-US" dirty="0">
                <a:solidFill>
                  <a:schemeClr val="tx1"/>
                </a:solidFill>
              </a:rPr>
              <a:t>B</a:t>
            </a:r>
          </a:p>
        </p:txBody>
      </p:sp>
      <p:sp>
        <p:nvSpPr>
          <p:cNvPr id="33" name="Rectangle 32">
            <a:extLst>
              <a:ext uri="{FF2B5EF4-FFF2-40B4-BE49-F238E27FC236}">
                <a16:creationId xmlns:a16="http://schemas.microsoft.com/office/drawing/2014/main" id="{118B7E08-CD9A-49BF-AC54-AF41577BA353}"/>
              </a:ext>
            </a:extLst>
          </p:cNvPr>
          <p:cNvSpPr/>
          <p:nvPr/>
        </p:nvSpPr>
        <p:spPr>
          <a:xfrm>
            <a:off x="4801385" y="3949784"/>
            <a:ext cx="1178740" cy="523877"/>
          </a:xfrm>
          <a:prstGeom prst="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ea typeface="Open Sans" panose="020B0604020202020204" charset="0"/>
                <a:cs typeface="Open Sans" panose="020B0604020202020204" charset="0"/>
              </a:rPr>
              <a:t>Бизнес</a:t>
            </a:r>
            <a:r>
              <a:rPr lang="en-US" dirty="0">
                <a:solidFill>
                  <a:schemeClr val="tx1"/>
                </a:solidFill>
                <a:ea typeface="Open Sans" panose="020B0604020202020204" charset="0"/>
                <a:cs typeface="Open Sans" panose="020B0604020202020204" charset="0"/>
              </a:rPr>
              <a:t> A</a:t>
            </a:r>
            <a:endParaRPr lang="en-US" dirty="0">
              <a:solidFill>
                <a:schemeClr val="tx1"/>
              </a:solidFill>
            </a:endParaRPr>
          </a:p>
        </p:txBody>
      </p:sp>
      <p:sp>
        <p:nvSpPr>
          <p:cNvPr id="34" name="Rectangle 33">
            <a:extLst>
              <a:ext uri="{FF2B5EF4-FFF2-40B4-BE49-F238E27FC236}">
                <a16:creationId xmlns:a16="http://schemas.microsoft.com/office/drawing/2014/main" id="{B4BCC08D-9E73-46BC-8B71-3D06312FD4BC}"/>
              </a:ext>
            </a:extLst>
          </p:cNvPr>
          <p:cNvSpPr/>
          <p:nvPr/>
        </p:nvSpPr>
        <p:spPr>
          <a:xfrm>
            <a:off x="7506200" y="3949783"/>
            <a:ext cx="1178740" cy="523877"/>
          </a:xfrm>
          <a:prstGeom prst="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ea typeface="Open Sans" panose="020B0604020202020204" charset="0"/>
                <a:cs typeface="Open Sans" panose="020B0604020202020204" charset="0"/>
              </a:rPr>
              <a:t>Бизнес</a:t>
            </a:r>
            <a:r>
              <a:rPr lang="en-US" dirty="0">
                <a:solidFill>
                  <a:schemeClr val="tx1"/>
                </a:solidFill>
              </a:rPr>
              <a:t> C</a:t>
            </a:r>
          </a:p>
        </p:txBody>
      </p:sp>
      <p:sp>
        <p:nvSpPr>
          <p:cNvPr id="36" name="Rectangle 35">
            <a:extLst>
              <a:ext uri="{FF2B5EF4-FFF2-40B4-BE49-F238E27FC236}">
                <a16:creationId xmlns:a16="http://schemas.microsoft.com/office/drawing/2014/main" id="{9044DC73-823E-4364-8FA7-C5E0F1C60666}"/>
              </a:ext>
            </a:extLst>
          </p:cNvPr>
          <p:cNvSpPr/>
          <p:nvPr/>
        </p:nvSpPr>
        <p:spPr>
          <a:xfrm>
            <a:off x="4195624" y="2580440"/>
            <a:ext cx="1838265" cy="418848"/>
          </a:xfrm>
          <a:prstGeom prst="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rPr>
              <a:t>Сотрудники</a:t>
            </a:r>
            <a:endParaRPr lang="en-US" dirty="0">
              <a:solidFill>
                <a:schemeClr val="tx1"/>
              </a:solidFill>
            </a:endParaRPr>
          </a:p>
        </p:txBody>
      </p:sp>
      <p:cxnSp>
        <p:nvCxnSpPr>
          <p:cNvPr id="38" name="Connector: Elbow 37">
            <a:extLst>
              <a:ext uri="{FF2B5EF4-FFF2-40B4-BE49-F238E27FC236}">
                <a16:creationId xmlns:a16="http://schemas.microsoft.com/office/drawing/2014/main" id="{844BBFD6-1544-4574-B7A8-AD28BA8760F3}"/>
              </a:ext>
            </a:extLst>
          </p:cNvPr>
          <p:cNvCxnSpPr>
            <a:cxnSpLocks/>
            <a:stCxn id="33" idx="0"/>
            <a:endCxn id="31" idx="2"/>
          </p:cNvCxnSpPr>
          <p:nvPr/>
        </p:nvCxnSpPr>
        <p:spPr>
          <a:xfrm rot="5400000" flipH="1" flipV="1">
            <a:off x="5298158" y="2504779"/>
            <a:ext cx="1537603" cy="1352408"/>
          </a:xfrm>
          <a:prstGeom prst="bentConnector3">
            <a:avLst/>
          </a:prstGeom>
          <a:effectLst/>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0BC52BA2-1BCC-4417-9378-9B79A1B9231F}"/>
              </a:ext>
            </a:extLst>
          </p:cNvPr>
          <p:cNvCxnSpPr>
            <a:cxnSpLocks/>
            <a:stCxn id="34" idx="0"/>
            <a:endCxn id="31" idx="2"/>
          </p:cNvCxnSpPr>
          <p:nvPr/>
        </p:nvCxnSpPr>
        <p:spPr>
          <a:xfrm rot="16200000" flipV="1">
            <a:off x="6650566" y="2504778"/>
            <a:ext cx="1537602" cy="1352407"/>
          </a:xfrm>
          <a:prstGeom prst="bentConnector3">
            <a:avLst/>
          </a:prstGeom>
          <a:effectLst/>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E6EE1253-9461-4AF9-A228-5776B901DEEF}"/>
              </a:ext>
            </a:extLst>
          </p:cNvPr>
          <p:cNvCxnSpPr>
            <a:cxnSpLocks/>
            <a:stCxn id="32" idx="0"/>
            <a:endCxn id="31" idx="2"/>
          </p:cNvCxnSpPr>
          <p:nvPr/>
        </p:nvCxnSpPr>
        <p:spPr>
          <a:xfrm flipV="1">
            <a:off x="6712743" y="2412181"/>
            <a:ext cx="30420" cy="1537602"/>
          </a:xfrm>
          <a:prstGeom prst="straightConnector1">
            <a:avLst/>
          </a:prstGeom>
          <a:effectLst/>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ED219AEC-EF19-448C-97DD-267A24C94682}"/>
              </a:ext>
            </a:extLst>
          </p:cNvPr>
          <p:cNvCxnSpPr>
            <a:cxnSpLocks/>
            <a:stCxn id="36" idx="3"/>
            <a:endCxn id="31" idx="2"/>
          </p:cNvCxnSpPr>
          <p:nvPr/>
        </p:nvCxnSpPr>
        <p:spPr>
          <a:xfrm flipV="1">
            <a:off x="6033889" y="2412181"/>
            <a:ext cx="709274" cy="377683"/>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F24953A5-9FFB-42BA-84A5-07F78DBF4E36}"/>
              </a:ext>
            </a:extLst>
          </p:cNvPr>
          <p:cNvSpPr/>
          <p:nvPr/>
        </p:nvSpPr>
        <p:spPr>
          <a:xfrm>
            <a:off x="4076700" y="4960567"/>
            <a:ext cx="1178740" cy="523877"/>
          </a:xfrm>
          <a:prstGeom prst="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ea typeface="Open Sans" panose="020B0604020202020204" charset="0"/>
                <a:cs typeface="Open Sans" panose="020B0604020202020204" charset="0"/>
              </a:rPr>
              <a:t>Рынок</a:t>
            </a:r>
            <a:r>
              <a:rPr lang="en-US" dirty="0">
                <a:solidFill>
                  <a:schemeClr val="tx1"/>
                </a:solidFill>
                <a:ea typeface="Open Sans" panose="020B0604020202020204" charset="0"/>
                <a:cs typeface="Open Sans" panose="020B0604020202020204" charset="0"/>
              </a:rPr>
              <a:t> B</a:t>
            </a:r>
            <a:endParaRPr lang="en-US" dirty="0">
              <a:solidFill>
                <a:schemeClr val="tx1"/>
              </a:solidFill>
            </a:endParaRPr>
          </a:p>
        </p:txBody>
      </p:sp>
      <p:sp>
        <p:nvSpPr>
          <p:cNvPr id="54" name="Rectangle 53">
            <a:extLst>
              <a:ext uri="{FF2B5EF4-FFF2-40B4-BE49-F238E27FC236}">
                <a16:creationId xmlns:a16="http://schemas.microsoft.com/office/drawing/2014/main" id="{9E530559-B1E8-46AF-8298-6CE8CB36078A}"/>
              </a:ext>
            </a:extLst>
          </p:cNvPr>
          <p:cNvSpPr/>
          <p:nvPr/>
        </p:nvSpPr>
        <p:spPr>
          <a:xfrm>
            <a:off x="5462379" y="4960567"/>
            <a:ext cx="1178740" cy="523877"/>
          </a:xfrm>
          <a:prstGeom prst="rect">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ru-RU" dirty="0">
                <a:solidFill>
                  <a:schemeClr val="tx1"/>
                </a:solidFill>
                <a:ea typeface="Open Sans" panose="020B0604020202020204" charset="0"/>
                <a:cs typeface="Open Sans" panose="020B0604020202020204" charset="0"/>
              </a:rPr>
              <a:t>Рынок</a:t>
            </a:r>
            <a:r>
              <a:rPr lang="en-US" dirty="0">
                <a:solidFill>
                  <a:schemeClr val="tx1"/>
                </a:solidFill>
                <a:ea typeface="Open Sans" panose="020B0604020202020204" charset="0"/>
                <a:cs typeface="Open Sans" panose="020B0604020202020204" charset="0"/>
              </a:rPr>
              <a:t> A</a:t>
            </a:r>
            <a:endParaRPr lang="en-US" dirty="0">
              <a:solidFill>
                <a:schemeClr val="tx1"/>
              </a:solidFill>
            </a:endParaRPr>
          </a:p>
        </p:txBody>
      </p:sp>
      <p:cxnSp>
        <p:nvCxnSpPr>
          <p:cNvPr id="67" name="Connector: Elbow 66">
            <a:extLst>
              <a:ext uri="{FF2B5EF4-FFF2-40B4-BE49-F238E27FC236}">
                <a16:creationId xmlns:a16="http://schemas.microsoft.com/office/drawing/2014/main" id="{4B7D19CE-054F-402F-8ADF-F1103A9ED85D}"/>
              </a:ext>
            </a:extLst>
          </p:cNvPr>
          <p:cNvCxnSpPr>
            <a:cxnSpLocks/>
            <a:stCxn id="53" idx="0"/>
            <a:endCxn id="33" idx="2"/>
          </p:cNvCxnSpPr>
          <p:nvPr/>
        </p:nvCxnSpPr>
        <p:spPr>
          <a:xfrm rot="5400000" flipH="1" flipV="1">
            <a:off x="4784960" y="4354772"/>
            <a:ext cx="486907" cy="724685"/>
          </a:xfrm>
          <a:prstGeom prst="bentConnector3">
            <a:avLst/>
          </a:prstGeom>
          <a:effectLst/>
        </p:spPr>
        <p:style>
          <a:lnRef idx="2">
            <a:schemeClr val="accent1"/>
          </a:lnRef>
          <a:fillRef idx="0">
            <a:schemeClr val="accent1"/>
          </a:fillRef>
          <a:effectRef idx="1">
            <a:schemeClr val="accent1"/>
          </a:effectRef>
          <a:fontRef idx="minor">
            <a:schemeClr val="tx1"/>
          </a:fontRef>
        </p:style>
      </p:cxnSp>
      <p:cxnSp>
        <p:nvCxnSpPr>
          <p:cNvPr id="70" name="Connector: Elbow 69">
            <a:extLst>
              <a:ext uri="{FF2B5EF4-FFF2-40B4-BE49-F238E27FC236}">
                <a16:creationId xmlns:a16="http://schemas.microsoft.com/office/drawing/2014/main" id="{F47C2FEA-0016-4873-BCA0-0C17E8FB93F1}"/>
              </a:ext>
            </a:extLst>
          </p:cNvPr>
          <p:cNvCxnSpPr>
            <a:cxnSpLocks/>
            <a:stCxn id="54" idx="0"/>
            <a:endCxn id="33" idx="2"/>
          </p:cNvCxnSpPr>
          <p:nvPr/>
        </p:nvCxnSpPr>
        <p:spPr>
          <a:xfrm rot="16200000" flipV="1">
            <a:off x="5477799" y="4386618"/>
            <a:ext cx="486907" cy="660994"/>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6E7F74C-C15A-4934-9AF1-583EA00E5C3F}"/>
              </a:ext>
            </a:extLst>
          </p:cNvPr>
          <p:cNvCxnSpPr>
            <a:cxnSpLocks/>
            <a:stCxn id="13" idx="3"/>
          </p:cNvCxnSpPr>
          <p:nvPr/>
        </p:nvCxnSpPr>
        <p:spPr>
          <a:xfrm>
            <a:off x="2088139" y="2885019"/>
            <a:ext cx="0" cy="277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8E4228-A838-4AF0-A8B7-410F36ACCA0D}"/>
              </a:ext>
            </a:extLst>
          </p:cNvPr>
          <p:cNvCxnSpPr>
            <a:cxnSpLocks/>
            <a:endCxn id="15" idx="1"/>
          </p:cNvCxnSpPr>
          <p:nvPr/>
        </p:nvCxnSpPr>
        <p:spPr>
          <a:xfrm>
            <a:off x="2066728" y="4076227"/>
            <a:ext cx="0" cy="270243"/>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376ED26-6531-1644-82C4-361E89263085}"/>
              </a:ext>
            </a:extLst>
          </p:cNvPr>
          <p:cNvSpPr/>
          <p:nvPr/>
        </p:nvSpPr>
        <p:spPr bwMode="auto">
          <a:xfrm>
            <a:off x="1333066" y="3160657"/>
            <a:ext cx="1750560" cy="914400"/>
          </a:xfrm>
          <a:prstGeom prst="ellipse">
            <a:avLst/>
          </a:prstGeom>
          <a:solidFill>
            <a:srgbClr val="CCECFF"/>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Freeform: Shape 11">
            <a:extLst>
              <a:ext uri="{FF2B5EF4-FFF2-40B4-BE49-F238E27FC236}">
                <a16:creationId xmlns:a16="http://schemas.microsoft.com/office/drawing/2014/main" id="{D5CDF795-2C75-4688-8274-34ABE6D2FFB8}"/>
              </a:ext>
            </a:extLst>
          </p:cNvPr>
          <p:cNvSpPr/>
          <p:nvPr/>
        </p:nvSpPr>
        <p:spPr>
          <a:xfrm>
            <a:off x="1170399" y="2973207"/>
            <a:ext cx="2143708" cy="1282923"/>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956" tIns="246956" rIns="246956" bIns="246956" numCol="1" spcCol="1270" anchor="ctr" anchorCtr="0">
            <a:noAutofit/>
          </a:bodyPr>
          <a:lstStyle/>
          <a:p>
            <a:pPr algn="ctr" defTabSz="1266825">
              <a:lnSpc>
                <a:spcPct val="90000"/>
              </a:lnSpc>
              <a:spcAft>
                <a:spcPct val="35000"/>
              </a:spcAft>
            </a:pPr>
            <a:r>
              <a:rPr lang="ru-RU" kern="1200" dirty="0" err="1">
                <a:solidFill>
                  <a:schemeClr val="tx1"/>
                </a:solidFill>
                <a:ea typeface="Open Sans" panose="020B0604020202020204" charset="0"/>
                <a:cs typeface="Open Sans" panose="020B0604020202020204" charset="0"/>
              </a:rPr>
              <a:t>Корп</a:t>
            </a:r>
            <a:r>
              <a:rPr lang="en-US" kern="1200" dirty="0">
                <a:solidFill>
                  <a:schemeClr val="tx1"/>
                </a:solidFill>
                <a:ea typeface="Open Sans" panose="020B0604020202020204" charset="0"/>
                <a:cs typeface="Open Sans" panose="020B0604020202020204" charset="0"/>
              </a:rPr>
              <a:t>.</a:t>
            </a:r>
            <a:r>
              <a:rPr lang="ru-RU" kern="1200" dirty="0">
                <a:solidFill>
                  <a:schemeClr val="tx1"/>
                </a:solidFill>
                <a:ea typeface="Open Sans" panose="020B0604020202020204" charset="0"/>
                <a:cs typeface="Open Sans" panose="020B0604020202020204" charset="0"/>
              </a:rPr>
              <a:t> сервисы</a:t>
            </a:r>
            <a:endParaRPr lang="en-US" kern="1200" dirty="0">
              <a:solidFill>
                <a:schemeClr val="tx1"/>
              </a:solidFill>
              <a:ea typeface="Open Sans" panose="020B0604020202020204" charset="0"/>
              <a:cs typeface="Open Sans" panose="020B0604020202020204" charset="0"/>
            </a:endParaRPr>
          </a:p>
        </p:txBody>
      </p:sp>
    </p:spTree>
    <p:extLst>
      <p:ext uri="{BB962C8B-B14F-4D97-AF65-F5344CB8AC3E}">
        <p14:creationId xmlns:p14="http://schemas.microsoft.com/office/powerpoint/2010/main" val="377600839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5" name="Title 1"/>
          <p:cNvSpPr>
            <a:spLocks noGrp="1"/>
          </p:cNvSpPr>
          <p:nvPr>
            <p:ph type="title"/>
          </p:nvPr>
        </p:nvSpPr>
        <p:spPr>
          <a:xfrm>
            <a:off x="893743" y="381000"/>
            <a:ext cx="7818965" cy="711200"/>
          </a:xfrm>
        </p:spPr>
        <p:txBody>
          <a:bodyPr/>
          <a:lstStyle/>
          <a:p>
            <a:r>
              <a:rPr lang="ru-RU" altLang="en-US" sz="2400" dirty="0">
                <a:latin typeface="+mj-lt"/>
              </a:rPr>
              <a:t>Как выглядит морфология </a:t>
            </a:r>
            <a:r>
              <a:rPr lang="en-US" altLang="en-US" sz="2400" dirty="0">
                <a:latin typeface="+mj-lt"/>
              </a:rPr>
              <a:t>MOE?</a:t>
            </a:r>
          </a:p>
        </p:txBody>
      </p:sp>
      <p:sp>
        <p:nvSpPr>
          <p:cNvPr id="64540" name="Line 28"/>
          <p:cNvSpPr>
            <a:spLocks noChangeShapeType="1"/>
          </p:cNvSpPr>
          <p:nvPr/>
        </p:nvSpPr>
        <p:spPr bwMode="auto">
          <a:xfrm flipV="1">
            <a:off x="2784034" y="4124033"/>
            <a:ext cx="911338" cy="730231"/>
          </a:xfrm>
          <a:prstGeom prst="line">
            <a:avLst/>
          </a:prstGeom>
          <a:ln>
            <a:solidFill>
              <a:schemeClr val="bg2">
                <a:lumMod val="75000"/>
              </a:schemeClr>
            </a:solidFill>
            <a:headEnd/>
            <a:tailEnd/>
          </a:ln>
          <a:effectLst>
            <a:outerShdw blurRad="40000" dist="23000" dir="5400000" sx="1000" sy="1000" rotWithShape="0">
              <a:schemeClr val="tx1">
                <a:lumMod val="50000"/>
                <a:lumOff val="50000"/>
                <a:alpha val="35000"/>
              </a:schemeClr>
            </a:outerShdw>
          </a:effectLst>
        </p:spPr>
        <p:style>
          <a:lnRef idx="3">
            <a:schemeClr val="accent2"/>
          </a:lnRef>
          <a:fillRef idx="0">
            <a:schemeClr val="accent2"/>
          </a:fillRef>
          <a:effectRef idx="2">
            <a:schemeClr val="accent2"/>
          </a:effectRef>
          <a:fontRef idx="minor">
            <a:schemeClr val="tx1"/>
          </a:fontRef>
        </p:style>
        <p:txBody>
          <a:bodyPr/>
          <a:lstStyle/>
          <a:p>
            <a:pPr algn="ctr" eaLnBrk="1" hangingPunct="1">
              <a:spcBef>
                <a:spcPct val="50000"/>
              </a:spcBef>
              <a:defRPr/>
            </a:pPr>
            <a:endParaRPr lang="en-US" sz="1013"/>
          </a:p>
        </p:txBody>
      </p:sp>
      <p:sp>
        <p:nvSpPr>
          <p:cNvPr id="64538" name="Line 26"/>
          <p:cNvSpPr>
            <a:spLocks noChangeShapeType="1"/>
          </p:cNvSpPr>
          <p:nvPr/>
        </p:nvSpPr>
        <p:spPr bwMode="auto">
          <a:xfrm flipH="1">
            <a:off x="2784033" y="3945643"/>
            <a:ext cx="4453935" cy="9803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37" name="Line 25"/>
          <p:cNvSpPr>
            <a:spLocks noChangeShapeType="1"/>
          </p:cNvSpPr>
          <p:nvPr/>
        </p:nvSpPr>
        <p:spPr bwMode="auto">
          <a:xfrm flipH="1" flipV="1">
            <a:off x="1584638" y="3833940"/>
            <a:ext cx="4186092" cy="1167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51" name="Line 39"/>
          <p:cNvSpPr>
            <a:spLocks noChangeShapeType="1"/>
          </p:cNvSpPr>
          <p:nvPr/>
        </p:nvSpPr>
        <p:spPr bwMode="auto">
          <a:xfrm flipV="1">
            <a:off x="1754776" y="2510189"/>
            <a:ext cx="4177670" cy="11587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42" name="Line 30"/>
          <p:cNvSpPr>
            <a:spLocks noChangeShapeType="1"/>
          </p:cNvSpPr>
          <p:nvPr/>
        </p:nvSpPr>
        <p:spPr bwMode="auto">
          <a:xfrm flipV="1">
            <a:off x="5046375" y="3885624"/>
            <a:ext cx="2191593" cy="46681"/>
          </a:xfrm>
          <a:prstGeom prst="line">
            <a:avLst/>
          </a:prstGeom>
          <a:ln>
            <a:solidFill>
              <a:schemeClr val="bg2">
                <a:lumMod val="75000"/>
              </a:schemeClr>
            </a:solidFill>
            <a:headEnd/>
            <a:tailEnd/>
          </a:ln>
          <a:effectLst>
            <a:outerShdw blurRad="40000" dist="23000" dir="5400000" sx="1000" sy="1000" rotWithShape="0">
              <a:schemeClr val="tx1">
                <a:lumMod val="50000"/>
                <a:lumOff val="50000"/>
                <a:alpha val="35000"/>
              </a:schemeClr>
            </a:outerShdw>
          </a:effectLst>
        </p:spPr>
        <p:style>
          <a:lnRef idx="3">
            <a:schemeClr val="accent2"/>
          </a:lnRef>
          <a:fillRef idx="0">
            <a:schemeClr val="accent2"/>
          </a:fillRef>
          <a:effectRef idx="2">
            <a:schemeClr val="accent2"/>
          </a:effectRef>
          <a:fontRef idx="minor">
            <a:schemeClr val="tx1"/>
          </a:fontRef>
        </p:style>
        <p:txBody>
          <a:bodyPr/>
          <a:lstStyle/>
          <a:p>
            <a:pPr algn="ctr" eaLnBrk="1" hangingPunct="1">
              <a:spcBef>
                <a:spcPct val="50000"/>
              </a:spcBef>
              <a:defRPr/>
            </a:pPr>
            <a:endParaRPr lang="en-US" sz="1013"/>
          </a:p>
        </p:txBody>
      </p:sp>
      <p:sp>
        <p:nvSpPr>
          <p:cNvPr id="64539" name="Line 27"/>
          <p:cNvSpPr>
            <a:spLocks noChangeShapeType="1"/>
          </p:cNvSpPr>
          <p:nvPr/>
        </p:nvSpPr>
        <p:spPr bwMode="auto">
          <a:xfrm flipH="1" flipV="1">
            <a:off x="3018185" y="2483512"/>
            <a:ext cx="4155771" cy="11753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47" name="Line 35"/>
          <p:cNvSpPr>
            <a:spLocks noChangeShapeType="1"/>
          </p:cNvSpPr>
          <p:nvPr/>
        </p:nvSpPr>
        <p:spPr bwMode="auto">
          <a:xfrm flipH="1" flipV="1">
            <a:off x="4871183" y="4107361"/>
            <a:ext cx="732777" cy="945300"/>
          </a:xfrm>
          <a:prstGeom prst="line">
            <a:avLst/>
          </a:prstGeom>
          <a:ln>
            <a:solidFill>
              <a:schemeClr val="bg2">
                <a:lumMod val="75000"/>
              </a:schemeClr>
            </a:solidFill>
            <a:headEnd/>
            <a:tailEnd/>
          </a:ln>
          <a:effectLst>
            <a:outerShdw blurRad="40000" dist="23000" dir="5400000" sx="1000" sy="1000" rotWithShape="0">
              <a:schemeClr val="tx1">
                <a:lumMod val="50000"/>
                <a:lumOff val="50000"/>
                <a:alpha val="35000"/>
              </a:schemeClr>
            </a:outerShdw>
          </a:effectLst>
        </p:spPr>
        <p:style>
          <a:lnRef idx="3">
            <a:schemeClr val="accent2"/>
          </a:lnRef>
          <a:fillRef idx="0">
            <a:schemeClr val="accent2"/>
          </a:fillRef>
          <a:effectRef idx="2">
            <a:schemeClr val="accent2"/>
          </a:effectRef>
          <a:fontRef idx="minor">
            <a:schemeClr val="tx1"/>
          </a:fontRef>
        </p:style>
        <p:txBody>
          <a:bodyPr/>
          <a:lstStyle/>
          <a:p>
            <a:pPr algn="ctr" eaLnBrk="1" hangingPunct="1">
              <a:spcBef>
                <a:spcPct val="50000"/>
              </a:spcBef>
              <a:defRPr/>
            </a:pPr>
            <a:endParaRPr lang="en-US" sz="1013"/>
          </a:p>
        </p:txBody>
      </p:sp>
      <p:sp>
        <p:nvSpPr>
          <p:cNvPr id="64550" name="Line 38"/>
          <p:cNvSpPr>
            <a:spLocks noChangeShapeType="1"/>
          </p:cNvSpPr>
          <p:nvPr/>
        </p:nvSpPr>
        <p:spPr bwMode="auto">
          <a:xfrm flipH="1" flipV="1">
            <a:off x="6176706" y="2678576"/>
            <a:ext cx="10107" cy="22357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46" name="Line 34"/>
          <p:cNvSpPr>
            <a:spLocks noChangeShapeType="1"/>
          </p:cNvSpPr>
          <p:nvPr/>
        </p:nvSpPr>
        <p:spPr bwMode="auto">
          <a:xfrm>
            <a:off x="1544208" y="3923970"/>
            <a:ext cx="699085" cy="9302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36" name="Line 24"/>
          <p:cNvSpPr>
            <a:spLocks noChangeShapeType="1"/>
          </p:cNvSpPr>
          <p:nvPr/>
        </p:nvSpPr>
        <p:spPr bwMode="auto">
          <a:xfrm flipH="1" flipV="1">
            <a:off x="1754777" y="3817269"/>
            <a:ext cx="1896797" cy="5002"/>
          </a:xfrm>
          <a:prstGeom prst="line">
            <a:avLst/>
          </a:prstGeom>
          <a:ln>
            <a:solidFill>
              <a:schemeClr val="bg2">
                <a:lumMod val="75000"/>
              </a:schemeClr>
            </a:solidFill>
            <a:headEnd/>
            <a:tailEnd/>
          </a:ln>
          <a:effectLst>
            <a:outerShdw blurRad="40000" dist="23000" dir="5400000" sx="1000" sy="1000" rotWithShape="0">
              <a:schemeClr val="tx1">
                <a:lumMod val="50000"/>
                <a:lumOff val="50000"/>
                <a:alpha val="35000"/>
              </a:schemeClr>
            </a:outerShdw>
          </a:effectLst>
        </p:spPr>
        <p:style>
          <a:lnRef idx="3">
            <a:schemeClr val="accent2"/>
          </a:lnRef>
          <a:fillRef idx="0">
            <a:schemeClr val="accent2"/>
          </a:fillRef>
          <a:effectRef idx="2">
            <a:schemeClr val="accent2"/>
          </a:effectRef>
          <a:fontRef idx="minor">
            <a:schemeClr val="tx1"/>
          </a:fontRef>
        </p:style>
        <p:txBody>
          <a:bodyPr/>
          <a:lstStyle/>
          <a:p>
            <a:pPr algn="ctr" eaLnBrk="1" hangingPunct="1">
              <a:spcBef>
                <a:spcPct val="50000"/>
              </a:spcBef>
              <a:defRPr/>
            </a:pPr>
            <a:endParaRPr lang="en-US" sz="1013"/>
          </a:p>
        </p:txBody>
      </p:sp>
      <p:sp>
        <p:nvSpPr>
          <p:cNvPr id="64548" name="Line 36"/>
          <p:cNvSpPr>
            <a:spLocks noChangeShapeType="1"/>
          </p:cNvSpPr>
          <p:nvPr/>
        </p:nvSpPr>
        <p:spPr bwMode="auto">
          <a:xfrm flipV="1">
            <a:off x="6769664" y="4124033"/>
            <a:ext cx="901231" cy="9836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35" name="Line 23"/>
          <p:cNvSpPr>
            <a:spLocks noChangeShapeType="1"/>
          </p:cNvSpPr>
          <p:nvPr/>
        </p:nvSpPr>
        <p:spPr bwMode="auto">
          <a:xfrm>
            <a:off x="3018184" y="2535197"/>
            <a:ext cx="875963" cy="1068671"/>
          </a:xfrm>
          <a:prstGeom prst="line">
            <a:avLst/>
          </a:prstGeom>
          <a:ln>
            <a:solidFill>
              <a:schemeClr val="bg2">
                <a:lumMod val="75000"/>
              </a:schemeClr>
            </a:solidFill>
            <a:headEnd/>
            <a:tailEnd/>
          </a:ln>
          <a:effectLst>
            <a:outerShdw blurRad="40000" dist="23000" dir="5400000" sx="1000" sy="1000" rotWithShape="0">
              <a:schemeClr val="tx1">
                <a:lumMod val="50000"/>
                <a:lumOff val="50000"/>
                <a:alpha val="35000"/>
              </a:schemeClr>
            </a:outerShdw>
          </a:effectLst>
        </p:spPr>
        <p:style>
          <a:lnRef idx="3">
            <a:schemeClr val="accent2"/>
          </a:lnRef>
          <a:fillRef idx="0">
            <a:schemeClr val="accent2"/>
          </a:fillRef>
          <a:effectRef idx="2">
            <a:schemeClr val="accent2"/>
          </a:effectRef>
          <a:fontRef idx="minor">
            <a:schemeClr val="tx1"/>
          </a:fontRef>
        </p:style>
        <p:txBody>
          <a:bodyPr/>
          <a:lstStyle/>
          <a:p>
            <a:pPr algn="ctr" eaLnBrk="1" hangingPunct="1">
              <a:spcBef>
                <a:spcPct val="50000"/>
              </a:spcBef>
              <a:defRPr/>
            </a:pPr>
            <a:endParaRPr lang="en-US" sz="1013"/>
          </a:p>
        </p:txBody>
      </p:sp>
      <p:sp>
        <p:nvSpPr>
          <p:cNvPr id="64545" name="Line 33"/>
          <p:cNvSpPr>
            <a:spLocks noChangeShapeType="1"/>
          </p:cNvSpPr>
          <p:nvPr/>
        </p:nvSpPr>
        <p:spPr bwMode="auto">
          <a:xfrm flipV="1">
            <a:off x="4690937" y="2623558"/>
            <a:ext cx="1170758" cy="963638"/>
          </a:xfrm>
          <a:prstGeom prst="line">
            <a:avLst/>
          </a:prstGeom>
          <a:ln>
            <a:solidFill>
              <a:schemeClr val="bg2">
                <a:lumMod val="75000"/>
              </a:schemeClr>
            </a:solidFill>
            <a:headEnd/>
            <a:tailEnd/>
          </a:ln>
          <a:effectLst>
            <a:outerShdw blurRad="40000" dist="23000" dir="5400000" sx="1000" sy="1000" rotWithShape="0">
              <a:schemeClr val="tx1">
                <a:lumMod val="50000"/>
                <a:lumOff val="50000"/>
                <a:alpha val="35000"/>
              </a:schemeClr>
            </a:outerShdw>
          </a:effectLst>
        </p:spPr>
        <p:style>
          <a:lnRef idx="3">
            <a:schemeClr val="accent2"/>
          </a:lnRef>
          <a:fillRef idx="0">
            <a:schemeClr val="accent2"/>
          </a:fillRef>
          <a:effectRef idx="2">
            <a:schemeClr val="accent2"/>
          </a:effectRef>
          <a:fontRef idx="minor">
            <a:schemeClr val="tx1"/>
          </a:fontRef>
        </p:style>
        <p:txBody>
          <a:bodyPr/>
          <a:lstStyle/>
          <a:p>
            <a:pPr algn="ctr" eaLnBrk="1" hangingPunct="1">
              <a:spcBef>
                <a:spcPct val="50000"/>
              </a:spcBef>
              <a:defRPr/>
            </a:pPr>
            <a:endParaRPr lang="en-US" sz="1013"/>
          </a:p>
        </p:txBody>
      </p:sp>
      <p:sp>
        <p:nvSpPr>
          <p:cNvPr id="64543" name="Line 31"/>
          <p:cNvSpPr>
            <a:spLocks noChangeShapeType="1"/>
          </p:cNvSpPr>
          <p:nvPr/>
        </p:nvSpPr>
        <p:spPr bwMode="auto">
          <a:xfrm>
            <a:off x="2836253" y="5054328"/>
            <a:ext cx="2791290" cy="1317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41" name="Line 29"/>
          <p:cNvSpPr>
            <a:spLocks noChangeShapeType="1"/>
          </p:cNvSpPr>
          <p:nvPr/>
        </p:nvSpPr>
        <p:spPr bwMode="auto">
          <a:xfrm flipH="1">
            <a:off x="1584637" y="2573541"/>
            <a:ext cx="518840" cy="10086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52" name="Line 40"/>
          <p:cNvSpPr>
            <a:spLocks noChangeShapeType="1"/>
          </p:cNvSpPr>
          <p:nvPr/>
        </p:nvSpPr>
        <p:spPr bwMode="auto">
          <a:xfrm flipH="1">
            <a:off x="2497661" y="2573541"/>
            <a:ext cx="30322" cy="22207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49" name="Line 37"/>
          <p:cNvSpPr>
            <a:spLocks noChangeShapeType="1"/>
          </p:cNvSpPr>
          <p:nvPr/>
        </p:nvSpPr>
        <p:spPr bwMode="auto">
          <a:xfrm flipH="1" flipV="1">
            <a:off x="6444548" y="2610219"/>
            <a:ext cx="1014096" cy="10136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17427" name="Oval 18"/>
          <p:cNvSpPr>
            <a:spLocks noChangeArrowheads="1"/>
          </p:cNvSpPr>
          <p:nvPr/>
        </p:nvSpPr>
        <p:spPr bwMode="auto">
          <a:xfrm>
            <a:off x="3408998" y="3453820"/>
            <a:ext cx="1724973" cy="835265"/>
          </a:xfrm>
          <a:prstGeom prst="ellipse">
            <a:avLst/>
          </a:prstGeom>
          <a:solidFill>
            <a:srgbClr val="CCECFF"/>
          </a:solidFill>
          <a:ln w="38100">
            <a:noFill/>
            <a:round/>
            <a:headEnd/>
            <a:tailEnd/>
          </a:ln>
          <a:effec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en-US" b="1" dirty="0">
                <a:latin typeface="+mj-lt"/>
              </a:rPr>
              <a:t>Платформа</a:t>
            </a:r>
            <a:endParaRPr lang="en-GB" altLang="en-US" b="1" dirty="0">
              <a:latin typeface="+mj-lt"/>
            </a:endParaRPr>
          </a:p>
        </p:txBody>
      </p:sp>
      <p:sp>
        <p:nvSpPr>
          <p:cNvPr id="64531" name="Rectangle 19"/>
          <p:cNvSpPr>
            <a:spLocks noChangeArrowheads="1"/>
          </p:cNvSpPr>
          <p:nvPr/>
        </p:nvSpPr>
        <p:spPr bwMode="auto">
          <a:xfrm>
            <a:off x="5499518" y="4794244"/>
            <a:ext cx="1374588" cy="540171"/>
          </a:xfrm>
          <a:prstGeom prst="rect">
            <a:avLst/>
          </a:prstGeom>
          <a:solidFill>
            <a:srgbClr val="33CC33"/>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b="1" dirty="0">
                <a:latin typeface="+mj-lt"/>
              </a:rPr>
              <a:t>Команда</a:t>
            </a:r>
            <a:endParaRPr lang="en-US" b="1" dirty="0">
              <a:latin typeface="+mj-lt"/>
            </a:endParaRPr>
          </a:p>
        </p:txBody>
      </p:sp>
      <p:sp>
        <p:nvSpPr>
          <p:cNvPr id="64532" name="AutoShape 20"/>
          <p:cNvSpPr>
            <a:spLocks noChangeArrowheads="1"/>
          </p:cNvSpPr>
          <p:nvPr/>
        </p:nvSpPr>
        <p:spPr bwMode="auto">
          <a:xfrm>
            <a:off x="1165173" y="3538848"/>
            <a:ext cx="1488010" cy="490155"/>
          </a:xfrm>
          <a:prstGeom prst="hexagon">
            <a:avLst>
              <a:gd name="adj" fmla="val 35022"/>
              <a:gd name="vf" fmla="val 115470"/>
            </a:avLst>
          </a:prstGeom>
          <a:solidFill>
            <a:srgbClr val="FF3300"/>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b="1" dirty="0">
                <a:latin typeface="+mj-lt"/>
              </a:rPr>
              <a:t>Команда</a:t>
            </a:r>
            <a:endParaRPr lang="en-US" b="1" dirty="0">
              <a:latin typeface="+mj-lt"/>
            </a:endParaRPr>
          </a:p>
        </p:txBody>
      </p:sp>
      <p:sp>
        <p:nvSpPr>
          <p:cNvPr id="64533" name="AutoShape 21"/>
          <p:cNvSpPr>
            <a:spLocks noChangeArrowheads="1"/>
          </p:cNvSpPr>
          <p:nvPr/>
        </p:nvSpPr>
        <p:spPr bwMode="auto">
          <a:xfrm>
            <a:off x="6297448" y="3518841"/>
            <a:ext cx="1834059" cy="680215"/>
          </a:xfrm>
          <a:prstGeom prst="hexagon">
            <a:avLst>
              <a:gd name="adj" fmla="val 35022"/>
              <a:gd name="vf" fmla="val 115470"/>
            </a:avLst>
          </a:prstGeom>
          <a:solidFill>
            <a:srgbClr val="00CC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b="1" dirty="0">
                <a:latin typeface="+mj-lt"/>
              </a:rPr>
              <a:t>Команда</a:t>
            </a:r>
            <a:endParaRPr lang="en-US" b="1" dirty="0">
              <a:latin typeface="+mj-lt"/>
            </a:endParaRPr>
          </a:p>
        </p:txBody>
      </p:sp>
      <p:sp>
        <p:nvSpPr>
          <p:cNvPr id="64534" name="Rectangle 22"/>
          <p:cNvSpPr>
            <a:spLocks noChangeArrowheads="1"/>
          </p:cNvSpPr>
          <p:nvPr/>
        </p:nvSpPr>
        <p:spPr bwMode="auto">
          <a:xfrm>
            <a:off x="1897964" y="2196755"/>
            <a:ext cx="1207818" cy="413464"/>
          </a:xfrm>
          <a:prstGeom prst="rect">
            <a:avLst/>
          </a:prstGeom>
          <a:solidFill>
            <a:schemeClr val="bg2">
              <a:lumMod val="60000"/>
              <a:lumOff val="40000"/>
            </a:schemeClr>
          </a:solidFill>
          <a:ln w="19050">
            <a:noFill/>
            <a:miter lim="800000"/>
            <a:headEnd/>
            <a:tailEnd/>
          </a:ln>
          <a:effectLst/>
        </p:spPr>
        <p:txBody>
          <a:bodyPr wrap="none" anchor="ctr"/>
          <a:lstStyle/>
          <a:p>
            <a:pPr algn="ctr" eaLnBrk="1" hangingPunct="1">
              <a:spcBef>
                <a:spcPct val="50000"/>
              </a:spcBef>
              <a:defRPr/>
            </a:pPr>
            <a:r>
              <a:rPr lang="ru-RU" b="1" dirty="0">
                <a:latin typeface="+mj-lt"/>
              </a:rPr>
              <a:t>Команда</a:t>
            </a:r>
            <a:endParaRPr lang="en-US" b="1" dirty="0">
              <a:latin typeface="+mj-lt"/>
            </a:endParaRPr>
          </a:p>
        </p:txBody>
      </p:sp>
      <p:sp>
        <p:nvSpPr>
          <p:cNvPr id="64544" name="Line 32"/>
          <p:cNvSpPr>
            <a:spLocks noChangeShapeType="1"/>
          </p:cNvSpPr>
          <p:nvPr/>
        </p:nvSpPr>
        <p:spPr bwMode="auto">
          <a:xfrm flipH="1">
            <a:off x="3152948" y="2403487"/>
            <a:ext cx="354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defRPr/>
            </a:pPr>
            <a:endParaRPr lang="en-US" sz="1013"/>
          </a:p>
        </p:txBody>
      </p:sp>
      <p:sp>
        <p:nvSpPr>
          <p:cNvPr id="64555" name="Oval 43"/>
          <p:cNvSpPr>
            <a:spLocks noChangeArrowheads="1"/>
          </p:cNvSpPr>
          <p:nvPr/>
        </p:nvSpPr>
        <p:spPr bwMode="auto">
          <a:xfrm>
            <a:off x="2014194" y="4794245"/>
            <a:ext cx="2107365" cy="391791"/>
          </a:xfrm>
          <a:prstGeom prst="ellipse">
            <a:avLst/>
          </a:prstGeom>
          <a:solidFill>
            <a:srgbClr val="FFFF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b="1" dirty="0">
                <a:latin typeface="+mj-lt"/>
              </a:rPr>
              <a:t>Команда</a:t>
            </a:r>
            <a:endParaRPr lang="en-US" b="1" dirty="0">
              <a:latin typeface="+mj-lt"/>
            </a:endParaRPr>
          </a:p>
        </p:txBody>
      </p:sp>
      <p:sp>
        <p:nvSpPr>
          <p:cNvPr id="64556" name="Oval 44"/>
          <p:cNvSpPr>
            <a:spLocks noChangeArrowheads="1"/>
          </p:cNvSpPr>
          <p:nvPr/>
        </p:nvSpPr>
        <p:spPr bwMode="auto">
          <a:xfrm>
            <a:off x="5420345" y="2111730"/>
            <a:ext cx="1453762" cy="636868"/>
          </a:xfrm>
          <a:prstGeom prst="ellipse">
            <a:avLst/>
          </a:prstGeom>
          <a:solidFill>
            <a:srgbClr val="FF99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b="1" dirty="0">
                <a:latin typeface="+mj-lt"/>
              </a:rPr>
              <a:t>Команда</a:t>
            </a:r>
            <a:endParaRPr lang="en-US" b="1" dirty="0">
              <a:latin typeface="+mj-lt"/>
            </a:endParaRPr>
          </a:p>
        </p:txBody>
      </p:sp>
      <p:sp>
        <p:nvSpPr>
          <p:cNvPr id="49" name="Rectangle 22"/>
          <p:cNvSpPr>
            <a:spLocks noChangeArrowheads="1"/>
          </p:cNvSpPr>
          <p:nvPr/>
        </p:nvSpPr>
        <p:spPr bwMode="auto">
          <a:xfrm>
            <a:off x="940278" y="1808299"/>
            <a:ext cx="672175" cy="350111"/>
          </a:xfrm>
          <a:prstGeom prst="rect">
            <a:avLst/>
          </a:prstGeom>
          <a:solidFill>
            <a:schemeClr val="bg2">
              <a:lumMod val="60000"/>
              <a:lumOff val="40000"/>
            </a:schemeClr>
          </a:solidFill>
          <a:ln w="19050">
            <a:noFill/>
            <a:miter lim="800000"/>
            <a:headEnd/>
            <a:tailEnd/>
          </a:ln>
          <a:effec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50" name="AutoShape 20"/>
          <p:cNvSpPr>
            <a:spLocks noChangeArrowheads="1"/>
          </p:cNvSpPr>
          <p:nvPr/>
        </p:nvSpPr>
        <p:spPr bwMode="auto">
          <a:xfrm>
            <a:off x="929990" y="3059530"/>
            <a:ext cx="779945" cy="353445"/>
          </a:xfrm>
          <a:prstGeom prst="hexagon">
            <a:avLst>
              <a:gd name="adj" fmla="val 35022"/>
              <a:gd name="vf" fmla="val 115470"/>
            </a:avLst>
          </a:prstGeom>
          <a:solidFill>
            <a:srgbClr val="FF3300"/>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17444" name="Oval 43"/>
          <p:cNvSpPr>
            <a:spLocks noChangeArrowheads="1"/>
          </p:cNvSpPr>
          <p:nvPr/>
        </p:nvSpPr>
        <p:spPr bwMode="auto">
          <a:xfrm>
            <a:off x="1473105" y="4314095"/>
            <a:ext cx="940329" cy="446806"/>
          </a:xfrm>
          <a:prstGeom prst="ellipse">
            <a:avLst/>
          </a:prstGeom>
          <a:solidFill>
            <a:srgbClr val="FFFF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ru-RU" sz="900" dirty="0">
                <a:latin typeface="+mj-lt"/>
              </a:rPr>
              <a:t>Союзник</a:t>
            </a:r>
            <a:endParaRPr lang="en-US" sz="900" dirty="0">
              <a:latin typeface="+mj-lt"/>
            </a:endParaRPr>
          </a:p>
        </p:txBody>
      </p:sp>
      <p:sp>
        <p:nvSpPr>
          <p:cNvPr id="17445" name="Oval 43"/>
          <p:cNvSpPr>
            <a:spLocks noChangeArrowheads="1"/>
          </p:cNvSpPr>
          <p:nvPr/>
        </p:nvSpPr>
        <p:spPr bwMode="auto">
          <a:xfrm>
            <a:off x="1015260" y="4854264"/>
            <a:ext cx="847328" cy="231741"/>
          </a:xfrm>
          <a:prstGeom prst="ellipse">
            <a:avLst/>
          </a:prstGeom>
          <a:solidFill>
            <a:srgbClr val="FFFF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ru-RU" sz="900" dirty="0">
                <a:latin typeface="+mj-lt"/>
              </a:rPr>
              <a:t>Союзник</a:t>
            </a:r>
            <a:endParaRPr lang="en-US" sz="900" dirty="0">
              <a:latin typeface="+mj-lt"/>
            </a:endParaRPr>
          </a:p>
        </p:txBody>
      </p:sp>
      <p:sp>
        <p:nvSpPr>
          <p:cNvPr id="17446" name="Oval 43"/>
          <p:cNvSpPr>
            <a:spLocks noChangeArrowheads="1"/>
          </p:cNvSpPr>
          <p:nvPr/>
        </p:nvSpPr>
        <p:spPr bwMode="auto">
          <a:xfrm>
            <a:off x="1862588" y="5206045"/>
            <a:ext cx="778259" cy="316765"/>
          </a:xfrm>
          <a:prstGeom prst="ellipse">
            <a:avLst/>
          </a:prstGeom>
          <a:solidFill>
            <a:srgbClr val="FFFF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ru-RU" sz="900" dirty="0">
                <a:latin typeface="+mj-lt"/>
              </a:rPr>
              <a:t>Союзник</a:t>
            </a:r>
            <a:endParaRPr lang="en-US" sz="900" dirty="0">
              <a:latin typeface="+mj-lt"/>
            </a:endParaRPr>
          </a:p>
        </p:txBody>
      </p:sp>
      <p:sp>
        <p:nvSpPr>
          <p:cNvPr id="57" name="Rectangle 19"/>
          <p:cNvSpPr>
            <a:spLocks noChangeArrowheads="1"/>
          </p:cNvSpPr>
          <p:nvPr/>
        </p:nvSpPr>
        <p:spPr bwMode="auto">
          <a:xfrm>
            <a:off x="4410571" y="5017649"/>
            <a:ext cx="875009" cy="316766"/>
          </a:xfrm>
          <a:prstGeom prst="rect">
            <a:avLst/>
          </a:prstGeom>
          <a:solidFill>
            <a:srgbClr val="33CC33"/>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66" name="AutoShape 21"/>
          <p:cNvSpPr>
            <a:spLocks noChangeArrowheads="1"/>
          </p:cNvSpPr>
          <p:nvPr/>
        </p:nvSpPr>
        <p:spPr bwMode="auto">
          <a:xfrm>
            <a:off x="7990958" y="3363791"/>
            <a:ext cx="874891" cy="319118"/>
          </a:xfrm>
          <a:prstGeom prst="hexagon">
            <a:avLst>
              <a:gd name="adj" fmla="val 35022"/>
              <a:gd name="vf" fmla="val 115470"/>
            </a:avLst>
          </a:prstGeom>
          <a:solidFill>
            <a:srgbClr val="00CC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67" name="AutoShape 21"/>
          <p:cNvSpPr>
            <a:spLocks noChangeArrowheads="1"/>
          </p:cNvSpPr>
          <p:nvPr/>
        </p:nvSpPr>
        <p:spPr bwMode="auto">
          <a:xfrm>
            <a:off x="7173955" y="3085371"/>
            <a:ext cx="874891" cy="241744"/>
          </a:xfrm>
          <a:prstGeom prst="hexagon">
            <a:avLst>
              <a:gd name="adj" fmla="val 35022"/>
              <a:gd name="vf" fmla="val 115470"/>
            </a:avLst>
          </a:prstGeom>
          <a:solidFill>
            <a:srgbClr val="00CC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17456" name="Oval 44"/>
          <p:cNvSpPr>
            <a:spLocks noChangeArrowheads="1"/>
          </p:cNvSpPr>
          <p:nvPr/>
        </p:nvSpPr>
        <p:spPr bwMode="auto">
          <a:xfrm>
            <a:off x="5464143" y="1713269"/>
            <a:ext cx="724354" cy="346776"/>
          </a:xfrm>
          <a:prstGeom prst="ellipse">
            <a:avLst/>
          </a:prstGeom>
          <a:solidFill>
            <a:srgbClr val="FF99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en-US" sz="900" dirty="0">
                <a:latin typeface="+mj-lt"/>
              </a:rPr>
              <a:t>Союзник</a:t>
            </a:r>
            <a:endParaRPr lang="en-US" altLang="en-US" sz="900" dirty="0">
              <a:latin typeface="+mj-lt"/>
            </a:endParaRPr>
          </a:p>
        </p:txBody>
      </p:sp>
      <p:sp>
        <p:nvSpPr>
          <p:cNvPr id="17457" name="Oval 44"/>
          <p:cNvSpPr>
            <a:spLocks noChangeArrowheads="1"/>
          </p:cNvSpPr>
          <p:nvPr/>
        </p:nvSpPr>
        <p:spPr bwMode="auto">
          <a:xfrm>
            <a:off x="4758320" y="2008362"/>
            <a:ext cx="724354" cy="346776"/>
          </a:xfrm>
          <a:prstGeom prst="ellipse">
            <a:avLst/>
          </a:prstGeom>
          <a:solidFill>
            <a:srgbClr val="FF99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en-US" sz="900" dirty="0">
                <a:latin typeface="+mj-lt"/>
              </a:rPr>
              <a:t>Союзник</a:t>
            </a:r>
            <a:endParaRPr lang="en-US" altLang="en-US" sz="900" dirty="0">
              <a:latin typeface="+mj-lt"/>
            </a:endParaRPr>
          </a:p>
        </p:txBody>
      </p:sp>
      <p:sp>
        <p:nvSpPr>
          <p:cNvPr id="17458" name="Oval 44"/>
          <p:cNvSpPr>
            <a:spLocks noChangeArrowheads="1"/>
          </p:cNvSpPr>
          <p:nvPr/>
        </p:nvSpPr>
        <p:spPr bwMode="auto">
          <a:xfrm>
            <a:off x="6404119" y="1768286"/>
            <a:ext cx="724354" cy="345109"/>
          </a:xfrm>
          <a:prstGeom prst="ellipse">
            <a:avLst/>
          </a:prstGeom>
          <a:solidFill>
            <a:srgbClr val="FF99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en-US" sz="900" dirty="0">
                <a:latin typeface="+mj-lt"/>
              </a:rPr>
              <a:t>Союзник</a:t>
            </a:r>
            <a:endParaRPr lang="en-US" altLang="en-US" sz="900" dirty="0">
              <a:latin typeface="+mj-lt"/>
            </a:endParaRPr>
          </a:p>
        </p:txBody>
      </p:sp>
      <p:sp>
        <p:nvSpPr>
          <p:cNvPr id="17459" name="Oval 44"/>
          <p:cNvSpPr>
            <a:spLocks noChangeArrowheads="1"/>
          </p:cNvSpPr>
          <p:nvPr/>
        </p:nvSpPr>
        <p:spPr bwMode="auto">
          <a:xfrm>
            <a:off x="6954965" y="2238435"/>
            <a:ext cx="722669" cy="346776"/>
          </a:xfrm>
          <a:prstGeom prst="ellipse">
            <a:avLst/>
          </a:prstGeom>
          <a:solidFill>
            <a:srgbClr val="FF9900"/>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gn="ctr">
              <a:spcBef>
                <a:spcPct val="50000"/>
              </a:spcBef>
              <a:defRPr>
                <a:solidFill>
                  <a:schemeClr val="tx1"/>
                </a:solidFill>
                <a:latin typeface="Arial" panose="020B0604020202020204" pitchFamily="34" charset="0"/>
                <a:ea typeface="MS PGothic" panose="020B0600070205080204" pitchFamily="34" charset="-128"/>
              </a:defRPr>
            </a:lvl2pPr>
            <a:lvl3pPr marL="1143000" indent="-228600" algn="ctr">
              <a:spcBef>
                <a:spcPct val="50000"/>
              </a:spcBef>
              <a:defRPr>
                <a:solidFill>
                  <a:schemeClr val="tx1"/>
                </a:solidFill>
                <a:latin typeface="Arial" panose="020B0604020202020204" pitchFamily="34" charset="0"/>
                <a:ea typeface="MS PGothic" panose="020B0600070205080204" pitchFamily="34" charset="-128"/>
              </a:defRPr>
            </a:lvl3pPr>
            <a:lvl4pPr marL="1600200" indent="-228600" algn="ctr">
              <a:spcBef>
                <a:spcPct val="50000"/>
              </a:spcBef>
              <a:defRPr>
                <a:solidFill>
                  <a:schemeClr val="tx1"/>
                </a:solidFill>
                <a:latin typeface="Arial" panose="020B0604020202020204" pitchFamily="34" charset="0"/>
                <a:ea typeface="MS PGothic" panose="020B0600070205080204" pitchFamily="34" charset="-128"/>
              </a:defRPr>
            </a:lvl4pPr>
            <a:lvl5pPr marL="2057400" indent="-228600" algn="ctr">
              <a:spcBef>
                <a:spcPct val="50000"/>
              </a:spcBef>
              <a:defRPr>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ru-RU" altLang="en-US" sz="900" dirty="0">
                <a:latin typeface="+mj-lt"/>
              </a:rPr>
              <a:t>Союзник</a:t>
            </a:r>
            <a:endParaRPr lang="en-US" altLang="en-US" sz="900" dirty="0">
              <a:latin typeface="+mj-lt"/>
            </a:endParaRPr>
          </a:p>
        </p:txBody>
      </p:sp>
      <p:cxnSp>
        <p:nvCxnSpPr>
          <p:cNvPr id="4" name="Straight Connector 3"/>
          <p:cNvCxnSpPr/>
          <p:nvPr/>
        </p:nvCxnSpPr>
        <p:spPr>
          <a:xfrm>
            <a:off x="1704239" y="3242087"/>
            <a:ext cx="1886689" cy="340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7457" idx="4"/>
          </p:cNvCxnSpPr>
          <p:nvPr/>
        </p:nvCxnSpPr>
        <p:spPr>
          <a:xfrm flipH="1">
            <a:off x="4500583" y="2355139"/>
            <a:ext cx="619912" cy="1098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7" idx="0"/>
          </p:cNvCxnSpPr>
          <p:nvPr/>
        </p:nvCxnSpPr>
        <p:spPr>
          <a:xfrm>
            <a:off x="4561226" y="4249073"/>
            <a:ext cx="286850" cy="768576"/>
          </a:xfrm>
          <a:prstGeom prst="line">
            <a:avLst/>
          </a:prstGeom>
        </p:spPr>
        <p:style>
          <a:lnRef idx="1">
            <a:schemeClr val="accent1"/>
          </a:lnRef>
          <a:fillRef idx="0">
            <a:schemeClr val="accent1"/>
          </a:fillRef>
          <a:effectRef idx="0">
            <a:schemeClr val="accent1"/>
          </a:effectRef>
          <a:fontRef idx="minor">
            <a:schemeClr val="tx1"/>
          </a:fontRef>
        </p:style>
      </p:cxnSp>
      <p:sp>
        <p:nvSpPr>
          <p:cNvPr id="56" name="AutoShape 21">
            <a:extLst>
              <a:ext uri="{FF2B5EF4-FFF2-40B4-BE49-F238E27FC236}">
                <a16:creationId xmlns:a16="http://schemas.microsoft.com/office/drawing/2014/main" id="{FFAF72E4-59CA-1E4C-8B02-531A55412A82}"/>
              </a:ext>
            </a:extLst>
          </p:cNvPr>
          <p:cNvSpPr>
            <a:spLocks noChangeArrowheads="1"/>
          </p:cNvSpPr>
          <p:nvPr/>
        </p:nvSpPr>
        <p:spPr bwMode="auto">
          <a:xfrm>
            <a:off x="7570361" y="4383300"/>
            <a:ext cx="874891" cy="420947"/>
          </a:xfrm>
          <a:prstGeom prst="hexagon">
            <a:avLst>
              <a:gd name="adj" fmla="val 35022"/>
              <a:gd name="vf" fmla="val 115470"/>
            </a:avLst>
          </a:prstGeom>
          <a:solidFill>
            <a:srgbClr val="00CC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58" name="AutoShape 21">
            <a:extLst>
              <a:ext uri="{FF2B5EF4-FFF2-40B4-BE49-F238E27FC236}">
                <a16:creationId xmlns:a16="http://schemas.microsoft.com/office/drawing/2014/main" id="{6CB1AA5A-0B4F-844F-8E96-4FEC4074AD81}"/>
              </a:ext>
            </a:extLst>
          </p:cNvPr>
          <p:cNvSpPr>
            <a:spLocks noChangeArrowheads="1"/>
          </p:cNvSpPr>
          <p:nvPr/>
        </p:nvSpPr>
        <p:spPr bwMode="auto">
          <a:xfrm>
            <a:off x="8131507" y="3925153"/>
            <a:ext cx="874891" cy="241744"/>
          </a:xfrm>
          <a:prstGeom prst="hexagon">
            <a:avLst>
              <a:gd name="adj" fmla="val 35022"/>
              <a:gd name="vf" fmla="val 115470"/>
            </a:avLst>
          </a:prstGeom>
          <a:solidFill>
            <a:srgbClr val="00CC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68" name="Rectangle 19">
            <a:extLst>
              <a:ext uri="{FF2B5EF4-FFF2-40B4-BE49-F238E27FC236}">
                <a16:creationId xmlns:a16="http://schemas.microsoft.com/office/drawing/2014/main" id="{CB0B310B-A991-BF4B-AABB-7E6E77FE700E}"/>
              </a:ext>
            </a:extLst>
          </p:cNvPr>
          <p:cNvSpPr>
            <a:spLocks noChangeArrowheads="1"/>
          </p:cNvSpPr>
          <p:nvPr/>
        </p:nvSpPr>
        <p:spPr bwMode="auto">
          <a:xfrm>
            <a:off x="5089150" y="5521141"/>
            <a:ext cx="875009" cy="408462"/>
          </a:xfrm>
          <a:prstGeom prst="rect">
            <a:avLst/>
          </a:prstGeom>
          <a:solidFill>
            <a:srgbClr val="33CC33"/>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69" name="Rectangle 19">
            <a:extLst>
              <a:ext uri="{FF2B5EF4-FFF2-40B4-BE49-F238E27FC236}">
                <a16:creationId xmlns:a16="http://schemas.microsoft.com/office/drawing/2014/main" id="{6EC5E48C-D096-CC4C-B7E5-A960F85049DE}"/>
              </a:ext>
            </a:extLst>
          </p:cNvPr>
          <p:cNvSpPr>
            <a:spLocks noChangeArrowheads="1"/>
          </p:cNvSpPr>
          <p:nvPr/>
        </p:nvSpPr>
        <p:spPr bwMode="auto">
          <a:xfrm>
            <a:off x="6219660" y="5531145"/>
            <a:ext cx="875009" cy="263416"/>
          </a:xfrm>
          <a:prstGeom prst="rect">
            <a:avLst/>
          </a:prstGeom>
          <a:solidFill>
            <a:srgbClr val="33CC33"/>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70" name="Rectangle 19">
            <a:extLst>
              <a:ext uri="{FF2B5EF4-FFF2-40B4-BE49-F238E27FC236}">
                <a16:creationId xmlns:a16="http://schemas.microsoft.com/office/drawing/2014/main" id="{065E8DD6-B62D-B747-84AD-AD455C691011}"/>
              </a:ext>
            </a:extLst>
          </p:cNvPr>
          <p:cNvSpPr>
            <a:spLocks noChangeArrowheads="1"/>
          </p:cNvSpPr>
          <p:nvPr/>
        </p:nvSpPr>
        <p:spPr bwMode="auto">
          <a:xfrm>
            <a:off x="7026192" y="4988491"/>
            <a:ext cx="875009" cy="437622"/>
          </a:xfrm>
          <a:prstGeom prst="rect">
            <a:avLst/>
          </a:prstGeom>
          <a:solidFill>
            <a:srgbClr val="33CC33"/>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en-US" sz="900" dirty="0">
                <a:latin typeface="+mj-lt"/>
              </a:rPr>
              <a:t>Союзник</a:t>
            </a:r>
            <a:endParaRPr lang="en-US" altLang="en-US" sz="900" dirty="0">
              <a:latin typeface="+mj-lt"/>
            </a:endParaRPr>
          </a:p>
        </p:txBody>
      </p:sp>
      <p:sp>
        <p:nvSpPr>
          <p:cNvPr id="72" name="Rectangle 22">
            <a:extLst>
              <a:ext uri="{FF2B5EF4-FFF2-40B4-BE49-F238E27FC236}">
                <a16:creationId xmlns:a16="http://schemas.microsoft.com/office/drawing/2014/main" id="{5E8F3531-A4FE-B640-9605-3DA5FF2CB457}"/>
              </a:ext>
            </a:extLst>
          </p:cNvPr>
          <p:cNvSpPr>
            <a:spLocks noChangeArrowheads="1"/>
          </p:cNvSpPr>
          <p:nvPr/>
        </p:nvSpPr>
        <p:spPr bwMode="auto">
          <a:xfrm>
            <a:off x="1704239" y="1538213"/>
            <a:ext cx="672175" cy="350111"/>
          </a:xfrm>
          <a:prstGeom prst="rect">
            <a:avLst/>
          </a:prstGeom>
          <a:solidFill>
            <a:schemeClr val="bg2">
              <a:lumMod val="60000"/>
              <a:lumOff val="40000"/>
            </a:schemeClr>
          </a:solidFill>
          <a:ln w="19050">
            <a:noFill/>
            <a:miter lim="800000"/>
            <a:headEnd/>
            <a:tailEnd/>
          </a:ln>
          <a:effec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73" name="Rectangle 22">
            <a:extLst>
              <a:ext uri="{FF2B5EF4-FFF2-40B4-BE49-F238E27FC236}">
                <a16:creationId xmlns:a16="http://schemas.microsoft.com/office/drawing/2014/main" id="{D3D294C4-BBCB-3C43-B992-B5AB7E34CA25}"/>
              </a:ext>
            </a:extLst>
          </p:cNvPr>
          <p:cNvSpPr>
            <a:spLocks noChangeArrowheads="1"/>
          </p:cNvSpPr>
          <p:nvPr/>
        </p:nvSpPr>
        <p:spPr bwMode="auto">
          <a:xfrm>
            <a:off x="2731788" y="1681689"/>
            <a:ext cx="672175" cy="350111"/>
          </a:xfrm>
          <a:prstGeom prst="rect">
            <a:avLst/>
          </a:prstGeom>
          <a:solidFill>
            <a:schemeClr val="bg2">
              <a:lumMod val="60000"/>
              <a:lumOff val="40000"/>
            </a:schemeClr>
          </a:solidFill>
          <a:ln w="19050">
            <a:noFill/>
            <a:miter lim="800000"/>
            <a:headEnd/>
            <a:tailEnd/>
          </a:ln>
          <a:effec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74" name="Rectangle 22">
            <a:extLst>
              <a:ext uri="{FF2B5EF4-FFF2-40B4-BE49-F238E27FC236}">
                <a16:creationId xmlns:a16="http://schemas.microsoft.com/office/drawing/2014/main" id="{830977D5-A073-0E4A-8D0C-D2DC80B3B408}"/>
              </a:ext>
            </a:extLst>
          </p:cNvPr>
          <p:cNvSpPr>
            <a:spLocks noChangeArrowheads="1"/>
          </p:cNvSpPr>
          <p:nvPr/>
        </p:nvSpPr>
        <p:spPr bwMode="auto">
          <a:xfrm>
            <a:off x="1071653" y="2293991"/>
            <a:ext cx="672175" cy="350111"/>
          </a:xfrm>
          <a:prstGeom prst="rect">
            <a:avLst/>
          </a:prstGeom>
          <a:solidFill>
            <a:schemeClr val="bg2">
              <a:lumMod val="60000"/>
              <a:lumOff val="40000"/>
            </a:schemeClr>
          </a:solidFill>
          <a:ln w="19050">
            <a:noFill/>
            <a:miter lim="800000"/>
            <a:headEnd/>
            <a:tailEnd/>
          </a:ln>
          <a:effec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75" name="AutoShape 20">
            <a:extLst>
              <a:ext uri="{FF2B5EF4-FFF2-40B4-BE49-F238E27FC236}">
                <a16:creationId xmlns:a16="http://schemas.microsoft.com/office/drawing/2014/main" id="{3B60B4C7-E4C7-5B49-A83E-1253E0786BA2}"/>
              </a:ext>
            </a:extLst>
          </p:cNvPr>
          <p:cNvSpPr>
            <a:spLocks noChangeArrowheads="1"/>
          </p:cNvSpPr>
          <p:nvPr/>
        </p:nvSpPr>
        <p:spPr bwMode="auto">
          <a:xfrm>
            <a:off x="779064" y="4079553"/>
            <a:ext cx="779945" cy="353445"/>
          </a:xfrm>
          <a:prstGeom prst="hexagon">
            <a:avLst>
              <a:gd name="adj" fmla="val 35022"/>
              <a:gd name="vf" fmla="val 115470"/>
            </a:avLst>
          </a:prstGeom>
          <a:solidFill>
            <a:srgbClr val="FF3300"/>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77" name="AutoShape 20">
            <a:extLst>
              <a:ext uri="{FF2B5EF4-FFF2-40B4-BE49-F238E27FC236}">
                <a16:creationId xmlns:a16="http://schemas.microsoft.com/office/drawing/2014/main" id="{B7A23392-1927-474C-B963-3F90E017ED8D}"/>
              </a:ext>
            </a:extLst>
          </p:cNvPr>
          <p:cNvSpPr>
            <a:spLocks noChangeArrowheads="1"/>
          </p:cNvSpPr>
          <p:nvPr/>
        </p:nvSpPr>
        <p:spPr bwMode="auto">
          <a:xfrm>
            <a:off x="77810" y="3085371"/>
            <a:ext cx="779945" cy="353445"/>
          </a:xfrm>
          <a:prstGeom prst="hexagon">
            <a:avLst>
              <a:gd name="adj" fmla="val 35022"/>
              <a:gd name="vf" fmla="val 115470"/>
            </a:avLst>
          </a:prstGeom>
          <a:solidFill>
            <a:srgbClr val="FF3300"/>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
        <p:nvSpPr>
          <p:cNvPr id="78" name="AutoShape 20">
            <a:extLst>
              <a:ext uri="{FF2B5EF4-FFF2-40B4-BE49-F238E27FC236}">
                <a16:creationId xmlns:a16="http://schemas.microsoft.com/office/drawing/2014/main" id="{401F1AB9-67F8-8240-BB52-E0F742CFE876}"/>
              </a:ext>
            </a:extLst>
          </p:cNvPr>
          <p:cNvSpPr>
            <a:spLocks noChangeArrowheads="1"/>
          </p:cNvSpPr>
          <p:nvPr/>
        </p:nvSpPr>
        <p:spPr bwMode="auto">
          <a:xfrm>
            <a:off x="304384" y="3592198"/>
            <a:ext cx="779945" cy="353445"/>
          </a:xfrm>
          <a:prstGeom prst="hexagon">
            <a:avLst>
              <a:gd name="adj" fmla="val 35022"/>
              <a:gd name="vf" fmla="val 115470"/>
            </a:avLst>
          </a:prstGeom>
          <a:solidFill>
            <a:srgbClr val="FF3300"/>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r>
              <a:rPr lang="ru-RU" sz="900" dirty="0">
                <a:latin typeface="+mj-lt"/>
              </a:rPr>
              <a:t>Союзник</a:t>
            </a:r>
            <a:endParaRPr lang="en-US" sz="900" dirty="0">
              <a:latin typeface="+mj-lt"/>
            </a:endParaRPr>
          </a:p>
        </p:txBody>
      </p:sp>
    </p:spTree>
    <p:extLst>
      <p:ext uri="{BB962C8B-B14F-4D97-AF65-F5344CB8AC3E}">
        <p14:creationId xmlns:p14="http://schemas.microsoft.com/office/powerpoint/2010/main" val="11961800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1250-5A69-4ED5-AC40-5ADF338F3C8B}"/>
              </a:ext>
            </a:extLst>
          </p:cNvPr>
          <p:cNvSpPr>
            <a:spLocks noGrp="1"/>
          </p:cNvSpPr>
          <p:nvPr>
            <p:ph type="title"/>
          </p:nvPr>
        </p:nvSpPr>
        <p:spPr>
          <a:xfrm>
            <a:off x="296335" y="44825"/>
            <a:ext cx="7818965" cy="711200"/>
          </a:xfrm>
        </p:spPr>
        <p:txBody>
          <a:bodyPr/>
          <a:lstStyle/>
          <a:p>
            <a:r>
              <a:rPr lang="ru-RU" sz="2400" dirty="0">
                <a:latin typeface="+mj-lt"/>
              </a:rPr>
              <a:t>Обзор лекции </a:t>
            </a:r>
            <a:r>
              <a:rPr lang="en-US" sz="2400" dirty="0">
                <a:latin typeface="+mj-lt"/>
              </a:rPr>
              <a:t>(1 – 3 – 12)</a:t>
            </a:r>
          </a:p>
        </p:txBody>
      </p:sp>
      <p:sp>
        <p:nvSpPr>
          <p:cNvPr id="3" name="Oval 2">
            <a:extLst>
              <a:ext uri="{FF2B5EF4-FFF2-40B4-BE49-F238E27FC236}">
                <a16:creationId xmlns:a16="http://schemas.microsoft.com/office/drawing/2014/main" id="{0BD3C69C-4021-44DA-BCD5-1D8B43B8874C}"/>
              </a:ext>
            </a:extLst>
          </p:cNvPr>
          <p:cNvSpPr/>
          <p:nvPr/>
        </p:nvSpPr>
        <p:spPr>
          <a:xfrm>
            <a:off x="1447041" y="707165"/>
            <a:ext cx="6246743" cy="9103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Arial" panose="020B0604020202020204" pitchFamily="34" charset="0"/>
              </a:rPr>
              <a:t>Смысл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не в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а в</a:t>
            </a:r>
            <a:r>
              <a:rPr lang="en-US" sz="1600" dirty="0">
                <a:solidFill>
                  <a:schemeClr val="tx1"/>
                </a:solidFill>
                <a:cs typeface="Arial" panose="020B0604020202020204" pitchFamily="34" charset="0"/>
              </a:rPr>
              <a:t> </a:t>
            </a:r>
            <a:r>
              <a:rPr lang="ru-RU" sz="1600" dirty="0">
                <a:solidFill>
                  <a:schemeClr val="tx1"/>
                </a:solidFill>
                <a:cs typeface="Arial" panose="020B0604020202020204" pitchFamily="34" charset="0"/>
              </a:rPr>
              <a:t>том, чтобы </a:t>
            </a:r>
          </a:p>
          <a:p>
            <a:pPr algn="ctr">
              <a:defRPr/>
            </a:pPr>
            <a:r>
              <a:rPr lang="ru-RU" sz="1600" dirty="0">
                <a:solidFill>
                  <a:schemeClr val="tx1"/>
                </a:solidFill>
                <a:cs typeface="Arial" panose="020B0604020202020204" pitchFamily="34" charset="0"/>
              </a:rPr>
              <a:t>помогать бизнесу добиться успеха на рынке</a:t>
            </a:r>
            <a:endParaRPr lang="en-US" sz="1600" dirty="0">
              <a:solidFill>
                <a:schemeClr val="tx1"/>
              </a:solidFill>
              <a:cs typeface="Arial" panose="020B0604020202020204" pitchFamily="34" charset="0"/>
            </a:endParaRPr>
          </a:p>
        </p:txBody>
      </p:sp>
      <p:sp>
        <p:nvSpPr>
          <p:cNvPr id="4" name="TextBox 3">
            <a:extLst>
              <a:ext uri="{FF2B5EF4-FFF2-40B4-BE49-F238E27FC236}">
                <a16:creationId xmlns:a16="http://schemas.microsoft.com/office/drawing/2014/main" id="{75879F3D-F92D-4656-B052-AC49B6F674A4}"/>
              </a:ext>
            </a:extLst>
          </p:cNvPr>
          <p:cNvSpPr txBox="1"/>
          <p:nvPr/>
        </p:nvSpPr>
        <p:spPr>
          <a:xfrm>
            <a:off x="390310" y="1774036"/>
            <a:ext cx="2576520" cy="830997"/>
          </a:xfrm>
          <a:prstGeom prst="rect">
            <a:avLst/>
          </a:prstGeom>
          <a:solidFill>
            <a:srgbClr val="00B0F0">
              <a:alpha val="38000"/>
            </a:srgbClr>
          </a:solidFill>
          <a:effectLst/>
        </p:spPr>
        <p:txBody>
          <a:bodyPr wrap="square">
            <a:spAutoFit/>
          </a:bodyPr>
          <a:lstStyle/>
          <a:p>
            <a:pPr>
              <a:defRPr/>
            </a:pPr>
            <a:r>
              <a:rPr lang="ru-RU" sz="1600" dirty="0">
                <a:latin typeface="+mn-lt"/>
              </a:rPr>
              <a:t>Предположения</a:t>
            </a:r>
            <a:r>
              <a:rPr lang="en-US" sz="1600" dirty="0">
                <a:latin typeface="+mn-lt"/>
              </a:rPr>
              <a:t>: </a:t>
            </a:r>
            <a:r>
              <a:rPr lang="ru-RU" sz="1600" dirty="0">
                <a:latin typeface="+mn-lt"/>
              </a:rPr>
              <a:t>в чем состоит возникающее видение </a:t>
            </a:r>
            <a:r>
              <a:rPr lang="en-US" sz="1600" dirty="0">
                <a:latin typeface="+mn-lt"/>
              </a:rPr>
              <a:t>HR?</a:t>
            </a:r>
          </a:p>
        </p:txBody>
      </p:sp>
      <p:sp>
        <p:nvSpPr>
          <p:cNvPr id="5" name="TextBox 4">
            <a:extLst>
              <a:ext uri="{FF2B5EF4-FFF2-40B4-BE49-F238E27FC236}">
                <a16:creationId xmlns:a16="http://schemas.microsoft.com/office/drawing/2014/main" id="{29FD7674-6456-41F7-A2C8-4D38649F803F}"/>
              </a:ext>
            </a:extLst>
          </p:cNvPr>
          <p:cNvSpPr txBox="1"/>
          <p:nvPr/>
        </p:nvSpPr>
        <p:spPr>
          <a:xfrm>
            <a:off x="365262" y="2752472"/>
            <a:ext cx="2601568" cy="4031873"/>
          </a:xfrm>
          <a:prstGeom prst="rect">
            <a:avLst/>
          </a:prstGeom>
          <a:solidFill>
            <a:srgbClr val="00B0F0">
              <a:alpha val="38000"/>
            </a:srgbClr>
          </a:solidFill>
          <a:effectLst/>
        </p:spPr>
        <p:txBody>
          <a:bodyPr wrap="square">
            <a:spAutoFit/>
          </a:bodyPr>
          <a:lstStyle/>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a:p>
            <a:pPr marL="342900" indent="-342900">
              <a:buAutoNum type="arabicPeriod"/>
              <a:defRPr/>
            </a:pPr>
            <a:endParaRPr lang="en-US" sz="1600" dirty="0">
              <a:latin typeface="+mn-lt"/>
            </a:endParaRPr>
          </a:p>
        </p:txBody>
      </p:sp>
      <p:sp>
        <p:nvSpPr>
          <p:cNvPr id="6" name="TextBox 5">
            <a:extLst>
              <a:ext uri="{FF2B5EF4-FFF2-40B4-BE49-F238E27FC236}">
                <a16:creationId xmlns:a16="http://schemas.microsoft.com/office/drawing/2014/main" id="{26AC05A8-1155-4BE7-84A7-853ED24EB41B}"/>
              </a:ext>
            </a:extLst>
          </p:cNvPr>
          <p:cNvSpPr txBox="1"/>
          <p:nvPr/>
        </p:nvSpPr>
        <p:spPr>
          <a:xfrm>
            <a:off x="3183006" y="1792867"/>
            <a:ext cx="2914651" cy="830997"/>
          </a:xfrm>
          <a:prstGeom prst="rect">
            <a:avLst/>
          </a:prstGeom>
          <a:solidFill>
            <a:schemeClr val="accent2">
              <a:lumMod val="60000"/>
              <a:lumOff val="40000"/>
              <a:alpha val="39000"/>
            </a:scheme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
        <p:nvSpPr>
          <p:cNvPr id="8" name="TextBox 7">
            <a:extLst>
              <a:ext uri="{FF2B5EF4-FFF2-40B4-BE49-F238E27FC236}">
                <a16:creationId xmlns:a16="http://schemas.microsoft.com/office/drawing/2014/main" id="{D7E34926-C29F-4C7B-AD17-7F6EE1560316}"/>
              </a:ext>
            </a:extLst>
          </p:cNvPr>
          <p:cNvSpPr txBox="1"/>
          <p:nvPr/>
        </p:nvSpPr>
        <p:spPr>
          <a:xfrm>
            <a:off x="3183006" y="2752472"/>
            <a:ext cx="2914651" cy="4031873"/>
          </a:xfrm>
          <a:prstGeom prst="rect">
            <a:avLst/>
          </a:prstGeom>
          <a:solidFill>
            <a:schemeClr val="accent2">
              <a:lumMod val="60000"/>
              <a:lumOff val="40000"/>
              <a:alpha val="39000"/>
            </a:schemeClr>
          </a:solidFill>
          <a:effectLst/>
        </p:spPr>
        <p:txBody>
          <a:bodyPr wrap="square">
            <a:spAutoFit/>
          </a:bodyPr>
          <a:lstStyle/>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p:txBody>
      </p:sp>
      <p:sp>
        <p:nvSpPr>
          <p:cNvPr id="9" name="TextBox 8">
            <a:extLst>
              <a:ext uri="{FF2B5EF4-FFF2-40B4-BE49-F238E27FC236}">
                <a16:creationId xmlns:a16="http://schemas.microsoft.com/office/drawing/2014/main" id="{249D1A95-C2CF-4AE7-B36B-35FA5DA09EE1}"/>
              </a:ext>
            </a:extLst>
          </p:cNvPr>
          <p:cNvSpPr txBox="1"/>
          <p:nvPr/>
        </p:nvSpPr>
        <p:spPr>
          <a:xfrm>
            <a:off x="6337688" y="2752472"/>
            <a:ext cx="2688534" cy="3539430"/>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a:defRPr/>
            </a:pPr>
            <a:endParaRPr lang="ru-RU" sz="1600" dirty="0">
              <a:latin typeface="+mn-lt"/>
            </a:endParaRPr>
          </a:p>
        </p:txBody>
      </p:sp>
      <p:sp>
        <p:nvSpPr>
          <p:cNvPr id="10" name="TextBox 9">
            <a:extLst>
              <a:ext uri="{FF2B5EF4-FFF2-40B4-BE49-F238E27FC236}">
                <a16:creationId xmlns:a16="http://schemas.microsoft.com/office/drawing/2014/main" id="{04BF6C12-2EA2-4986-AC48-7C50EDE872E1}"/>
              </a:ext>
            </a:extLst>
          </p:cNvPr>
          <p:cNvSpPr txBox="1"/>
          <p:nvPr/>
        </p:nvSpPr>
        <p:spPr>
          <a:xfrm>
            <a:off x="6349517" y="1774035"/>
            <a:ext cx="2688534" cy="830997"/>
          </a:xfrm>
          <a:prstGeom prst="rect">
            <a:avLst/>
          </a:prstGeom>
          <a:solidFill>
            <a:srgbClr val="F4695A">
              <a:alpha val="66667"/>
            </a:srgbClr>
          </a:solidFill>
          <a:effectLst/>
        </p:spPr>
        <p:txBody>
          <a:bodyPr wrap="square">
            <a:spAutoFit/>
          </a:bodyPr>
          <a:lstStyle/>
          <a:p>
            <a:pPr>
              <a:defRPr/>
            </a:pPr>
            <a:endParaRPr lang="en-US" sz="1600" dirty="0">
              <a:latin typeface="+mn-lt"/>
            </a:endParaRPr>
          </a:p>
          <a:p>
            <a:pPr>
              <a:defRPr/>
            </a:pPr>
            <a:endParaRPr lang="en-US" sz="1600" dirty="0">
              <a:latin typeface="+mn-lt"/>
            </a:endParaRPr>
          </a:p>
          <a:p>
            <a:pPr>
              <a:defRPr/>
            </a:pPr>
            <a:endParaRPr lang="en-US" sz="1600" dirty="0">
              <a:latin typeface="+mn-lt"/>
            </a:endParaRPr>
          </a:p>
        </p:txBody>
      </p:sp>
    </p:spTree>
    <p:extLst>
      <p:ext uri="{BB962C8B-B14F-4D97-AF65-F5344CB8AC3E}">
        <p14:creationId xmlns:p14="http://schemas.microsoft.com/office/powerpoint/2010/main" val="346897672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780427" y="381000"/>
            <a:ext cx="7818965" cy="711200"/>
          </a:xfrm>
        </p:spPr>
        <p:txBody>
          <a:bodyPr/>
          <a:lstStyle/>
          <a:p>
            <a:r>
              <a:rPr lang="ru-RU" altLang="zh-CN" sz="2400" dirty="0">
                <a:latin typeface="+mj-lt"/>
              </a:rPr>
              <a:t>Кейс</a:t>
            </a:r>
            <a:r>
              <a:rPr lang="en-US" altLang="zh-CN" sz="2400" dirty="0">
                <a:latin typeface="+mj-lt"/>
              </a:rPr>
              <a:t>: Amazon</a:t>
            </a:r>
            <a:endParaRPr lang="zh-CN" altLang="en-US" sz="2400" dirty="0">
              <a:latin typeface="+mj-lt"/>
            </a:endParaRPr>
          </a:p>
        </p:txBody>
      </p:sp>
      <p:sp>
        <p:nvSpPr>
          <p:cNvPr id="53" name="文本框 52"/>
          <p:cNvSpPr txBox="1"/>
          <p:nvPr/>
        </p:nvSpPr>
        <p:spPr>
          <a:xfrm>
            <a:off x="578559" y="2850060"/>
            <a:ext cx="1940653" cy="454933"/>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defRPr/>
            </a:pPr>
            <a:r>
              <a:rPr lang="en-US" altLang="zh-CN" dirty="0">
                <a:latin typeface="+mj-lt"/>
                <a:ea typeface="微软雅黑" panose="020B0503020204020204" pitchFamily="34" charset="-122"/>
              </a:rPr>
              <a:t>700,000</a:t>
            </a:r>
          </a:p>
        </p:txBody>
      </p:sp>
      <p:sp>
        <p:nvSpPr>
          <p:cNvPr id="58" name="文本框 57"/>
          <p:cNvSpPr txBox="1"/>
          <p:nvPr/>
        </p:nvSpPr>
        <p:spPr>
          <a:xfrm>
            <a:off x="578559" y="1867089"/>
            <a:ext cx="1940653" cy="454933"/>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defRPr/>
            </a:pPr>
            <a:r>
              <a:rPr lang="en-US" altLang="zh-CN" dirty="0">
                <a:latin typeface="+mj-lt"/>
                <a:ea typeface="微软雅黑" panose="020B0503020204020204" pitchFamily="34" charset="-122"/>
              </a:rPr>
              <a:t>1994</a:t>
            </a:r>
          </a:p>
        </p:txBody>
      </p:sp>
      <p:sp>
        <p:nvSpPr>
          <p:cNvPr id="59" name="文本框 58"/>
          <p:cNvSpPr txBox="1"/>
          <p:nvPr/>
        </p:nvSpPr>
        <p:spPr>
          <a:xfrm>
            <a:off x="578559" y="3833000"/>
            <a:ext cx="1940653" cy="454996"/>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defRPr/>
            </a:pPr>
            <a:r>
              <a:rPr lang="en-US" altLang="zh-CN" dirty="0">
                <a:latin typeface="+mj-lt"/>
                <a:ea typeface="微软雅黑" panose="020B0503020204020204" pitchFamily="34" charset="-122"/>
              </a:rPr>
              <a:t>3.6B</a:t>
            </a:r>
            <a:endParaRPr lang="en-US" altLang="zh-CN" i="1" dirty="0">
              <a:latin typeface="+mj-lt"/>
              <a:ea typeface="微软雅黑" panose="020B0503020204020204" pitchFamily="34" charset="-122"/>
            </a:endParaRPr>
          </a:p>
        </p:txBody>
      </p:sp>
      <p:sp>
        <p:nvSpPr>
          <p:cNvPr id="60" name="文本框 59"/>
          <p:cNvSpPr txBox="1"/>
          <p:nvPr/>
        </p:nvSpPr>
        <p:spPr>
          <a:xfrm>
            <a:off x="578559" y="4779255"/>
            <a:ext cx="1940653" cy="454996"/>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defRPr/>
            </a:pPr>
            <a:r>
              <a:rPr lang="en-US" altLang="zh-CN" dirty="0">
                <a:latin typeface="+mj-lt"/>
                <a:ea typeface="微软雅黑" panose="020B0503020204020204" pitchFamily="34" charset="-122"/>
              </a:rPr>
              <a:t>860B</a:t>
            </a:r>
            <a:endParaRPr lang="en-US" altLang="zh-CN" i="1" dirty="0">
              <a:latin typeface="+mj-lt"/>
              <a:ea typeface="微软雅黑" panose="020B0503020204020204" pitchFamily="34" charset="-122"/>
            </a:endParaRPr>
          </a:p>
        </p:txBody>
      </p:sp>
      <p:pic>
        <p:nvPicPr>
          <p:cNvPr id="61" name="Picture 4" descr="https://cdn-images-1.medium.com/max/1194/0*oXgG768v1xc26V1z.jpg"/>
          <p:cNvPicPr>
            <a:picLocks noChangeAspect="1" noChangeArrowheads="1"/>
          </p:cNvPicPr>
          <p:nvPr/>
        </p:nvPicPr>
        <p:blipFill rotWithShape="1">
          <a:blip r:embed="rId3">
            <a:extLst>
              <a:ext uri="{28A0092B-C50C-407E-A947-70E740481C1C}">
                <a14:useLocalDpi xmlns:a14="http://schemas.microsoft.com/office/drawing/2010/main" val="0"/>
              </a:ext>
            </a:extLst>
          </a:blip>
          <a:srcRect l="21429" t="12793" r="20981" b="11769"/>
          <a:stretch/>
        </p:blipFill>
        <p:spPr bwMode="auto">
          <a:xfrm>
            <a:off x="2692988" y="2363321"/>
            <a:ext cx="2224626" cy="2782325"/>
          </a:xfrm>
          <a:prstGeom prst="rect">
            <a:avLst/>
          </a:prstGeom>
          <a:noFill/>
          <a:extLst>
            <a:ext uri="{909E8E84-426E-40DD-AFC4-6F175D3DCCD1}">
              <a14:hiddenFill xmlns:a14="http://schemas.microsoft.com/office/drawing/2010/main">
                <a:solidFill>
                  <a:srgbClr val="FFFFFF"/>
                </a:solidFill>
              </a14:hiddenFill>
            </a:ext>
          </a:extLst>
        </p:spPr>
      </p:pic>
      <p:sp>
        <p:nvSpPr>
          <p:cNvPr id="62" name="文本框 61"/>
          <p:cNvSpPr txBox="1"/>
          <p:nvPr/>
        </p:nvSpPr>
        <p:spPr>
          <a:xfrm>
            <a:off x="2364830" y="1820816"/>
            <a:ext cx="2880944" cy="454227"/>
          </a:xfrm>
          <a:prstGeom prst="rect">
            <a:avLst/>
          </a:prstGeom>
          <a:noFill/>
        </p:spPr>
        <p:txBody>
          <a:bodyPr wrap="square" rtlCol="0" anchor="ctr">
            <a:spAutoFit/>
          </a:bodyPr>
          <a:lstStyle/>
          <a:p>
            <a:pPr algn="ctr" defTabSz="685800" eaLnBrk="1" fontAlgn="auto" hangingPunct="1">
              <a:lnSpc>
                <a:spcPct val="150000"/>
              </a:lnSpc>
              <a:spcBef>
                <a:spcPts val="0"/>
              </a:spcBef>
              <a:spcAft>
                <a:spcPts val="0"/>
              </a:spcAft>
              <a:defRPr/>
            </a:pPr>
            <a:r>
              <a:rPr lang="ru-RU" altLang="zh-CN" dirty="0">
                <a:latin typeface="+mj-lt"/>
                <a:ea typeface="微软雅黑"/>
              </a:rPr>
              <a:t>Инновации</a:t>
            </a:r>
            <a:endParaRPr lang="en-US" altLang="zh-CN" dirty="0">
              <a:latin typeface="+mj-lt"/>
              <a:ea typeface="微软雅黑"/>
            </a:endParaRPr>
          </a:p>
        </p:txBody>
      </p:sp>
      <p:grpSp>
        <p:nvGrpSpPr>
          <p:cNvPr id="10" name="组合 9"/>
          <p:cNvGrpSpPr/>
          <p:nvPr/>
        </p:nvGrpSpPr>
        <p:grpSpPr>
          <a:xfrm>
            <a:off x="5834572" y="1794364"/>
            <a:ext cx="3148308" cy="3725038"/>
            <a:chOff x="6851587" y="1401849"/>
            <a:chExt cx="4053442" cy="4795975"/>
          </a:xfrm>
        </p:grpSpPr>
        <p:grpSp>
          <p:nvGrpSpPr>
            <p:cNvPr id="11" name="组合 10"/>
            <p:cNvGrpSpPr/>
            <p:nvPr/>
          </p:nvGrpSpPr>
          <p:grpSpPr>
            <a:xfrm>
              <a:off x="6851587" y="1401849"/>
              <a:ext cx="3594585" cy="4795975"/>
              <a:chOff x="7442717" y="1596983"/>
              <a:chExt cx="3594585" cy="4795975"/>
            </a:xfrm>
          </p:grpSpPr>
          <p:sp>
            <p:nvSpPr>
              <p:cNvPr id="16" name="文本框 15"/>
              <p:cNvSpPr txBox="1"/>
              <p:nvPr/>
            </p:nvSpPr>
            <p:spPr>
              <a:xfrm>
                <a:off x="7666188" y="1711389"/>
                <a:ext cx="2393191" cy="673644"/>
              </a:xfrm>
              <a:prstGeom prst="rect">
                <a:avLst/>
              </a:prstGeom>
              <a:noFill/>
            </p:spPr>
            <p:txBody>
              <a:bodyPr wrap="square" rtlCol="0">
                <a:spAutoFit/>
              </a:bodyPr>
              <a:lstStyle/>
              <a:p>
                <a:pPr defTabSz="685800" eaLnBrk="1" fontAlgn="auto" hangingPunct="1">
                  <a:spcBef>
                    <a:spcPts val="0"/>
                  </a:spcBef>
                  <a:spcAft>
                    <a:spcPts val="0"/>
                  </a:spcAft>
                  <a:defRPr/>
                </a:pPr>
                <a:r>
                  <a:rPr lang="ru-RU" altLang="zh-CN" sz="1400" b="1" kern="0" dirty="0">
                    <a:latin typeface="+mj-lt"/>
                    <a:ea typeface="微软雅黑" panose="020B0503020204020204" pitchFamily="34" charset="-122"/>
                  </a:rPr>
                  <a:t>Розничная торговля</a:t>
                </a:r>
                <a:endParaRPr lang="en-US" altLang="zh-CN" sz="1400" b="1" kern="0" dirty="0">
                  <a:latin typeface="+mj-lt"/>
                  <a:ea typeface="微软雅黑" panose="020B0503020204020204" pitchFamily="34" charset="-122"/>
                </a:endParaRPr>
              </a:p>
            </p:txBody>
          </p:sp>
          <p:pic>
            <p:nvPicPr>
              <p:cNvPr id="17" name="Picture 6" descr="“amazon retail logo”的图片搜索结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3332" y="1608542"/>
                <a:ext cx="680610" cy="514725"/>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7666188" y="3606790"/>
                <a:ext cx="2197885" cy="673644"/>
              </a:xfrm>
              <a:prstGeom prst="rect">
                <a:avLst/>
              </a:prstGeom>
              <a:noFill/>
            </p:spPr>
            <p:txBody>
              <a:bodyPr wrap="square" rtlCol="0">
                <a:spAutoFit/>
              </a:bodyPr>
              <a:lstStyle/>
              <a:p>
                <a:pPr defTabSz="685800" eaLnBrk="1" fontAlgn="auto" hangingPunct="1">
                  <a:spcBef>
                    <a:spcPts val="0"/>
                  </a:spcBef>
                  <a:spcAft>
                    <a:spcPts val="0"/>
                  </a:spcAft>
                  <a:defRPr/>
                </a:pPr>
                <a:r>
                  <a:rPr lang="en-US" altLang="zh-CN" sz="1400" b="1" kern="0" dirty="0">
                    <a:latin typeface="+mj-lt"/>
                    <a:ea typeface="微软雅黑" panose="020B0503020204020204" pitchFamily="34" charset="-122"/>
                  </a:rPr>
                  <a:t>Amazon Web Services</a:t>
                </a:r>
              </a:p>
            </p:txBody>
          </p:sp>
          <p:pic>
            <p:nvPicPr>
              <p:cNvPr id="19" name="Picture 8" descr="“aws logo”的图片搜索结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4276" y="3600678"/>
                <a:ext cx="945190" cy="35840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p:cNvGrpSpPr/>
              <p:nvPr/>
            </p:nvGrpSpPr>
            <p:grpSpPr>
              <a:xfrm>
                <a:off x="10034263" y="4956414"/>
                <a:ext cx="971014" cy="557421"/>
                <a:chOff x="6430105" y="3599576"/>
                <a:chExt cx="1020073" cy="585583"/>
              </a:xfrm>
            </p:grpSpPr>
            <p:pic>
              <p:nvPicPr>
                <p:cNvPr id="42" name="图片 41"/>
                <p:cNvPicPr>
                  <a:picLocks noChangeAspect="1"/>
                </p:cNvPicPr>
                <p:nvPr/>
              </p:nvPicPr>
              <p:blipFill>
                <a:blip r:embed="rId6"/>
                <a:stretch>
                  <a:fillRect/>
                </a:stretch>
              </p:blipFill>
              <p:spPr>
                <a:xfrm>
                  <a:off x="7028531" y="3599576"/>
                  <a:ext cx="421647" cy="245099"/>
                </a:xfrm>
                <a:prstGeom prst="rect">
                  <a:avLst/>
                </a:prstGeom>
              </p:spPr>
            </p:pic>
            <p:pic>
              <p:nvPicPr>
                <p:cNvPr id="43" name="图片 42"/>
                <p:cNvPicPr>
                  <a:picLocks noChangeAspect="1"/>
                </p:cNvPicPr>
                <p:nvPr/>
              </p:nvPicPr>
              <p:blipFill>
                <a:blip r:embed="rId7"/>
                <a:stretch>
                  <a:fillRect/>
                </a:stretch>
              </p:blipFill>
              <p:spPr>
                <a:xfrm>
                  <a:off x="6442100" y="3627089"/>
                  <a:ext cx="530461" cy="196632"/>
                </a:xfrm>
                <a:prstGeom prst="rect">
                  <a:avLst/>
                </a:prstGeom>
              </p:spPr>
            </p:pic>
            <p:pic>
              <p:nvPicPr>
                <p:cNvPr id="44" name="图片 43"/>
                <p:cNvPicPr>
                  <a:picLocks noChangeAspect="1"/>
                </p:cNvPicPr>
                <p:nvPr/>
              </p:nvPicPr>
              <p:blipFill>
                <a:blip r:embed="rId8"/>
                <a:stretch>
                  <a:fillRect/>
                </a:stretch>
              </p:blipFill>
              <p:spPr>
                <a:xfrm>
                  <a:off x="6995837" y="3876444"/>
                  <a:ext cx="412134" cy="308715"/>
                </a:xfrm>
                <a:prstGeom prst="rect">
                  <a:avLst/>
                </a:prstGeom>
              </p:spPr>
            </p:pic>
            <p:pic>
              <p:nvPicPr>
                <p:cNvPr id="45" name="图片 44"/>
                <p:cNvPicPr>
                  <a:picLocks noChangeAspect="1"/>
                </p:cNvPicPr>
                <p:nvPr/>
              </p:nvPicPr>
              <p:blipFill>
                <a:blip r:embed="rId9"/>
                <a:stretch>
                  <a:fillRect/>
                </a:stretch>
              </p:blipFill>
              <p:spPr>
                <a:xfrm>
                  <a:off x="6430105" y="3842174"/>
                  <a:ext cx="530064" cy="282969"/>
                </a:xfrm>
                <a:prstGeom prst="rect">
                  <a:avLst/>
                </a:prstGeom>
              </p:spPr>
            </p:pic>
          </p:grpSp>
          <p:sp>
            <p:nvSpPr>
              <p:cNvPr id="21" name="文本框 20"/>
              <p:cNvSpPr txBox="1"/>
              <p:nvPr/>
            </p:nvSpPr>
            <p:spPr>
              <a:xfrm>
                <a:off x="7666188" y="5021593"/>
                <a:ext cx="2488811" cy="396262"/>
              </a:xfrm>
              <a:prstGeom prst="rect">
                <a:avLst/>
              </a:prstGeom>
              <a:noFill/>
            </p:spPr>
            <p:txBody>
              <a:bodyPr wrap="square" rtlCol="0">
                <a:spAutoFit/>
              </a:bodyPr>
              <a:lstStyle/>
              <a:p>
                <a:pPr defTabSz="685800" eaLnBrk="1" fontAlgn="auto" hangingPunct="1">
                  <a:spcBef>
                    <a:spcPts val="0"/>
                  </a:spcBef>
                  <a:spcAft>
                    <a:spcPts val="0"/>
                  </a:spcAft>
                  <a:defRPr/>
                </a:pPr>
                <a:r>
                  <a:rPr lang="ru-RU" altLang="zh-CN" sz="1400" b="1" kern="0" dirty="0">
                    <a:latin typeface="+mj-lt"/>
                    <a:ea typeface="微软雅黑" panose="020B0503020204020204" pitchFamily="34" charset="-122"/>
                  </a:rPr>
                  <a:t>Гаджеты</a:t>
                </a:r>
                <a:endParaRPr lang="en-US" altLang="zh-CN" sz="1400" b="1" kern="0" dirty="0">
                  <a:latin typeface="+mj-lt"/>
                  <a:ea typeface="微软雅黑" panose="020B0503020204020204" pitchFamily="34" charset="-122"/>
                </a:endParaRPr>
              </a:p>
            </p:txBody>
          </p:sp>
          <p:pic>
            <p:nvPicPr>
              <p:cNvPr id="22" name="Picture 10" descr="“amazon fulfillment logo”的图片搜索结果"/>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34277" y="2781947"/>
                <a:ext cx="1003025" cy="615802"/>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7666188" y="2931431"/>
                <a:ext cx="2393191" cy="673644"/>
              </a:xfrm>
              <a:prstGeom prst="rect">
                <a:avLst/>
              </a:prstGeom>
              <a:noFill/>
            </p:spPr>
            <p:txBody>
              <a:bodyPr wrap="square" rtlCol="0">
                <a:spAutoFit/>
              </a:bodyPr>
              <a:lstStyle/>
              <a:p>
                <a:pPr defTabSz="685800" eaLnBrk="1" fontAlgn="auto" hangingPunct="1">
                  <a:spcBef>
                    <a:spcPts val="0"/>
                  </a:spcBef>
                  <a:spcAft>
                    <a:spcPts val="0"/>
                  </a:spcAft>
                  <a:defRPr/>
                </a:pPr>
                <a:r>
                  <a:rPr lang="en-US" altLang="zh-CN" sz="1400" b="1" kern="0" dirty="0">
                    <a:latin typeface="+mj-lt"/>
                    <a:ea typeface="微软雅黑" panose="020B0503020204020204" pitchFamily="34" charset="-122"/>
                  </a:rPr>
                  <a:t>Fulfillment by Amazon</a:t>
                </a:r>
              </a:p>
            </p:txBody>
          </p:sp>
          <p:pic>
            <p:nvPicPr>
              <p:cNvPr id="24" name="图片 23"/>
              <p:cNvPicPr>
                <a:picLocks noChangeAspect="1"/>
              </p:cNvPicPr>
              <p:nvPr/>
            </p:nvPicPr>
            <p:blipFill>
              <a:blip r:embed="rId11"/>
              <a:stretch>
                <a:fillRect/>
              </a:stretch>
            </p:blipFill>
            <p:spPr>
              <a:xfrm>
                <a:off x="10022568" y="4600326"/>
                <a:ext cx="726647" cy="174778"/>
              </a:xfrm>
              <a:prstGeom prst="rect">
                <a:avLst/>
              </a:prstGeom>
            </p:spPr>
          </p:pic>
          <p:sp>
            <p:nvSpPr>
              <p:cNvPr id="25" name="文本框 24"/>
              <p:cNvSpPr txBox="1"/>
              <p:nvPr/>
            </p:nvSpPr>
            <p:spPr>
              <a:xfrm>
                <a:off x="7666188" y="4289599"/>
                <a:ext cx="2393191" cy="396262"/>
              </a:xfrm>
              <a:prstGeom prst="rect">
                <a:avLst/>
              </a:prstGeom>
              <a:noFill/>
            </p:spPr>
            <p:txBody>
              <a:bodyPr wrap="square" rtlCol="0">
                <a:spAutoFit/>
              </a:bodyPr>
              <a:lstStyle/>
              <a:p>
                <a:pPr defTabSz="685800" eaLnBrk="1" fontAlgn="auto" hangingPunct="1">
                  <a:spcBef>
                    <a:spcPts val="0"/>
                  </a:spcBef>
                  <a:spcAft>
                    <a:spcPts val="0"/>
                  </a:spcAft>
                  <a:defRPr/>
                </a:pPr>
                <a:r>
                  <a:rPr lang="ru-RU" altLang="zh-CN" sz="1400" b="1" kern="0" dirty="0">
                    <a:latin typeface="+mj-lt"/>
                    <a:ea typeface="微软雅黑" panose="020B0503020204020204" pitchFamily="34" charset="-122"/>
                  </a:rPr>
                  <a:t>Развлечения</a:t>
                </a:r>
                <a:endParaRPr lang="en-US" altLang="zh-CN" sz="1400" b="1" kern="0" dirty="0">
                  <a:latin typeface="+mj-lt"/>
                  <a:ea typeface="微软雅黑" panose="020B0503020204020204" pitchFamily="34" charset="-122"/>
                </a:endParaRPr>
              </a:p>
            </p:txBody>
          </p:sp>
          <p:grpSp>
            <p:nvGrpSpPr>
              <p:cNvPr id="26" name="组合 25"/>
              <p:cNvGrpSpPr/>
              <p:nvPr/>
            </p:nvGrpSpPr>
            <p:grpSpPr>
              <a:xfrm>
                <a:off x="10034277" y="5713289"/>
                <a:ext cx="917351" cy="434162"/>
                <a:chOff x="6519414" y="5876734"/>
                <a:chExt cx="1017695" cy="481652"/>
              </a:xfrm>
            </p:grpSpPr>
            <p:pic>
              <p:nvPicPr>
                <p:cNvPr id="40" name="图片 39"/>
                <p:cNvPicPr>
                  <a:picLocks noChangeAspect="1"/>
                </p:cNvPicPr>
                <p:nvPr/>
              </p:nvPicPr>
              <p:blipFill>
                <a:blip r:embed="rId12"/>
                <a:stretch>
                  <a:fillRect/>
                </a:stretch>
              </p:blipFill>
              <p:spPr>
                <a:xfrm>
                  <a:off x="6519414" y="6158847"/>
                  <a:ext cx="1017695" cy="199539"/>
                </a:xfrm>
                <a:prstGeom prst="rect">
                  <a:avLst/>
                </a:prstGeom>
              </p:spPr>
            </p:pic>
            <p:pic>
              <p:nvPicPr>
                <p:cNvPr id="41" name="图片 40"/>
                <p:cNvPicPr>
                  <a:picLocks noChangeAspect="1"/>
                </p:cNvPicPr>
                <p:nvPr/>
              </p:nvPicPr>
              <p:blipFill>
                <a:blip r:embed="rId13"/>
                <a:stretch>
                  <a:fillRect/>
                </a:stretch>
              </p:blipFill>
              <p:spPr>
                <a:xfrm>
                  <a:off x="6520662" y="5876734"/>
                  <a:ext cx="738849" cy="199373"/>
                </a:xfrm>
                <a:prstGeom prst="rect">
                  <a:avLst/>
                </a:prstGeom>
              </p:spPr>
            </p:pic>
          </p:grpSp>
          <p:sp>
            <p:nvSpPr>
              <p:cNvPr id="27" name="文本框 26"/>
              <p:cNvSpPr txBox="1"/>
              <p:nvPr/>
            </p:nvSpPr>
            <p:spPr>
              <a:xfrm>
                <a:off x="7666188" y="5719314"/>
                <a:ext cx="2488804" cy="673644"/>
              </a:xfrm>
              <a:prstGeom prst="rect">
                <a:avLst/>
              </a:prstGeom>
              <a:noFill/>
            </p:spPr>
            <p:txBody>
              <a:bodyPr wrap="square" rtlCol="0">
                <a:spAutoFit/>
              </a:bodyPr>
              <a:lstStyle/>
              <a:p>
                <a:pPr defTabSz="685800" eaLnBrk="1" fontAlgn="auto" hangingPunct="1">
                  <a:spcBef>
                    <a:spcPts val="0"/>
                  </a:spcBef>
                  <a:spcAft>
                    <a:spcPts val="0"/>
                  </a:spcAft>
                  <a:defRPr/>
                </a:pPr>
                <a:r>
                  <a:rPr lang="ru-RU" altLang="zh-CN" sz="1400" b="1" kern="0" dirty="0" err="1">
                    <a:latin typeface="+mj-lt"/>
                    <a:ea typeface="微软雅黑" panose="020B0503020204020204" pitchFamily="34" charset="-122"/>
                  </a:rPr>
                  <a:t>Оффлайн</a:t>
                </a:r>
                <a:r>
                  <a:rPr lang="ru-RU" altLang="zh-CN" sz="1400" b="1" kern="0" dirty="0">
                    <a:latin typeface="+mj-lt"/>
                    <a:ea typeface="微软雅黑" panose="020B0503020204020204" pitchFamily="34" charset="-122"/>
                  </a:rPr>
                  <a:t>-магазины</a:t>
                </a:r>
                <a:endParaRPr lang="en-US" altLang="zh-CN" sz="1400" b="1" kern="0" dirty="0">
                  <a:latin typeface="+mj-lt"/>
                  <a:ea typeface="微软雅黑" panose="020B0503020204020204" pitchFamily="34" charset="-122"/>
                </a:endParaRPr>
              </a:p>
            </p:txBody>
          </p:sp>
          <p:pic>
            <p:nvPicPr>
              <p:cNvPr id="28" name="图片 27"/>
              <p:cNvPicPr>
                <a:picLocks noChangeAspect="1"/>
              </p:cNvPicPr>
              <p:nvPr/>
            </p:nvPicPr>
            <p:blipFill rotWithShape="1">
              <a:blip r:embed="rId14" cstate="print">
                <a:extLst>
                  <a:ext uri="{28A0092B-C50C-407E-A947-70E740481C1C}">
                    <a14:useLocalDpi xmlns:a14="http://schemas.microsoft.com/office/drawing/2010/main" val="0"/>
                  </a:ext>
                </a:extLst>
              </a:blip>
              <a:srcRect t="21070" b="22906"/>
              <a:stretch/>
            </p:blipFill>
            <p:spPr>
              <a:xfrm>
                <a:off x="10020427" y="2360461"/>
                <a:ext cx="987555" cy="314202"/>
              </a:xfrm>
              <a:prstGeom prst="rect">
                <a:avLst/>
              </a:prstGeom>
            </p:spPr>
          </p:pic>
          <p:sp>
            <p:nvSpPr>
              <p:cNvPr id="29" name="文本框 28"/>
              <p:cNvSpPr txBox="1"/>
              <p:nvPr/>
            </p:nvSpPr>
            <p:spPr>
              <a:xfrm>
                <a:off x="7666188" y="2346478"/>
                <a:ext cx="2393191" cy="396262"/>
              </a:xfrm>
              <a:prstGeom prst="rect">
                <a:avLst/>
              </a:prstGeom>
              <a:noFill/>
            </p:spPr>
            <p:txBody>
              <a:bodyPr wrap="square" rtlCol="0">
                <a:spAutoFit/>
              </a:bodyPr>
              <a:lstStyle/>
              <a:p>
                <a:pPr defTabSz="685800" eaLnBrk="1" fontAlgn="auto" hangingPunct="1">
                  <a:spcBef>
                    <a:spcPts val="0"/>
                  </a:spcBef>
                  <a:spcAft>
                    <a:spcPts val="0"/>
                  </a:spcAft>
                  <a:defRPr/>
                </a:pPr>
                <a:r>
                  <a:rPr lang="ru-RU" altLang="zh-CN" sz="1400" b="1" kern="0" dirty="0">
                    <a:latin typeface="+mj-lt"/>
                    <a:ea typeface="微软雅黑" panose="020B0503020204020204" pitchFamily="34" charset="-122"/>
                  </a:rPr>
                  <a:t>Подписка </a:t>
                </a:r>
                <a:r>
                  <a:rPr lang="en-US" altLang="zh-CN" sz="1400" b="1" kern="0" dirty="0">
                    <a:latin typeface="+mj-lt"/>
                    <a:ea typeface="微软雅黑" panose="020B0503020204020204" pitchFamily="34" charset="-122"/>
                  </a:rPr>
                  <a:t>Prime</a:t>
                </a:r>
              </a:p>
            </p:txBody>
          </p:sp>
          <p:cxnSp>
            <p:nvCxnSpPr>
              <p:cNvPr id="30" name="直接连接符 29"/>
              <p:cNvCxnSpPr/>
              <p:nvPr/>
            </p:nvCxnSpPr>
            <p:spPr bwMode="auto">
              <a:xfrm>
                <a:off x="7507874" y="1596983"/>
                <a:ext cx="0" cy="4559501"/>
              </a:xfrm>
              <a:prstGeom prst="line">
                <a:avLst/>
              </a:prstGeom>
              <a:solidFill>
                <a:schemeClr val="accent1"/>
              </a:solidFill>
              <a:ln w="28575" cap="flat" cmpd="sng" algn="ctr">
                <a:solidFill>
                  <a:srgbClr val="FFC000"/>
                </a:solidFill>
                <a:prstDash val="solid"/>
                <a:round/>
                <a:headEnd type="none" w="med" len="med"/>
                <a:tailEnd type="none" w="med" len="med"/>
              </a:ln>
            </p:spPr>
          </p:cxnSp>
          <p:sp>
            <p:nvSpPr>
              <p:cNvPr id="31" name="椭圆 30"/>
              <p:cNvSpPr/>
              <p:nvPr/>
            </p:nvSpPr>
            <p:spPr bwMode="auto">
              <a:xfrm>
                <a:off x="7442717" y="1791158"/>
                <a:ext cx="118775" cy="118775"/>
              </a:xfrm>
              <a:prstGeom prst="ellipse">
                <a:avLst/>
              </a:prstGeom>
              <a:solidFill>
                <a:schemeClr val="bg1">
                  <a:lumMod val="65000"/>
                </a:schemeClr>
              </a:solidFill>
              <a:ln w="12700" cap="flat" cmpd="sng" algn="ctr">
                <a:solidFill>
                  <a:srgbClr val="FFC000"/>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32" name="椭圆 31"/>
              <p:cNvSpPr/>
              <p:nvPr/>
            </p:nvSpPr>
            <p:spPr bwMode="auto">
              <a:xfrm>
                <a:off x="7442717" y="2471756"/>
                <a:ext cx="118775" cy="118775"/>
              </a:xfrm>
              <a:prstGeom prst="ellipse">
                <a:avLst/>
              </a:prstGeom>
              <a:solidFill>
                <a:schemeClr val="bg1">
                  <a:lumMod val="65000"/>
                </a:schemeClr>
              </a:solidFill>
              <a:ln w="12700" cap="flat" cmpd="sng" algn="ctr">
                <a:solidFill>
                  <a:srgbClr val="FFC000"/>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33" name="椭圆 32"/>
              <p:cNvSpPr/>
              <p:nvPr/>
            </p:nvSpPr>
            <p:spPr bwMode="auto">
              <a:xfrm>
                <a:off x="7442717" y="3044842"/>
                <a:ext cx="118775" cy="118775"/>
              </a:xfrm>
              <a:prstGeom prst="ellipse">
                <a:avLst/>
              </a:prstGeom>
              <a:solidFill>
                <a:schemeClr val="bg1">
                  <a:lumMod val="65000"/>
                </a:schemeClr>
              </a:solidFill>
              <a:ln w="12700" cap="flat" cmpd="sng" algn="ctr">
                <a:solidFill>
                  <a:schemeClr val="bg1"/>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34" name="椭圆 33"/>
              <p:cNvSpPr/>
              <p:nvPr/>
            </p:nvSpPr>
            <p:spPr bwMode="auto">
              <a:xfrm>
                <a:off x="7442717" y="3713258"/>
                <a:ext cx="118775" cy="118775"/>
              </a:xfrm>
              <a:prstGeom prst="ellipse">
                <a:avLst/>
              </a:prstGeom>
              <a:solidFill>
                <a:schemeClr val="bg1">
                  <a:lumMod val="65000"/>
                </a:schemeClr>
              </a:solidFill>
              <a:ln w="12700" cap="flat" cmpd="sng" algn="ctr">
                <a:solidFill>
                  <a:srgbClr val="FFC000"/>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35" name="椭圆 34"/>
              <p:cNvSpPr/>
              <p:nvPr/>
            </p:nvSpPr>
            <p:spPr bwMode="auto">
              <a:xfrm>
                <a:off x="7442717" y="4363905"/>
                <a:ext cx="118775" cy="118775"/>
              </a:xfrm>
              <a:prstGeom prst="ellipse">
                <a:avLst/>
              </a:prstGeom>
              <a:solidFill>
                <a:schemeClr val="bg1">
                  <a:lumMod val="65000"/>
                </a:schemeClr>
              </a:solidFill>
              <a:ln w="12700" cap="flat" cmpd="sng" algn="ctr">
                <a:solidFill>
                  <a:srgbClr val="FFC000"/>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36" name="椭圆 35"/>
              <p:cNvSpPr/>
              <p:nvPr/>
            </p:nvSpPr>
            <p:spPr bwMode="auto">
              <a:xfrm>
                <a:off x="7442717" y="5155807"/>
                <a:ext cx="118775" cy="118775"/>
              </a:xfrm>
              <a:prstGeom prst="ellipse">
                <a:avLst/>
              </a:prstGeom>
              <a:solidFill>
                <a:schemeClr val="bg1">
                  <a:lumMod val="65000"/>
                </a:schemeClr>
              </a:solidFill>
              <a:ln w="12700" cap="flat" cmpd="sng" algn="ctr">
                <a:solidFill>
                  <a:srgbClr val="FFC000"/>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sp>
            <p:nvSpPr>
              <p:cNvPr id="37" name="椭圆 36"/>
              <p:cNvSpPr/>
              <p:nvPr/>
            </p:nvSpPr>
            <p:spPr bwMode="auto">
              <a:xfrm>
                <a:off x="7442717" y="5850808"/>
                <a:ext cx="118775" cy="118775"/>
              </a:xfrm>
              <a:prstGeom prst="ellipse">
                <a:avLst/>
              </a:prstGeom>
              <a:solidFill>
                <a:schemeClr val="bg1">
                  <a:lumMod val="65000"/>
                </a:schemeClr>
              </a:solidFill>
              <a:ln w="12700" cap="flat" cmpd="sng" algn="ctr">
                <a:solidFill>
                  <a:srgbClr val="FFC000"/>
                </a:solidFill>
                <a:prstDash val="solid"/>
                <a:round/>
                <a:headEnd type="none" w="med" len="med"/>
                <a:tailEnd type="none" w="med" len="med"/>
              </a:ln>
            </p:spPr>
            <p:txBody>
              <a:bodyPr vert="horz" wrap="square" lIns="68580" tIns="34290" rIns="68580" bIns="34290" numCol="1" rtlCol="0" anchor="t" anchorCtr="0" compatLnSpc="1"/>
              <a:lstStyle/>
              <a:p>
                <a:pPr defTabSz="685800">
                  <a:defRPr/>
                </a:pPr>
                <a:endParaRPr lang="zh-CN" altLang="en-US" sz="1500">
                  <a:solidFill>
                    <a:srgbClr val="000000"/>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14151" y="5528924"/>
              <a:ext cx="490878" cy="337892"/>
            </a:xfrm>
            <a:prstGeom prst="rect">
              <a:avLst/>
            </a:prstGeom>
          </p:spPr>
        </p:pic>
        <p:pic>
          <p:nvPicPr>
            <p:cNvPr id="13" name="Picture 2" descr="相关图片"/>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31399" y="3847928"/>
              <a:ext cx="986802" cy="355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amazon digital entertainment logo”的图片搜索结果"/>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37951" y="4346724"/>
              <a:ext cx="489757" cy="27377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18"/>
            <a:stretch>
              <a:fillRect/>
            </a:stretch>
          </p:blipFill>
          <p:spPr>
            <a:xfrm>
              <a:off x="9451189" y="4186892"/>
              <a:ext cx="809431" cy="159382"/>
            </a:xfrm>
            <a:prstGeom prst="rect">
              <a:avLst/>
            </a:prstGeom>
          </p:spPr>
        </p:pic>
      </p:grpSp>
    </p:spTree>
    <p:extLst>
      <p:ext uri="{BB962C8B-B14F-4D97-AF65-F5344CB8AC3E}">
        <p14:creationId xmlns:p14="http://schemas.microsoft.com/office/powerpoint/2010/main" val="1151672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P spid="59" grpId="0"/>
      <p:bldP spid="60" grpId="0"/>
      <p:bldP spid="6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3309638131"/>
              </p:ext>
            </p:extLst>
          </p:nvPr>
        </p:nvGraphicFramePr>
        <p:xfrm>
          <a:off x="50427" y="2399700"/>
          <a:ext cx="9073403" cy="257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矩形 19"/>
          <p:cNvSpPr/>
          <p:nvPr/>
        </p:nvSpPr>
        <p:spPr bwMode="auto">
          <a:xfrm>
            <a:off x="63636" y="2407316"/>
            <a:ext cx="9046984" cy="1151706"/>
          </a:xfrm>
          <a:prstGeom prst="rect">
            <a:avLst/>
          </a:prstGeom>
          <a:solidFill>
            <a:schemeClr val="bg1"/>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sz="800">
              <a:solidFill>
                <a:srgbClr val="000000"/>
              </a:solidFill>
              <a:latin typeface="+mj-lt"/>
              <a:cs typeface="Arial" panose="020B0604020202020204" pitchFamily="34" charset="0"/>
            </a:endParaRPr>
          </a:p>
        </p:txBody>
      </p:sp>
      <p:sp>
        <p:nvSpPr>
          <p:cNvPr id="17" name="矩形 16"/>
          <p:cNvSpPr/>
          <p:nvPr/>
        </p:nvSpPr>
        <p:spPr>
          <a:xfrm>
            <a:off x="103091" y="3004061"/>
            <a:ext cx="2820591" cy="1169551"/>
          </a:xfrm>
          <a:prstGeom prst="rect">
            <a:avLst/>
          </a:prstGeom>
          <a:ln>
            <a:noFill/>
            <a:prstDash val="dash"/>
          </a:ln>
        </p:spPr>
        <p:txBody>
          <a:bodyPr wrap="square">
            <a:spAutoFit/>
          </a:bodyPr>
          <a:lstStyle/>
          <a:p>
            <a:pPr algn="ctr"/>
            <a:r>
              <a:rPr lang="en-US" altLang="zh-CN" sz="1000" b="1" dirty="0">
                <a:solidFill>
                  <a:srgbClr val="000000"/>
                </a:solidFill>
                <a:latin typeface="+mj-lt"/>
              </a:rPr>
              <a:t>Jeffery Wilke</a:t>
            </a:r>
          </a:p>
          <a:p>
            <a:pPr algn="ctr"/>
            <a:r>
              <a:rPr lang="en-US" altLang="zh-CN" sz="1000" dirty="0">
                <a:solidFill>
                  <a:srgbClr val="000000"/>
                </a:solidFill>
                <a:latin typeface="+mj-lt"/>
              </a:rPr>
              <a:t>CEO </a:t>
            </a:r>
            <a:r>
              <a:rPr lang="ru-RU" altLang="zh-CN" sz="1000" dirty="0">
                <a:solidFill>
                  <a:srgbClr val="000000"/>
                </a:solidFill>
                <a:latin typeface="+mj-lt"/>
              </a:rPr>
              <a:t>(всемирное потребительское отделение</a:t>
            </a:r>
            <a:r>
              <a:rPr lang="en-US" altLang="zh-CN" sz="1000" dirty="0">
                <a:solidFill>
                  <a:srgbClr val="000000"/>
                </a:solidFill>
                <a:latin typeface="+mj-lt"/>
              </a:rPr>
              <a:t>)</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9" name="矩形 8"/>
          <p:cNvSpPr/>
          <p:nvPr/>
        </p:nvSpPr>
        <p:spPr>
          <a:xfrm>
            <a:off x="2963136" y="3004062"/>
            <a:ext cx="937259" cy="1169551"/>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Andrew Jassy</a:t>
            </a:r>
          </a:p>
          <a:p>
            <a:pPr algn="ctr"/>
            <a:r>
              <a:rPr lang="en-US" altLang="zh-CN" sz="1000" dirty="0">
                <a:solidFill>
                  <a:srgbClr val="000000"/>
                </a:solidFill>
                <a:latin typeface="+mj-lt"/>
              </a:rPr>
              <a:t>AWS CEO</a:t>
            </a:r>
          </a:p>
          <a:p>
            <a:pPr algn="ctr"/>
            <a:r>
              <a:rPr lang="en-US" altLang="zh-CN" sz="1000" b="1" dirty="0">
                <a:solidFill>
                  <a:srgbClr val="000000"/>
                </a:solidFill>
                <a:latin typeface="+mj-lt"/>
              </a:rPr>
              <a:t> </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10" name="矩形 9"/>
          <p:cNvSpPr/>
          <p:nvPr/>
        </p:nvSpPr>
        <p:spPr>
          <a:xfrm>
            <a:off x="3863512" y="3004061"/>
            <a:ext cx="721500" cy="1015663"/>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David Limp</a:t>
            </a:r>
          </a:p>
          <a:p>
            <a:pPr algn="ctr"/>
            <a:r>
              <a:rPr lang="en-US" altLang="zh-CN" sz="1000" dirty="0">
                <a:solidFill>
                  <a:srgbClr val="000000"/>
                </a:solidFill>
                <a:latin typeface="+mj-lt"/>
              </a:rPr>
              <a:t>SVP</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12" name="矩形 11"/>
          <p:cNvSpPr/>
          <p:nvPr/>
        </p:nvSpPr>
        <p:spPr>
          <a:xfrm>
            <a:off x="4868262" y="3004062"/>
            <a:ext cx="833120" cy="1477328"/>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Jeff Blackburn</a:t>
            </a:r>
          </a:p>
          <a:p>
            <a:pPr algn="ctr"/>
            <a:r>
              <a:rPr lang="en-US" altLang="zh-CN" sz="1000" dirty="0">
                <a:solidFill>
                  <a:srgbClr val="000000"/>
                </a:solidFill>
                <a:latin typeface="+mj-lt"/>
              </a:rPr>
              <a:t>SVP</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13" name="矩形 12"/>
          <p:cNvSpPr/>
          <p:nvPr/>
        </p:nvSpPr>
        <p:spPr>
          <a:xfrm>
            <a:off x="6099715" y="3120735"/>
            <a:ext cx="721500" cy="1323439"/>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Jay Carney</a:t>
            </a:r>
          </a:p>
          <a:p>
            <a:pPr algn="ctr"/>
            <a:r>
              <a:rPr lang="en-US" altLang="zh-CN" sz="1000" dirty="0">
                <a:solidFill>
                  <a:srgbClr val="000000"/>
                </a:solidFill>
                <a:latin typeface="+mj-lt"/>
              </a:rPr>
              <a:t>SVP</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14" name="矩形 13"/>
          <p:cNvSpPr/>
          <p:nvPr/>
        </p:nvSpPr>
        <p:spPr>
          <a:xfrm>
            <a:off x="6663321" y="2823884"/>
            <a:ext cx="941277" cy="1323439"/>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David </a:t>
            </a:r>
            <a:r>
              <a:rPr lang="en-US" altLang="zh-CN" sz="1000" b="1" dirty="0" err="1">
                <a:solidFill>
                  <a:srgbClr val="000000"/>
                </a:solidFill>
                <a:latin typeface="+mj-lt"/>
              </a:rPr>
              <a:t>Zapolsky</a:t>
            </a:r>
            <a:endParaRPr lang="en-US" altLang="zh-CN" sz="1000" b="1" dirty="0">
              <a:solidFill>
                <a:srgbClr val="000000"/>
              </a:solidFill>
              <a:latin typeface="+mj-lt"/>
            </a:endParaRPr>
          </a:p>
          <a:p>
            <a:pPr algn="ctr"/>
            <a:r>
              <a:rPr lang="en-US" altLang="zh-CN" sz="1000" dirty="0">
                <a:solidFill>
                  <a:srgbClr val="000000"/>
                </a:solidFill>
                <a:latin typeface="+mj-lt"/>
              </a:rPr>
              <a:t>SVP</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15" name="矩形 14"/>
          <p:cNvSpPr/>
          <p:nvPr/>
        </p:nvSpPr>
        <p:spPr>
          <a:xfrm>
            <a:off x="7576553" y="3005463"/>
            <a:ext cx="895790" cy="1169551"/>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Brian Olsavsky</a:t>
            </a:r>
          </a:p>
          <a:p>
            <a:pPr algn="ctr"/>
            <a:r>
              <a:rPr lang="en-US" altLang="zh-CN" sz="1000" dirty="0">
                <a:solidFill>
                  <a:srgbClr val="000000"/>
                </a:solidFill>
                <a:latin typeface="+mj-lt"/>
              </a:rPr>
              <a:t>SVP&amp;CFO</a:t>
            </a:r>
          </a:p>
          <a:p>
            <a:pPr algn="ctr"/>
            <a:endParaRPr lang="en-US" altLang="zh-CN" sz="1000" b="1" dirty="0">
              <a:solidFill>
                <a:srgbClr val="000000"/>
              </a:solidFill>
              <a:latin typeface="+mj-lt"/>
            </a:endParaRP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16" name="矩形 15"/>
          <p:cNvSpPr/>
          <p:nvPr/>
        </p:nvSpPr>
        <p:spPr>
          <a:xfrm>
            <a:off x="8408847" y="2852398"/>
            <a:ext cx="721500" cy="1323439"/>
          </a:xfrm>
          <a:prstGeom prst="rect">
            <a:avLst/>
          </a:prstGeom>
          <a:ln>
            <a:noFill/>
            <a:prstDash val="dash"/>
          </a:ln>
        </p:spPr>
        <p:txBody>
          <a:bodyPr wrap="square" lIns="0" rIns="0">
            <a:spAutoFit/>
          </a:bodyPr>
          <a:lstStyle/>
          <a:p>
            <a:pPr algn="ctr"/>
            <a:r>
              <a:rPr lang="en-US" altLang="zh-CN" sz="1000" b="1" dirty="0">
                <a:solidFill>
                  <a:srgbClr val="000000"/>
                </a:solidFill>
                <a:latin typeface="+mj-lt"/>
              </a:rPr>
              <a:t>Beth Galetti</a:t>
            </a:r>
          </a:p>
          <a:p>
            <a:pPr algn="ctr"/>
            <a:r>
              <a:rPr lang="en-US" altLang="zh-CN" sz="1000" dirty="0">
                <a:solidFill>
                  <a:srgbClr val="000000"/>
                </a:solidFill>
                <a:latin typeface="+mj-lt"/>
              </a:rPr>
              <a:t> SVP</a:t>
            </a:r>
          </a:p>
          <a:p>
            <a:pPr algn="ctr"/>
            <a:endParaRPr lang="en-US" altLang="zh-CN" sz="1000" b="1" dirty="0">
              <a:solidFill>
                <a:srgbClr val="000000"/>
              </a:solidFill>
              <a:latin typeface="+mj-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a:p>
            <a:pPr algn="ctr"/>
            <a:endParaRPr lang="en-US" altLang="zh-CN" sz="1000" b="1" dirty="0">
              <a:solidFill>
                <a:srgbClr val="000000"/>
              </a:solidFill>
              <a:latin typeface="+mj-lt"/>
              <a:sym typeface="+mn-lt"/>
            </a:endParaRPr>
          </a:p>
        </p:txBody>
      </p:sp>
      <p:sp>
        <p:nvSpPr>
          <p:cNvPr id="4" name="标题 1"/>
          <p:cNvSpPr>
            <a:spLocks noGrp="1"/>
          </p:cNvSpPr>
          <p:nvPr>
            <p:ph type="title"/>
          </p:nvPr>
        </p:nvSpPr>
        <p:spPr>
          <a:xfrm>
            <a:off x="553007" y="381000"/>
            <a:ext cx="7818965" cy="711200"/>
          </a:xfrm>
        </p:spPr>
        <p:txBody>
          <a:bodyPr/>
          <a:lstStyle/>
          <a:p>
            <a:r>
              <a:rPr lang="en-US" altLang="zh-CN" sz="2400" dirty="0">
                <a:latin typeface="+mj-lt"/>
              </a:rPr>
              <a:t> </a:t>
            </a:r>
            <a:r>
              <a:rPr lang="ru-RU" altLang="zh-CN" sz="2400" dirty="0">
                <a:latin typeface="+mj-lt"/>
              </a:rPr>
              <a:t>Формальная организационная структура</a:t>
            </a:r>
            <a:endParaRPr lang="zh-CN" altLang="en-US" sz="2400" dirty="0">
              <a:latin typeface="+mj-lt"/>
            </a:endParaRPr>
          </a:p>
        </p:txBody>
      </p:sp>
      <p:sp>
        <p:nvSpPr>
          <p:cNvPr id="3" name="页脚占位符 2"/>
          <p:cNvSpPr>
            <a:spLocks noGrp="1"/>
          </p:cNvSpPr>
          <p:nvPr>
            <p:ph type="ftr" sz="quarter" idx="4294967295"/>
          </p:nvPr>
        </p:nvSpPr>
        <p:spPr/>
        <p:txBody>
          <a:bodyPr/>
          <a:lstStyle/>
          <a:p>
            <a:endParaRPr lang="zh-CN" altLang="en-US" dirty="0">
              <a:solidFill>
                <a:srgbClr val="000000">
                  <a:tint val="75000"/>
                </a:srgbClr>
              </a:solidFill>
              <a:latin typeface="Arial" panose="020B0604020202020204" pitchFamily="34" charset="0"/>
              <a:cs typeface="Arial" panose="020B0604020202020204" pitchFamily="34" charset="0"/>
            </a:endParaRPr>
          </a:p>
        </p:txBody>
      </p:sp>
      <p:sp>
        <p:nvSpPr>
          <p:cNvPr id="6" name="左中括号 5"/>
          <p:cNvSpPr/>
          <p:nvPr/>
        </p:nvSpPr>
        <p:spPr bwMode="auto">
          <a:xfrm rot="5400000">
            <a:off x="1493139" y="1969921"/>
            <a:ext cx="54913" cy="2869844"/>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18" name="左中括号 17"/>
          <p:cNvSpPr/>
          <p:nvPr/>
        </p:nvSpPr>
        <p:spPr bwMode="auto">
          <a:xfrm rot="5400000">
            <a:off x="3404250" y="3074559"/>
            <a:ext cx="47626" cy="643757"/>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21" name="左中括号 20"/>
          <p:cNvSpPr/>
          <p:nvPr/>
        </p:nvSpPr>
        <p:spPr bwMode="auto">
          <a:xfrm rot="5400000">
            <a:off x="4182171" y="3074560"/>
            <a:ext cx="47626" cy="643757"/>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26" name="左中括号 25"/>
          <p:cNvSpPr/>
          <p:nvPr/>
        </p:nvSpPr>
        <p:spPr bwMode="auto">
          <a:xfrm rot="5400000">
            <a:off x="5280393" y="2757346"/>
            <a:ext cx="98311" cy="1328869"/>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27" name="左中括号 26"/>
          <p:cNvSpPr/>
          <p:nvPr/>
        </p:nvSpPr>
        <p:spPr bwMode="auto">
          <a:xfrm rot="5400000">
            <a:off x="6449322" y="3074560"/>
            <a:ext cx="47626" cy="643757"/>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28" name="左中括号 27"/>
          <p:cNvSpPr/>
          <p:nvPr/>
        </p:nvSpPr>
        <p:spPr bwMode="auto">
          <a:xfrm rot="5400000">
            <a:off x="7234293" y="3074561"/>
            <a:ext cx="47626" cy="643757"/>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29" name="左中括号 28"/>
          <p:cNvSpPr/>
          <p:nvPr/>
        </p:nvSpPr>
        <p:spPr bwMode="auto">
          <a:xfrm rot="5400000">
            <a:off x="8005608" y="3074561"/>
            <a:ext cx="47626" cy="643757"/>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30" name="左中括号 29"/>
          <p:cNvSpPr/>
          <p:nvPr/>
        </p:nvSpPr>
        <p:spPr bwMode="auto">
          <a:xfrm rot="5400000">
            <a:off x="8770409" y="3074562"/>
            <a:ext cx="47626" cy="643757"/>
          </a:xfrm>
          <a:prstGeom prst="leftBracket">
            <a:avLst/>
          </a:prstGeom>
          <a:noFill/>
          <a:ln w="19050" cap="flat" cmpd="sng" algn="ctr">
            <a:solidFill>
              <a:schemeClr val="tx2">
                <a:lumMod val="40000"/>
                <a:lumOff val="60000"/>
              </a:schemeClr>
            </a:solidFill>
            <a:prstDash val="solid"/>
            <a:round/>
            <a:headEnd type="none" w="med" len="med"/>
            <a:tailEnd type="none" w="med" len="med"/>
          </a:ln>
        </p:spPr>
        <p:txBody>
          <a:bodyPr vert="horz" wrap="square" lIns="68580" tIns="34290" rIns="68580" bIns="34290" numCol="1" rtlCol="0" anchor="t" anchorCtr="0" compatLnSpc="1"/>
          <a:lstStyle/>
          <a:p>
            <a:pPr eaLnBrk="0" hangingPunct="0">
              <a:buFont typeface="Arial" panose="020B0604020202020204" pitchFamily="34" charset="0"/>
              <a:buNone/>
            </a:pPr>
            <a:endParaRPr lang="zh-CN" altLang="en-US">
              <a:solidFill>
                <a:srgbClr val="000000"/>
              </a:solidFill>
              <a:latin typeface="Arial" panose="020B0604020202020204" pitchFamily="34" charset="0"/>
              <a:cs typeface="Arial" panose="020B0604020202020204" pitchFamily="34" charset="0"/>
            </a:endParaRPr>
          </a:p>
        </p:txBody>
      </p:sp>
      <p:sp>
        <p:nvSpPr>
          <p:cNvPr id="31" name="矩形 30"/>
          <p:cNvSpPr/>
          <p:nvPr/>
        </p:nvSpPr>
        <p:spPr bwMode="auto">
          <a:xfrm>
            <a:off x="3707973" y="2122940"/>
            <a:ext cx="1710470" cy="411013"/>
          </a:xfrm>
          <a:prstGeom prst="rect">
            <a:avLst/>
          </a:prstGeom>
          <a:solidFill>
            <a:schemeClr val="bg1"/>
          </a:solidFill>
          <a:ln w="9525" cap="flat" cmpd="sng" algn="ctr">
            <a:noFill/>
            <a:prstDash val="solid"/>
            <a:round/>
            <a:headEnd type="none" w="med" len="med"/>
            <a:tailEnd type="none" w="med" len="med"/>
          </a:ln>
        </p:spPr>
        <p:txBody>
          <a:bodyPr vert="horz" wrap="square" lIns="68580" tIns="34290" rIns="68580" bIns="34290" numCol="1" rtlCol="0" anchor="b" anchorCtr="0" compatLnSpc="1"/>
          <a:lstStyle/>
          <a:p>
            <a:pPr algn="ctr" eaLnBrk="0" hangingPunct="0">
              <a:lnSpc>
                <a:spcPct val="150000"/>
              </a:lnSpc>
              <a:buFont typeface="Arial" panose="020B0604020202020204" pitchFamily="34" charset="0"/>
              <a:buNone/>
            </a:pPr>
            <a:r>
              <a:rPr lang="en-US" altLang="zh-CN" sz="1000" b="1" dirty="0">
                <a:solidFill>
                  <a:srgbClr val="000000"/>
                </a:solidFill>
                <a:latin typeface="+mj-lt"/>
              </a:rPr>
              <a:t>Jeff Bezos</a:t>
            </a:r>
          </a:p>
          <a:p>
            <a:pPr algn="ctr" eaLnBrk="0" hangingPunct="0">
              <a:lnSpc>
                <a:spcPct val="150000"/>
              </a:lnSpc>
              <a:buFont typeface="Arial" panose="020B0604020202020204" pitchFamily="34" charset="0"/>
              <a:buNone/>
            </a:pPr>
            <a:r>
              <a:rPr lang="ru-RU" altLang="zh-CN" sz="1000" dirty="0">
                <a:solidFill>
                  <a:srgbClr val="000000"/>
                </a:solidFill>
                <a:latin typeface="+mj-lt"/>
              </a:rPr>
              <a:t>Основатель </a:t>
            </a:r>
            <a:r>
              <a:rPr lang="en-US" altLang="zh-CN" sz="1000" dirty="0">
                <a:solidFill>
                  <a:srgbClr val="000000"/>
                </a:solidFill>
                <a:latin typeface="+mj-lt"/>
              </a:rPr>
              <a:t>&amp; CEO</a:t>
            </a:r>
            <a:endParaRPr lang="zh-CN" altLang="en-US" sz="1000" dirty="0">
              <a:solidFill>
                <a:srgbClr val="000000"/>
              </a:solidFill>
              <a:latin typeface="+mj-lt"/>
            </a:endParaRPr>
          </a:p>
        </p:txBody>
      </p:sp>
      <p:cxnSp>
        <p:nvCxnSpPr>
          <p:cNvPr id="36" name="肘形连接符 35"/>
          <p:cNvCxnSpPr>
            <a:cxnSpLocks/>
            <a:stCxn id="31" idx="2"/>
            <a:endCxn id="17" idx="0"/>
          </p:cNvCxnSpPr>
          <p:nvPr/>
        </p:nvCxnSpPr>
        <p:spPr bwMode="auto">
          <a:xfrm rot="5400000">
            <a:off x="2803244" y="1244097"/>
            <a:ext cx="470108" cy="3049821"/>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39" name="肘形连接符 38"/>
          <p:cNvCxnSpPr>
            <a:stCxn id="31" idx="2"/>
            <a:endCxn id="9" idx="0"/>
          </p:cNvCxnSpPr>
          <p:nvPr/>
        </p:nvCxnSpPr>
        <p:spPr bwMode="auto">
          <a:xfrm rot="5400000">
            <a:off x="3762433" y="2203286"/>
            <a:ext cx="470109" cy="1131442"/>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42" name="肘形连接符 41"/>
          <p:cNvCxnSpPr>
            <a:stCxn id="31" idx="2"/>
            <a:endCxn id="10" idx="0"/>
          </p:cNvCxnSpPr>
          <p:nvPr/>
        </p:nvCxnSpPr>
        <p:spPr bwMode="auto">
          <a:xfrm rot="5400000">
            <a:off x="4158681" y="2599534"/>
            <a:ext cx="470108" cy="338946"/>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49" name="肘形连接符 48"/>
          <p:cNvCxnSpPr>
            <a:stCxn id="31" idx="2"/>
            <a:endCxn id="12" idx="0"/>
          </p:cNvCxnSpPr>
          <p:nvPr/>
        </p:nvCxnSpPr>
        <p:spPr bwMode="auto">
          <a:xfrm rot="16200000" flipH="1">
            <a:off x="4688961" y="2408200"/>
            <a:ext cx="470109" cy="721614"/>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52" name="肘形连接符 51"/>
          <p:cNvCxnSpPr>
            <a:stCxn id="31" idx="2"/>
            <a:endCxn id="13" idx="0"/>
          </p:cNvCxnSpPr>
          <p:nvPr/>
        </p:nvCxnSpPr>
        <p:spPr bwMode="auto">
          <a:xfrm rot="16200000" flipH="1">
            <a:off x="5218445" y="1878715"/>
            <a:ext cx="586782" cy="1897257"/>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55" name="肘形连接符 54"/>
          <p:cNvCxnSpPr>
            <a:stCxn id="31" idx="2"/>
            <a:endCxn id="14" idx="0"/>
          </p:cNvCxnSpPr>
          <p:nvPr/>
        </p:nvCxnSpPr>
        <p:spPr bwMode="auto">
          <a:xfrm rot="16200000" flipH="1">
            <a:off x="5703619" y="1393542"/>
            <a:ext cx="289931" cy="2570752"/>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58" name="肘形连接符 57"/>
          <p:cNvCxnSpPr>
            <a:stCxn id="31" idx="2"/>
            <a:endCxn id="15" idx="0"/>
          </p:cNvCxnSpPr>
          <p:nvPr/>
        </p:nvCxnSpPr>
        <p:spPr bwMode="auto">
          <a:xfrm rot="16200000" flipH="1">
            <a:off x="6058073" y="1039088"/>
            <a:ext cx="471510" cy="3461240"/>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cxnSp>
        <p:nvCxnSpPr>
          <p:cNvPr id="62" name="肘形连接符 61"/>
          <p:cNvCxnSpPr>
            <a:cxnSpLocks/>
            <a:stCxn id="31" idx="2"/>
            <a:endCxn id="16" idx="0"/>
          </p:cNvCxnSpPr>
          <p:nvPr/>
        </p:nvCxnSpPr>
        <p:spPr bwMode="auto">
          <a:xfrm rot="16200000" flipH="1">
            <a:off x="6507180" y="589980"/>
            <a:ext cx="318445" cy="4206389"/>
          </a:xfrm>
          <a:prstGeom prst="bentConnector3">
            <a:avLst>
              <a:gd name="adj1" fmla="val 50000"/>
            </a:avLst>
          </a:prstGeom>
          <a:solidFill>
            <a:schemeClr val="accent1"/>
          </a:solidFill>
          <a:ln w="3175" cap="flat" cmpd="sng" algn="ctr">
            <a:solidFill>
              <a:schemeClr val="tx2">
                <a:lumMod val="40000"/>
                <a:lumOff val="60000"/>
              </a:schemeClr>
            </a:solidFill>
            <a:prstDash val="solid"/>
            <a:round/>
            <a:headEnd type="none" w="med" len="med"/>
            <a:tailEnd type="none" w="med" len="med"/>
          </a:ln>
        </p:spPr>
      </p:cxnSp>
    </p:spTree>
    <p:extLst>
      <p:ext uri="{BB962C8B-B14F-4D97-AF65-F5344CB8AC3E}">
        <p14:creationId xmlns:p14="http://schemas.microsoft.com/office/powerpoint/2010/main" val="345129982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Amazon </a:t>
            </a:r>
            <a:r>
              <a:rPr lang="ru-RU" sz="2400" dirty="0">
                <a:latin typeface="+mj-lt"/>
              </a:rPr>
              <a:t>и </a:t>
            </a:r>
            <a:r>
              <a:rPr lang="en-US" sz="2400" dirty="0">
                <a:latin typeface="+mj-lt"/>
              </a:rPr>
              <a:t>Whole Foods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011" y="1733833"/>
            <a:ext cx="7143750" cy="3582416"/>
          </a:xfrm>
          <a:prstGeom prst="rect">
            <a:avLst/>
          </a:prstGeom>
          <a:noFill/>
        </p:spPr>
      </p:pic>
      <p:sp>
        <p:nvSpPr>
          <p:cNvPr id="2" name="Oval 1">
            <a:extLst>
              <a:ext uri="{FF2B5EF4-FFF2-40B4-BE49-F238E27FC236}">
                <a16:creationId xmlns:a16="http://schemas.microsoft.com/office/drawing/2014/main" id="{1C6AAD75-1557-E945-9823-755514433A94}"/>
              </a:ext>
            </a:extLst>
          </p:cNvPr>
          <p:cNvSpPr/>
          <p:nvPr/>
        </p:nvSpPr>
        <p:spPr bwMode="auto">
          <a:xfrm>
            <a:off x="3402106" y="3133165"/>
            <a:ext cx="1909482" cy="1153084"/>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D4DD418D-4C56-5E40-8573-54B1C69D2B41}"/>
              </a:ext>
            </a:extLst>
          </p:cNvPr>
          <p:cNvSpPr txBox="1"/>
          <p:nvPr/>
        </p:nvSpPr>
        <p:spPr>
          <a:xfrm>
            <a:off x="3539956" y="3525041"/>
            <a:ext cx="1633781" cy="369332"/>
          </a:xfrm>
          <a:prstGeom prst="rect">
            <a:avLst/>
          </a:prstGeom>
          <a:noFill/>
        </p:spPr>
        <p:txBody>
          <a:bodyPr wrap="none" rtlCol="0">
            <a:spAutoFit/>
          </a:bodyPr>
          <a:lstStyle/>
          <a:p>
            <a:r>
              <a:rPr lang="ru-RU" dirty="0">
                <a:latin typeface="+mj-lt"/>
              </a:rPr>
              <a:t>Платформа</a:t>
            </a:r>
          </a:p>
        </p:txBody>
      </p:sp>
      <p:sp>
        <p:nvSpPr>
          <p:cNvPr id="7" name="Rectangle 6">
            <a:extLst>
              <a:ext uri="{FF2B5EF4-FFF2-40B4-BE49-F238E27FC236}">
                <a16:creationId xmlns:a16="http://schemas.microsoft.com/office/drawing/2014/main" id="{4027C2A7-6ECB-5945-8162-724EFDCB2A7C}"/>
              </a:ext>
            </a:extLst>
          </p:cNvPr>
          <p:cNvSpPr/>
          <p:nvPr/>
        </p:nvSpPr>
        <p:spPr bwMode="auto">
          <a:xfrm>
            <a:off x="5536806" y="4518212"/>
            <a:ext cx="1509451" cy="83585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7C5EE24C-F365-5241-8632-B3ED463EC80C}"/>
              </a:ext>
            </a:extLst>
          </p:cNvPr>
          <p:cNvSpPr txBox="1"/>
          <p:nvPr/>
        </p:nvSpPr>
        <p:spPr>
          <a:xfrm>
            <a:off x="5725066" y="4674528"/>
            <a:ext cx="1509451" cy="523220"/>
          </a:xfrm>
          <a:prstGeom prst="rect">
            <a:avLst/>
          </a:prstGeom>
          <a:noFill/>
          <a:ln>
            <a:noFill/>
          </a:ln>
        </p:spPr>
        <p:txBody>
          <a:bodyPr wrap="square" rtlCol="0">
            <a:spAutoFit/>
          </a:bodyPr>
          <a:lstStyle/>
          <a:p>
            <a:r>
              <a:rPr lang="ru-RU" sz="1400" dirty="0">
                <a:latin typeface="+mj-lt"/>
              </a:rPr>
              <a:t>Устройства </a:t>
            </a:r>
            <a:r>
              <a:rPr lang="en-US" sz="1400" dirty="0">
                <a:latin typeface="+mj-lt"/>
              </a:rPr>
              <a:t>Echo </a:t>
            </a:r>
            <a:r>
              <a:rPr lang="ru-RU" sz="1400" dirty="0">
                <a:latin typeface="+mj-lt"/>
              </a:rPr>
              <a:t>и </a:t>
            </a:r>
            <a:r>
              <a:rPr lang="en-US" sz="1400" dirty="0">
                <a:latin typeface="+mj-lt"/>
              </a:rPr>
              <a:t>Alexa</a:t>
            </a:r>
            <a:endParaRPr lang="ru-RU" sz="1400" dirty="0">
              <a:latin typeface="+mj-lt"/>
            </a:endParaRPr>
          </a:p>
        </p:txBody>
      </p:sp>
    </p:spTree>
    <p:extLst>
      <p:ext uri="{BB962C8B-B14F-4D97-AF65-F5344CB8AC3E}">
        <p14:creationId xmlns:p14="http://schemas.microsoft.com/office/powerpoint/2010/main" val="420332486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ru-RU" altLang="zh-CN" sz="2400" dirty="0">
                <a:latin typeface="+mj-lt"/>
              </a:rPr>
              <a:t>Экспериментальные команды</a:t>
            </a:r>
            <a:r>
              <a:rPr lang="en-US" altLang="zh-CN" sz="2400" dirty="0">
                <a:latin typeface="+mj-lt"/>
              </a:rPr>
              <a:t>: </a:t>
            </a:r>
            <a:r>
              <a:rPr lang="ru-RU" altLang="zh-CN" sz="2400" dirty="0">
                <a:latin typeface="+mj-lt"/>
              </a:rPr>
              <a:t> </a:t>
            </a:r>
            <a:br>
              <a:rPr lang="ru-RU" altLang="zh-CN" sz="2400" dirty="0">
                <a:latin typeface="+mj-lt"/>
              </a:rPr>
            </a:br>
            <a:r>
              <a:rPr lang="ru-RU" altLang="zh-CN" sz="2400" dirty="0">
                <a:latin typeface="+mj-lt"/>
              </a:rPr>
              <a:t>«команда на две пиццы»</a:t>
            </a:r>
            <a:endParaRPr lang="zh-CN" altLang="en-US" sz="2400" dirty="0">
              <a:latin typeface="+mj-lt"/>
            </a:endParaRPr>
          </a:p>
        </p:txBody>
      </p:sp>
      <p:sp>
        <p:nvSpPr>
          <p:cNvPr id="3" name="页脚占位符 2"/>
          <p:cNvSpPr>
            <a:spLocks noGrp="1"/>
          </p:cNvSpPr>
          <p:nvPr>
            <p:ph type="ftr" sz="quarter" idx="4294967295"/>
          </p:nvPr>
        </p:nvSpPr>
        <p:spPr/>
        <p:txBody>
          <a:bodyPr/>
          <a:lstStyle/>
          <a:p>
            <a:endParaRPr lang="zh-CN" altLang="en-US" dirty="0">
              <a:solidFill>
                <a:schemeClr val="bg1"/>
              </a:solidFill>
              <a:latin typeface="Arial" panose="020B0604020202020204" pitchFamily="34" charset="0"/>
              <a:cs typeface="Arial" panose="020B0604020202020204" pitchFamily="34" charset="0"/>
            </a:endParaRPr>
          </a:p>
        </p:txBody>
      </p:sp>
      <p:sp>
        <p:nvSpPr>
          <p:cNvPr id="5" name="文本框 4"/>
          <p:cNvSpPr txBox="1"/>
          <p:nvPr/>
        </p:nvSpPr>
        <p:spPr>
          <a:xfrm>
            <a:off x="4434084" y="1257023"/>
            <a:ext cx="4671765" cy="3953455"/>
          </a:xfrm>
          <a:prstGeom prst="rect">
            <a:avLst/>
          </a:prstGeom>
          <a:noFill/>
        </p:spPr>
        <p:txBody>
          <a:bodyPr wrap="square" rtlCol="0" anchor="ctr">
            <a:spAutoFit/>
          </a:bodyPr>
          <a:lstStyle/>
          <a:p>
            <a:pPr marL="133350" indent="-133350">
              <a:lnSpc>
                <a:spcPct val="200000"/>
              </a:lnSpc>
              <a:buFont typeface="Arial" pitchFamily="34" charset="0"/>
              <a:buChar char="•"/>
            </a:pPr>
            <a:r>
              <a:rPr lang="ru-RU" altLang="zh-CN" sz="1600" b="1" dirty="0">
                <a:latin typeface="+mj-lt"/>
              </a:rPr>
              <a:t>Малый размер</a:t>
            </a:r>
            <a:endParaRPr lang="en-US" altLang="zh-CN" sz="1600" b="1" dirty="0">
              <a:latin typeface="+mj-lt"/>
            </a:endParaRPr>
          </a:p>
          <a:p>
            <a:pPr marL="133350" indent="-133350">
              <a:lnSpc>
                <a:spcPct val="200000"/>
              </a:lnSpc>
              <a:buFont typeface="Arial" pitchFamily="34" charset="0"/>
              <a:buChar char="•"/>
            </a:pPr>
            <a:r>
              <a:rPr lang="ru-RU" altLang="zh-CN" sz="1600" b="1" dirty="0">
                <a:latin typeface="+mj-lt"/>
              </a:rPr>
              <a:t>Руководитель занят 1 конкретной задачей </a:t>
            </a:r>
            <a:endParaRPr lang="en-US" altLang="zh-CN" sz="1600" b="1" dirty="0">
              <a:latin typeface="+mj-lt"/>
            </a:endParaRPr>
          </a:p>
          <a:p>
            <a:pPr marL="133350" indent="-133350">
              <a:lnSpc>
                <a:spcPct val="200000"/>
              </a:lnSpc>
              <a:buFont typeface="Arial" pitchFamily="34" charset="0"/>
              <a:buChar char="•"/>
            </a:pPr>
            <a:r>
              <a:rPr lang="ru-RU" altLang="zh-CN" sz="1600" b="1" dirty="0">
                <a:latin typeface="+mj-lt"/>
              </a:rPr>
              <a:t>Самодостаточная</a:t>
            </a:r>
            <a:endParaRPr lang="en-US" altLang="zh-CN" sz="1600" b="1" dirty="0">
              <a:latin typeface="+mj-lt"/>
            </a:endParaRPr>
          </a:p>
          <a:p>
            <a:pPr marL="133350" indent="-133350">
              <a:lnSpc>
                <a:spcPct val="200000"/>
              </a:lnSpc>
              <a:buFont typeface="Arial" pitchFamily="34" charset="0"/>
              <a:buChar char="•"/>
            </a:pPr>
            <a:r>
              <a:rPr lang="ru-RU" altLang="zh-CN" sz="1600" b="1" dirty="0">
                <a:latin typeface="+mj-lt"/>
              </a:rPr>
              <a:t>Раскладывает задачу на простые подзадачи</a:t>
            </a:r>
            <a:endParaRPr lang="en-US" altLang="zh-CN" sz="1600" b="1" dirty="0">
              <a:latin typeface="+mj-lt"/>
            </a:endParaRPr>
          </a:p>
          <a:p>
            <a:pPr marL="133350" indent="-133350">
              <a:lnSpc>
                <a:spcPct val="200000"/>
              </a:lnSpc>
              <a:buFont typeface="Arial" pitchFamily="34" charset="0"/>
              <a:buChar char="•"/>
            </a:pPr>
            <a:r>
              <a:rPr lang="ru-RU" altLang="zh-CN" sz="1600" b="1" dirty="0">
                <a:latin typeface="+mj-lt"/>
              </a:rPr>
              <a:t>Существует в рамках уже сложившегося бизнеса</a:t>
            </a:r>
            <a:endParaRPr lang="en-US" altLang="zh-CN" sz="1600" b="1" dirty="0">
              <a:latin typeface="+mj-lt"/>
            </a:endParaRP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1333" t="8589" r="8196" b="9765"/>
          <a:stretch/>
        </p:blipFill>
        <p:spPr>
          <a:xfrm>
            <a:off x="1113911" y="1795876"/>
            <a:ext cx="3219243" cy="3266248"/>
          </a:xfrm>
          <a:prstGeom prst="rect">
            <a:avLst/>
          </a:prstGeom>
        </p:spPr>
      </p:pic>
      <p:sp>
        <p:nvSpPr>
          <p:cNvPr id="10" name="圆角矩形 9"/>
          <p:cNvSpPr/>
          <p:nvPr/>
        </p:nvSpPr>
        <p:spPr bwMode="auto">
          <a:xfrm>
            <a:off x="523285" y="5210478"/>
            <a:ext cx="8106391" cy="1064561"/>
          </a:xfrm>
          <a:prstGeom prst="roundRect">
            <a:avLst/>
          </a:prstGeom>
          <a:solidFill>
            <a:srgbClr val="CCECFF"/>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a:lnSpc>
                <a:spcPct val="150000"/>
              </a:lnSpc>
            </a:pPr>
            <a:r>
              <a:rPr lang="ru-RU" altLang="zh-CN" dirty="0">
                <a:latin typeface="+mj-lt"/>
              </a:rPr>
              <a:t>Такое впечатление, что </a:t>
            </a:r>
            <a:r>
              <a:rPr lang="en-US" altLang="zh-CN" dirty="0">
                <a:latin typeface="+mj-lt"/>
              </a:rPr>
              <a:t>Amazon — </a:t>
            </a:r>
            <a:r>
              <a:rPr lang="ru-RU" altLang="zh-CN" dirty="0">
                <a:latin typeface="+mj-lt"/>
              </a:rPr>
              <a:t>это не гигантская компания, а тысяча отдельных стартапов</a:t>
            </a:r>
            <a:endParaRPr lang="zh-CN" altLang="en-US" dirty="0">
              <a:latin typeface="+mj-lt"/>
            </a:endParaRPr>
          </a:p>
        </p:txBody>
      </p:sp>
      <p:sp>
        <p:nvSpPr>
          <p:cNvPr id="2" name="矩形 1"/>
          <p:cNvSpPr/>
          <p:nvPr/>
        </p:nvSpPr>
        <p:spPr>
          <a:xfrm>
            <a:off x="2146350" y="969288"/>
            <a:ext cx="1048871" cy="715965"/>
          </a:xfrm>
          <a:prstGeom prst="rect">
            <a:avLst/>
          </a:prstGeom>
        </p:spPr>
        <p:txBody>
          <a:bodyPr wrap="square">
            <a:spAutoFit/>
          </a:bodyPr>
          <a:lstStyle/>
          <a:p>
            <a:pPr>
              <a:lnSpc>
                <a:spcPct val="200000"/>
              </a:lnSpc>
            </a:pPr>
            <a:r>
              <a:rPr lang="en-US" altLang="zh-CN" sz="2400" b="1" dirty="0">
                <a:latin typeface="+mj-lt"/>
              </a:rPr>
              <a:t>0</a:t>
            </a:r>
            <a:r>
              <a:rPr lang="en-US" altLang="zh-CN" sz="2400" b="1" dirty="0">
                <a:latin typeface="+mj-lt"/>
                <a:sym typeface="Wingdings" panose="05000000000000000000" pitchFamily="2" charset="2"/>
              </a:rPr>
              <a:t></a:t>
            </a:r>
            <a:r>
              <a:rPr lang="en-US" altLang="zh-CN" sz="2400" b="1" dirty="0">
                <a:latin typeface="+mj-lt"/>
              </a:rPr>
              <a:t>1</a:t>
            </a:r>
          </a:p>
        </p:txBody>
      </p:sp>
      <p:sp>
        <p:nvSpPr>
          <p:cNvPr id="4" name="TextBox 3">
            <a:extLst>
              <a:ext uri="{FF2B5EF4-FFF2-40B4-BE49-F238E27FC236}">
                <a16:creationId xmlns:a16="http://schemas.microsoft.com/office/drawing/2014/main" id="{3A2D31BE-C16B-FF4E-AC9E-83B738B42C3D}"/>
              </a:ext>
            </a:extLst>
          </p:cNvPr>
          <p:cNvSpPr txBox="1"/>
          <p:nvPr/>
        </p:nvSpPr>
        <p:spPr>
          <a:xfrm>
            <a:off x="1535640" y="2110252"/>
            <a:ext cx="2165984" cy="1169551"/>
          </a:xfrm>
          <a:prstGeom prst="rect">
            <a:avLst/>
          </a:prstGeom>
          <a:solidFill>
            <a:schemeClr val="tx1"/>
          </a:solidFill>
          <a:ln>
            <a:solidFill>
              <a:schemeClr val="tx1"/>
            </a:solidFill>
          </a:ln>
        </p:spPr>
        <p:txBody>
          <a:bodyPr wrap="square" rtlCol="0">
            <a:spAutoFit/>
          </a:bodyPr>
          <a:lstStyle/>
          <a:p>
            <a:r>
              <a:rPr lang="ru-RU" sz="1400" dirty="0">
                <a:solidFill>
                  <a:schemeClr val="bg1"/>
                </a:solidFill>
                <a:latin typeface="+mj-lt"/>
              </a:rPr>
              <a:t>Не можете накормить команду двумя пиццами</a:t>
            </a:r>
            <a:r>
              <a:rPr lang="en-US" sz="1400" dirty="0">
                <a:solidFill>
                  <a:schemeClr val="bg1"/>
                </a:solidFill>
                <a:latin typeface="+mj-lt"/>
              </a:rPr>
              <a:t>?</a:t>
            </a:r>
          </a:p>
          <a:p>
            <a:r>
              <a:rPr lang="ru-RU" sz="1400" dirty="0">
                <a:solidFill>
                  <a:schemeClr val="bg1"/>
                </a:solidFill>
                <a:latin typeface="+mj-lt"/>
              </a:rPr>
              <a:t>Значит, команда слишком большая</a:t>
            </a:r>
          </a:p>
        </p:txBody>
      </p:sp>
    </p:spTree>
    <p:extLst>
      <p:ext uri="{BB962C8B-B14F-4D97-AF65-F5344CB8AC3E}">
        <p14:creationId xmlns:p14="http://schemas.microsoft.com/office/powerpoint/2010/main" val="1045552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04" y="172454"/>
            <a:ext cx="7818965" cy="711200"/>
          </a:xfrm>
        </p:spPr>
        <p:txBody>
          <a:bodyPr/>
          <a:lstStyle/>
          <a:p>
            <a:r>
              <a:rPr lang="ru-RU" sz="2400" dirty="0">
                <a:latin typeface="+mj-lt"/>
              </a:rPr>
              <a:t>Уникальные характеристики организации, построенной по принципу</a:t>
            </a:r>
            <a:r>
              <a:rPr lang="en-US" sz="2400" dirty="0">
                <a:latin typeface="+mj-lt"/>
              </a:rPr>
              <a:t> MOE</a:t>
            </a:r>
          </a:p>
        </p:txBody>
      </p:sp>
      <p:graphicFrame>
        <p:nvGraphicFramePr>
          <p:cNvPr id="4" name="Table 3"/>
          <p:cNvGraphicFramePr>
            <a:graphicFrameLocks noGrp="1"/>
          </p:cNvGraphicFramePr>
          <p:nvPr>
            <p:extLst>
              <p:ext uri="{D42A27DB-BD31-4B8C-83A1-F6EECF244321}">
                <p14:modId xmlns:p14="http://schemas.microsoft.com/office/powerpoint/2010/main" val="3235485995"/>
              </p:ext>
            </p:extLst>
          </p:nvPr>
        </p:nvGraphicFramePr>
        <p:xfrm>
          <a:off x="196910" y="948492"/>
          <a:ext cx="8743952" cy="5334000"/>
        </p:xfrm>
        <a:graphic>
          <a:graphicData uri="http://schemas.openxmlformats.org/drawingml/2006/table">
            <a:tbl>
              <a:tblPr firstRow="1" firstCol="1" bandRow="1"/>
              <a:tblGrid>
                <a:gridCol w="1165546">
                  <a:extLst>
                    <a:ext uri="{9D8B030D-6E8A-4147-A177-3AD203B41FA5}">
                      <a16:colId xmlns:a16="http://schemas.microsoft.com/office/drawing/2014/main" val="20000"/>
                    </a:ext>
                  </a:extLst>
                </a:gridCol>
                <a:gridCol w="2206305">
                  <a:extLst>
                    <a:ext uri="{9D8B030D-6E8A-4147-A177-3AD203B41FA5}">
                      <a16:colId xmlns:a16="http://schemas.microsoft.com/office/drawing/2014/main" val="20001"/>
                    </a:ext>
                  </a:extLst>
                </a:gridCol>
                <a:gridCol w="1739081">
                  <a:extLst>
                    <a:ext uri="{9D8B030D-6E8A-4147-A177-3AD203B41FA5}">
                      <a16:colId xmlns:a16="http://schemas.microsoft.com/office/drawing/2014/main" val="20002"/>
                    </a:ext>
                  </a:extLst>
                </a:gridCol>
                <a:gridCol w="3633020">
                  <a:extLst>
                    <a:ext uri="{9D8B030D-6E8A-4147-A177-3AD203B41FA5}">
                      <a16:colId xmlns:a16="http://schemas.microsoft.com/office/drawing/2014/main" val="20003"/>
                    </a:ext>
                  </a:extLst>
                </a:gridCol>
              </a:tblGrid>
              <a:tr h="320040">
                <a:tc>
                  <a:txBody>
                    <a:bodyPr/>
                    <a:lstStyle/>
                    <a:p>
                      <a:pPr marL="0" marR="0" algn="ctr">
                        <a:spcBef>
                          <a:spcPts val="0"/>
                        </a:spcBef>
                        <a:spcAft>
                          <a:spcPts val="0"/>
                        </a:spcAft>
                      </a:pPr>
                      <a:r>
                        <a:rPr lang="ru-RU" sz="1100" b="1" dirty="0">
                          <a:effectLst/>
                          <a:latin typeface="+mj-lt"/>
                          <a:ea typeface="SimSun" panose="02010600030101010101" pitchFamily="2" charset="-122"/>
                          <a:cs typeface="Arial" panose="020B0604020202020204" pitchFamily="34" charset="0"/>
                        </a:rPr>
                        <a:t>Измерения</a:t>
                      </a:r>
                      <a:endParaRPr lang="en-US" sz="1100" b="1"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u-RU" sz="1100" b="1" dirty="0">
                          <a:effectLst/>
                          <a:latin typeface="+mj-lt"/>
                          <a:ea typeface="SimSun" panose="02010600030101010101" pitchFamily="2" charset="-122"/>
                          <a:cs typeface="Arial" panose="020B0604020202020204" pitchFamily="34" charset="0"/>
                        </a:rPr>
                        <a:t>Традиционная компания с несколькими подразделениями</a:t>
                      </a:r>
                      <a:endParaRPr lang="en-US" sz="1100" b="1"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u-RU" sz="1100" b="1" dirty="0">
                          <a:effectLst/>
                          <a:latin typeface="+mj-lt"/>
                          <a:ea typeface="SimSun" panose="02010600030101010101" pitchFamily="2" charset="-122"/>
                          <a:cs typeface="Arial" panose="020B0604020202020204" pitchFamily="34" charset="0"/>
                        </a:rPr>
                        <a:t>Традиционный конгломерат или холдинг</a:t>
                      </a:r>
                      <a:endParaRPr lang="en-US" sz="1100" b="1"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mj-lt"/>
                          <a:ea typeface="SimSun" panose="02010600030101010101" pitchFamily="2" charset="-122"/>
                          <a:cs typeface="Arial" panose="020B0604020202020204" pitchFamily="34" charset="0"/>
                        </a:rPr>
                        <a:t>MOE </a:t>
                      </a: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40080">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Стратегия</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Решения принимаются внутри организации </a:t>
                      </a:r>
                      <a:r>
                        <a:rPr lang="en-US" sz="1100" dirty="0">
                          <a:effectLst/>
                          <a:latin typeface="+mj-lt"/>
                          <a:ea typeface="SimSun" panose="02010600030101010101" pitchFamily="2" charset="-122"/>
                          <a:cs typeface="Arial" panose="020B0604020202020204" pitchFamily="34" charset="0"/>
                        </a:rPr>
                        <a:t>(</a:t>
                      </a:r>
                      <a:r>
                        <a:rPr lang="ru-RU" sz="1100" dirty="0">
                          <a:effectLst/>
                          <a:latin typeface="+mj-lt"/>
                          <a:ea typeface="SimSun" panose="02010600030101010101" pitchFamily="2" charset="-122"/>
                          <a:cs typeface="Arial" panose="020B0604020202020204" pitchFamily="34" charset="0"/>
                        </a:rPr>
                        <a:t>либо командой руководителей, либо через вовлечение сотрудников «снизу вверх», но все же внутри организации)</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Стратегия построения портфолио (холдинговая компания решает, в какие компании инвестировать</a:t>
                      </a:r>
                      <a:r>
                        <a:rPr lang="en-US" sz="1100" dirty="0">
                          <a:effectLst/>
                          <a:latin typeface="+mj-lt"/>
                          <a:ea typeface="SimSun" panose="02010600030101010101" pitchFamily="2" charset="-122"/>
                          <a:cs typeface="Arial" panose="020B0604020202020204" pitchFamily="34" charset="0"/>
                        </a:rPr>
                        <a:t>)</a:t>
                      </a: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Стратегия определяется возможностями на рынке — на основе способности людей предвосхищать дальнейшее развитие событий исходя из потребностей клиентов и технологических возможностей </a:t>
                      </a:r>
                      <a:r>
                        <a:rPr lang="en-US" sz="1100" dirty="0">
                          <a:effectLst/>
                          <a:latin typeface="+mj-lt"/>
                          <a:ea typeface="SimSun" panose="02010600030101010101" pitchFamily="2" charset="-122"/>
                          <a:cs typeface="Arial" panose="020B0604020202020204" pitchFamily="34" charset="0"/>
                        </a:rPr>
                        <a:t>.</a:t>
                      </a: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80060">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Головной офис</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Управляющая группа, которая распределяет ресурсы и которой подчиняются сотрудники</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Фокус на финансировании и осуществлении контроля </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Платформа ресурсов и компетенций, которая позволяет бизнес-командам</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выиграть на рынке, а не просто обеспечивает соблюдение правил и контролирует бизнес-команды</a:t>
                      </a:r>
                      <a:r>
                        <a:rPr lang="en-US" sz="1100" dirty="0">
                          <a:effectLst/>
                          <a:latin typeface="+mj-lt"/>
                          <a:ea typeface="SimSun" panose="02010600030101010101" pitchFamily="2" charset="-122"/>
                          <a:cs typeface="Arial" panose="020B0604020202020204" pitchFamily="34" charset="0"/>
                        </a:rPr>
                        <a:t>.</a:t>
                      </a:r>
                      <a:r>
                        <a:rPr lang="ru-RU" sz="1100" dirty="0">
                          <a:effectLst/>
                          <a:latin typeface="+mj-lt"/>
                          <a:ea typeface="SimSun" panose="02010600030101010101" pitchFamily="2" charset="-122"/>
                          <a:cs typeface="Arial" panose="020B0604020202020204" pitchFamily="34" charset="0"/>
                        </a:rPr>
                        <a:t> </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789432">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Подразделения</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Корпоративные единицы, организованные вокруг конкретных продуктов и сервисов или по географическому принципу</a:t>
                      </a:r>
                    </a:p>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(результат — матрица)</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Коллекция в высокой степени независимых бизнесов, работающих самостоятельно</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Команды и ячейки работают как отдельные маленькие бизнесы на основе открывающихся на рынке возможностей</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Сильная мотивация расти быстрее, выигрывать на рынке и использовать возможности сети для быстрого роста</a:t>
                      </a:r>
                      <a:r>
                        <a:rPr lang="en-US" sz="1100" dirty="0">
                          <a:effectLst/>
                          <a:latin typeface="+mj-lt"/>
                          <a:ea typeface="SimSun" panose="02010600030101010101" pitchFamily="2" charset="-122"/>
                          <a:cs typeface="Arial" panose="020B0604020202020204" pitchFamily="34" charset="0"/>
                        </a:rPr>
                        <a:t>.</a:t>
                      </a: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640080">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Контроль</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Контроль через правила, цели </a:t>
                      </a:r>
                      <a:r>
                        <a:rPr lang="en-US" sz="1100" dirty="0">
                          <a:effectLst/>
                          <a:latin typeface="+mj-lt"/>
                          <a:ea typeface="SimSun" panose="02010600030101010101" pitchFamily="2" charset="-122"/>
                          <a:cs typeface="Arial" panose="020B0604020202020204" pitchFamily="34" charset="0"/>
                        </a:rPr>
                        <a:t>(</a:t>
                      </a:r>
                      <a:r>
                        <a:rPr lang="ru-RU" sz="1100" dirty="0">
                          <a:effectLst/>
                          <a:latin typeface="+mj-lt"/>
                          <a:ea typeface="SimSun" panose="02010600030101010101" pitchFamily="2" charset="-122"/>
                          <a:cs typeface="Arial" panose="020B0604020202020204" pitchFamily="34" charset="0"/>
                        </a:rPr>
                        <a:t>управление по целям</a:t>
                      </a:r>
                      <a:r>
                        <a:rPr lang="en-US" sz="1100" dirty="0">
                          <a:effectLst/>
                          <a:latin typeface="+mj-lt"/>
                          <a:ea typeface="SimSun" panose="02010600030101010101" pitchFamily="2" charset="-122"/>
                          <a:cs typeface="Arial" panose="020B0604020202020204" pitchFamily="34" charset="0"/>
                        </a:rPr>
                        <a:t>, KPI),</a:t>
                      </a:r>
                    </a:p>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правила сковывают</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Контроль со стороны холдинговой компании (на основе доходов)</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Контроль через рынок</a:t>
                      </a:r>
                      <a:r>
                        <a:rPr lang="en-US" sz="1100" dirty="0">
                          <a:effectLst/>
                          <a:latin typeface="+mj-lt"/>
                          <a:ea typeface="SimSun" panose="02010600030101010101" pitchFamily="2" charset="-122"/>
                          <a:cs typeface="Arial" panose="020B0604020202020204" pitchFamily="34" charset="0"/>
                        </a:rPr>
                        <a:t>(</a:t>
                      </a:r>
                      <a:r>
                        <a:rPr lang="ru-RU" sz="1100" dirty="0">
                          <a:effectLst/>
                          <a:latin typeface="+mj-lt"/>
                          <a:ea typeface="SimSun" panose="02010600030101010101" pitchFamily="2" charset="-122"/>
                          <a:cs typeface="Arial" panose="020B0604020202020204" pitchFamily="34" charset="0"/>
                        </a:rPr>
                        <a:t>награда определяется вкладом в дело</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и принцип свободы и автономии</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480060">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Координация</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Договориться о праве принимать решения</a:t>
                      </a:r>
                      <a:r>
                        <a:rPr lang="en-US" sz="1100" dirty="0">
                          <a:effectLst/>
                          <a:latin typeface="+mj-lt"/>
                          <a:ea typeface="SimSun" panose="02010600030101010101" pitchFamily="2" charset="-122"/>
                          <a:cs typeface="Arial" panose="020B0604020202020204" pitchFamily="34" charset="0"/>
                        </a:rPr>
                        <a:t> (RACI) </a:t>
                      </a:r>
                      <a:r>
                        <a:rPr lang="ru-RU" sz="1100" dirty="0">
                          <a:effectLst/>
                          <a:latin typeface="+mj-lt"/>
                          <a:ea typeface="SimSun" panose="02010600030101010101" pitchFamily="2" charset="-122"/>
                          <a:cs typeface="Arial" panose="020B0604020202020204" pitchFamily="34" charset="0"/>
                        </a:rPr>
                        <a:t>часто в матрице</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провести время внутри организации и понять, что что делает</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Мало координации между отдельными компаниями. Контроль холдинговой компании</a:t>
                      </a:r>
                      <a:r>
                        <a:rPr lang="en-US" sz="1100" dirty="0">
                          <a:effectLst/>
                          <a:latin typeface="+mj-lt"/>
                          <a:ea typeface="SimSun" panose="02010600030101010101" pitchFamily="2" charset="-122"/>
                          <a:cs typeface="Arial" panose="020B0604020202020204" pitchFamily="34" charset="0"/>
                        </a:rPr>
                        <a:t>.</a:t>
                      </a: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Четкие роли платформы и команд</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свободные связи между командами — чтобы сократить необходимость сотрудничества между подразделениями</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80060">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Сотрудники</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Подчиняются и получают задания как агенты своей организации, задача</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соблюдать правила</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Работают в качестве сотрудников в разных компаниях</a:t>
                      </a:r>
                      <a:endParaRPr lang="en-US" sz="1100" dirty="0">
                        <a:effectLst/>
                        <a:latin typeface="+mj-lt"/>
                        <a:ea typeface="SimSun" panose="02010600030101010101" pitchFamily="2" charset="-122"/>
                        <a:cs typeface="Arial" panose="020B0604020202020204" pitchFamily="34" charset="0"/>
                      </a:endParaRP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u-RU" sz="1100" dirty="0">
                          <a:effectLst/>
                          <a:latin typeface="+mj-lt"/>
                          <a:ea typeface="SimSun" panose="02010600030101010101" pitchFamily="2" charset="-122"/>
                          <a:cs typeface="Arial" panose="020B0604020202020204" pitchFamily="34" charset="0"/>
                        </a:rPr>
                        <a:t>Действуют как самостоятельные агенты, которые сами несут ответственность</a:t>
                      </a:r>
                      <a:r>
                        <a:rPr lang="en-US" sz="1100" dirty="0">
                          <a:effectLst/>
                          <a:latin typeface="+mj-lt"/>
                          <a:ea typeface="SimSun" panose="02010600030101010101" pitchFamily="2" charset="-122"/>
                          <a:cs typeface="Arial" panose="020B0604020202020204" pitchFamily="34" charset="0"/>
                        </a:rPr>
                        <a:t> </a:t>
                      </a:r>
                      <a:r>
                        <a:rPr lang="ru-RU" sz="1100" dirty="0">
                          <a:effectLst/>
                          <a:latin typeface="+mj-lt"/>
                          <a:ea typeface="SimSun" panose="02010600030101010101" pitchFamily="2" charset="-122"/>
                          <a:cs typeface="Arial" panose="020B0604020202020204" pitchFamily="34" charset="0"/>
                        </a:rPr>
                        <a:t>за свой успех и карьерные решения</a:t>
                      </a:r>
                      <a:r>
                        <a:rPr lang="en-US" sz="1100" dirty="0">
                          <a:effectLst/>
                          <a:latin typeface="+mj-lt"/>
                          <a:ea typeface="SimSun" panose="02010600030101010101" pitchFamily="2" charset="-122"/>
                          <a:cs typeface="Arial" panose="020B0604020202020204" pitchFamily="34" charset="0"/>
                        </a:rPr>
                        <a:t>.</a:t>
                      </a:r>
                    </a:p>
                  </a:txBody>
                  <a:tcPr marL="24476" marR="24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5861538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AFB5B1E-3980-4BE7-9E36-EFDE003FEBF1}"/>
              </a:ext>
            </a:extLst>
          </p:cNvPr>
          <p:cNvSpPr>
            <a:spLocks noGrp="1"/>
          </p:cNvSpPr>
          <p:nvPr>
            <p:ph type="title"/>
          </p:nvPr>
        </p:nvSpPr>
        <p:spPr/>
        <p:txBody>
          <a:bodyPr/>
          <a:lstStyle/>
          <a:p>
            <a:r>
              <a:rPr lang="ru-RU" sz="2400" dirty="0">
                <a:latin typeface="+mj-lt"/>
              </a:rPr>
              <a:t>Оцените морфологию вашей организации</a:t>
            </a:r>
            <a:endParaRPr lang="en-US" sz="2400" dirty="0">
              <a:latin typeface="+mj-lt"/>
            </a:endParaRPr>
          </a:p>
        </p:txBody>
      </p:sp>
      <p:graphicFrame>
        <p:nvGraphicFramePr>
          <p:cNvPr id="11" name="Table 10">
            <a:extLst>
              <a:ext uri="{FF2B5EF4-FFF2-40B4-BE49-F238E27FC236}">
                <a16:creationId xmlns:a16="http://schemas.microsoft.com/office/drawing/2014/main" id="{DD1449AF-988E-471F-813C-5C2C15704BD8}"/>
              </a:ext>
            </a:extLst>
          </p:cNvPr>
          <p:cNvGraphicFramePr>
            <a:graphicFrameLocks noGrp="1"/>
          </p:cNvGraphicFramePr>
          <p:nvPr>
            <p:extLst>
              <p:ext uri="{D42A27DB-BD31-4B8C-83A1-F6EECF244321}">
                <p14:modId xmlns:p14="http://schemas.microsoft.com/office/powerpoint/2010/main" val="308821407"/>
              </p:ext>
            </p:extLst>
          </p:nvPr>
        </p:nvGraphicFramePr>
        <p:xfrm>
          <a:off x="447040" y="2133218"/>
          <a:ext cx="8242725" cy="2887980"/>
        </p:xfrm>
        <a:graphic>
          <a:graphicData uri="http://schemas.openxmlformats.org/drawingml/2006/table">
            <a:tbl>
              <a:tblPr firstRow="1" bandRow="1">
                <a:tableStyleId>{5C22544A-7EE6-4342-B048-85BDC9FD1C3A}</a:tableStyleId>
              </a:tblPr>
              <a:tblGrid>
                <a:gridCol w="3635103">
                  <a:extLst>
                    <a:ext uri="{9D8B030D-6E8A-4147-A177-3AD203B41FA5}">
                      <a16:colId xmlns:a16="http://schemas.microsoft.com/office/drawing/2014/main" val="1926474821"/>
                    </a:ext>
                  </a:extLst>
                </a:gridCol>
                <a:gridCol w="1862446">
                  <a:extLst>
                    <a:ext uri="{9D8B030D-6E8A-4147-A177-3AD203B41FA5}">
                      <a16:colId xmlns:a16="http://schemas.microsoft.com/office/drawing/2014/main" val="800964857"/>
                    </a:ext>
                  </a:extLst>
                </a:gridCol>
                <a:gridCol w="2745176">
                  <a:extLst>
                    <a:ext uri="{9D8B030D-6E8A-4147-A177-3AD203B41FA5}">
                      <a16:colId xmlns:a16="http://schemas.microsoft.com/office/drawing/2014/main" val="2276054431"/>
                    </a:ext>
                  </a:extLst>
                </a:gridCol>
              </a:tblGrid>
              <a:tr h="754380">
                <a:tc>
                  <a:txBody>
                    <a:bodyPr/>
                    <a:lstStyle/>
                    <a:p>
                      <a:pPr algn="ctr"/>
                      <a:r>
                        <a:rPr lang="ru-RU" sz="1400" dirty="0">
                          <a:solidFill>
                            <a:schemeClr val="tx1"/>
                          </a:solidFill>
                          <a:latin typeface="+mn-lt"/>
                        </a:rPr>
                        <a:t>Вопросы</a:t>
                      </a:r>
                      <a:endParaRPr lang="en-US" sz="1400" dirty="0">
                        <a:solidFill>
                          <a:schemeClr val="tx1"/>
                        </a:solidFill>
                        <a:latin typeface="+mn-lt"/>
                      </a:endParaRPr>
                    </a:p>
                    <a:p>
                      <a:r>
                        <a:rPr lang="en-US" sz="1400" dirty="0">
                          <a:solidFill>
                            <a:schemeClr val="tx1"/>
                          </a:solidFill>
                          <a:latin typeface="+mn-lt"/>
                        </a:rPr>
                        <a:t>To what extent does our organization …..</a:t>
                      </a:r>
                    </a:p>
                  </a:txBody>
                  <a:tcPr marL="68580" marR="685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ru-RU" sz="1400" dirty="0">
                          <a:solidFill>
                            <a:schemeClr val="tx1"/>
                          </a:solidFill>
                          <a:latin typeface="+mn-lt"/>
                        </a:rPr>
                        <a:t>Оценка</a:t>
                      </a:r>
                      <a:endParaRPr lang="en-US" sz="1400" dirty="0">
                        <a:solidFill>
                          <a:schemeClr val="tx1"/>
                        </a:solidFill>
                        <a:latin typeface="+mn-lt"/>
                      </a:endParaRPr>
                    </a:p>
                    <a:p>
                      <a:pPr algn="ctr"/>
                      <a:r>
                        <a:rPr lang="en-US" sz="1200" dirty="0">
                          <a:solidFill>
                            <a:schemeClr val="tx1"/>
                          </a:solidFill>
                          <a:latin typeface="+mn-lt"/>
                        </a:rPr>
                        <a:t>(1: </a:t>
                      </a:r>
                      <a:r>
                        <a:rPr lang="ru-RU" sz="1200" dirty="0">
                          <a:solidFill>
                            <a:schemeClr val="tx1"/>
                          </a:solidFill>
                          <a:latin typeface="+mn-lt"/>
                        </a:rPr>
                        <a:t>совсем не эффективно</a:t>
                      </a:r>
                      <a:r>
                        <a:rPr lang="en-US" sz="1200" dirty="0">
                          <a:solidFill>
                            <a:schemeClr val="tx1"/>
                          </a:solidFill>
                          <a:latin typeface="+mn-lt"/>
                        </a:rPr>
                        <a:t>; 5:</a:t>
                      </a:r>
                      <a:r>
                        <a:rPr lang="ru-RU" sz="1200" dirty="0">
                          <a:solidFill>
                            <a:schemeClr val="tx1"/>
                          </a:solidFill>
                          <a:latin typeface="+mn-lt"/>
                        </a:rPr>
                        <a:t> очень эффективно</a:t>
                      </a:r>
                      <a:r>
                        <a:rPr lang="en-US" sz="1200" dirty="0">
                          <a:solidFill>
                            <a:schemeClr val="tx1"/>
                          </a:solidFill>
                          <a:latin typeface="+mn-lt"/>
                        </a:rPr>
                        <a:t>)</a:t>
                      </a:r>
                    </a:p>
                  </a:txBody>
                  <a:tcPr marL="68580" marR="685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ru-RU" sz="1400" dirty="0">
                          <a:solidFill>
                            <a:schemeClr val="tx1"/>
                          </a:solidFill>
                          <a:latin typeface="+mn-lt"/>
                        </a:rPr>
                        <a:t>Что сделать, чтобы улучшить ситуацию?</a:t>
                      </a:r>
                      <a:endParaRPr lang="en-US" sz="1400" dirty="0">
                        <a:solidFill>
                          <a:schemeClr val="tx1"/>
                        </a:solidFill>
                        <a:latin typeface="+mn-lt"/>
                      </a:endParaRPr>
                    </a:p>
                  </a:txBody>
                  <a:tcPr marL="68580" marR="685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19029172"/>
                  </a:ext>
                </a:extLst>
              </a:tr>
              <a:tr h="514350">
                <a:tc>
                  <a:txBody>
                    <a:bodyPr/>
                    <a:lstStyle/>
                    <a:p>
                      <a:r>
                        <a:rPr lang="ru-RU" sz="1000" dirty="0">
                          <a:solidFill>
                            <a:schemeClr val="tx1"/>
                          </a:solidFill>
                          <a:latin typeface="+mn-lt"/>
                        </a:rPr>
                        <a:t>Дается ли работающим с клиентами командам возможность быстро реагировать на нужды клиентов и ситуацию на рынке?</a:t>
                      </a:r>
                      <a:endParaRPr lang="en-US" sz="1000" dirty="0">
                        <a:solidFill>
                          <a:schemeClr val="tx1"/>
                        </a:solidFill>
                        <a:latin typeface="+mn-lt"/>
                      </a:endParaRPr>
                    </a:p>
                  </a:txBody>
                  <a:tcPr marL="68580" marR="68580" marT="102870" marB="1028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latin typeface="+mn-lt"/>
                      </a:endParaRPr>
                    </a:p>
                  </a:txBody>
                  <a:tcPr marL="68580" marR="68580"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latin typeface="+mn-lt"/>
                      </a:endParaRPr>
                    </a:p>
                  </a:txBody>
                  <a:tcPr marL="68580" marR="68580"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83365"/>
                  </a:ext>
                </a:extLst>
              </a:tr>
              <a:tr h="514350">
                <a:tc>
                  <a:txBody>
                    <a:bodyPr/>
                    <a:lstStyle/>
                    <a:p>
                      <a:r>
                        <a:rPr lang="ru-RU" sz="1000" dirty="0">
                          <a:solidFill>
                            <a:schemeClr val="tx1"/>
                          </a:solidFill>
                          <a:latin typeface="+mn-lt"/>
                        </a:rPr>
                        <a:t>Предоставляются ли тем, кто работает с клиентами, общие ресурсы и экспертиза на платформе для того, чтобы они могли выиграть на рынке? </a:t>
                      </a:r>
                      <a:endParaRPr lang="en-US" sz="1000" dirty="0">
                        <a:solidFill>
                          <a:schemeClr val="tx1"/>
                        </a:solidFill>
                        <a:latin typeface="+mn-lt"/>
                      </a:endParaRPr>
                    </a:p>
                  </a:txBody>
                  <a:tcPr marL="68580" marR="68580" marT="102870" marB="1028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latin typeface="+mn-lt"/>
                      </a:endParaRPr>
                    </a:p>
                  </a:txBody>
                  <a:tcPr marL="68580" marR="68580"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latin typeface="+mn-lt"/>
                      </a:endParaRPr>
                    </a:p>
                  </a:txBody>
                  <a:tcPr marL="68580" marR="68580"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455440"/>
                  </a:ext>
                </a:extLst>
              </a:tr>
              <a:tr h="514350">
                <a:tc>
                  <a:txBody>
                    <a:bodyPr/>
                    <a:lstStyle/>
                    <a:p>
                      <a:r>
                        <a:rPr lang="ru-RU" sz="1000" dirty="0">
                          <a:solidFill>
                            <a:schemeClr val="tx1"/>
                          </a:solidFill>
                          <a:latin typeface="+mn-lt"/>
                        </a:rPr>
                        <a:t>Присутствует ли эффективная работа с партнёрами, позволяющая дополнить предложения, экспертизу и доступ к рынку? </a:t>
                      </a:r>
                      <a:endParaRPr lang="en-US" sz="1000" dirty="0">
                        <a:solidFill>
                          <a:schemeClr val="tx1"/>
                        </a:solidFill>
                        <a:latin typeface="+mn-lt"/>
                      </a:endParaRPr>
                    </a:p>
                  </a:txBody>
                  <a:tcPr marL="68580" marR="68580" marT="102870" marB="1028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latin typeface="+mn-lt"/>
                      </a:endParaRPr>
                    </a:p>
                  </a:txBody>
                  <a:tcPr marL="68580" marR="68580"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latin typeface="+mn-lt"/>
                      </a:endParaRPr>
                    </a:p>
                  </a:txBody>
                  <a:tcPr marL="68580" marR="68580"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691244"/>
                  </a:ext>
                </a:extLst>
              </a:tr>
            </a:tbl>
          </a:graphicData>
        </a:graphic>
      </p:graphicFrame>
    </p:spTree>
    <p:extLst>
      <p:ext uri="{BB962C8B-B14F-4D97-AF65-F5344CB8AC3E}">
        <p14:creationId xmlns:p14="http://schemas.microsoft.com/office/powerpoint/2010/main" val="116478992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Изобрести организацию заново</a:t>
            </a:r>
            <a:r>
              <a:rPr lang="en-US" altLang="en-US" sz="2400" dirty="0">
                <a:latin typeface="+mj-lt"/>
              </a:rPr>
              <a:t>:  </a:t>
            </a:r>
            <a:br>
              <a:rPr lang="ru-RU" altLang="en-US" sz="2400" dirty="0">
                <a:latin typeface="+mj-lt"/>
              </a:rPr>
            </a:br>
            <a:r>
              <a:rPr lang="ru-RU" altLang="en-US" sz="2400" dirty="0">
                <a:latin typeface="+mj-lt"/>
              </a:rPr>
              <a:t>Создание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11" name="Oval 6"/>
          <p:cNvSpPr>
            <a:spLocks noChangeArrowheads="1"/>
          </p:cNvSpPr>
          <p:nvPr/>
        </p:nvSpPr>
        <p:spPr bwMode="auto">
          <a:xfrm>
            <a:off x="228793" y="1289847"/>
            <a:ext cx="4228907" cy="1127776"/>
          </a:xfrm>
          <a:prstGeom prst="ellipse">
            <a:avLst/>
          </a:prstGeom>
          <a:solidFill>
            <a:srgbClr val="FFC000"/>
          </a:solidFill>
          <a:ln>
            <a:noFill/>
          </a:ln>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ctr" eaLnBrk="1" hangingPunct="1">
              <a:lnSpc>
                <a:spcPct val="93000"/>
              </a:lnSpc>
              <a:spcBef>
                <a:spcPct val="0"/>
              </a:spcBef>
              <a:buClr>
                <a:srgbClr val="000000"/>
              </a:buClr>
              <a:buSzPct val="100000"/>
              <a:buFont typeface="Arial" pitchFamily="34" charset="0"/>
              <a:buNone/>
            </a:pPr>
            <a:r>
              <a:rPr lang="ru-RU" altLang="en-US" sz="1600" dirty="0">
                <a:latin typeface="+mj-lt"/>
              </a:rPr>
              <a:t>Почему организация важна</a:t>
            </a:r>
            <a:r>
              <a:rPr lang="en-US" altLang="en-US" sz="1600" dirty="0">
                <a:latin typeface="+mj-lt"/>
              </a:rPr>
              <a:t>/ </a:t>
            </a:r>
            <a:r>
              <a:rPr lang="ru-RU" altLang="en-US" sz="1600" dirty="0">
                <a:latin typeface="+mj-lt"/>
              </a:rPr>
              <a:t>организация по принципу </a:t>
            </a:r>
            <a:r>
              <a:rPr lang="en-US" altLang="en-US" sz="1600" dirty="0">
                <a:latin typeface="+mj-lt"/>
              </a:rPr>
              <a:t>MOE</a:t>
            </a:r>
          </a:p>
        </p:txBody>
      </p:sp>
      <p:sp>
        <p:nvSpPr>
          <p:cNvPr id="16" name="Rounded Rectangle 5"/>
          <p:cNvSpPr>
            <a:spLocks noChangeArrowheads="1"/>
          </p:cNvSpPr>
          <p:nvPr/>
        </p:nvSpPr>
        <p:spPr bwMode="auto">
          <a:xfrm>
            <a:off x="4888569" y="1415043"/>
            <a:ext cx="4130547" cy="472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spcBef>
                <a:spcPct val="0"/>
              </a:spcBef>
              <a:buClr>
                <a:srgbClr val="000000"/>
              </a:buClr>
              <a:buSzPct val="100000"/>
            </a:pPr>
            <a:r>
              <a:rPr lang="ru-RU" altLang="en-US" sz="1600" dirty="0">
                <a:latin typeface="+mj-lt"/>
              </a:rPr>
              <a:t>Продемонстрировать, почему организация важна</a:t>
            </a:r>
            <a:r>
              <a:rPr lang="en-US" altLang="en-US" sz="1600" dirty="0">
                <a:latin typeface="+mj-lt"/>
              </a:rPr>
              <a:t>; </a:t>
            </a:r>
            <a:r>
              <a:rPr lang="ru-RU" altLang="en-US" sz="1600" dirty="0">
                <a:latin typeface="+mj-lt"/>
              </a:rPr>
              <a:t>определить обзорное исследование </a:t>
            </a:r>
            <a:r>
              <a:rPr lang="en-US" altLang="en-US" sz="1600" dirty="0">
                <a:latin typeface="+mj-lt"/>
              </a:rPr>
              <a:t>MOE</a:t>
            </a:r>
          </a:p>
        </p:txBody>
      </p:sp>
      <p:sp>
        <p:nvSpPr>
          <p:cNvPr id="7" name="Rectangle 6"/>
          <p:cNvSpPr/>
          <p:nvPr/>
        </p:nvSpPr>
        <p:spPr>
          <a:xfrm>
            <a:off x="6010462" y="2651193"/>
            <a:ext cx="1257300" cy="3023477"/>
          </a:xfrm>
          <a:prstGeom prst="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B36B316-6010-2A4B-B782-111D618450C5}"/>
              </a:ext>
            </a:extLst>
          </p:cNvPr>
          <p:cNvSpPr txBox="1"/>
          <p:nvPr/>
        </p:nvSpPr>
        <p:spPr>
          <a:xfrm>
            <a:off x="615139" y="2778732"/>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611365" y="4974320"/>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611365" y="3103361"/>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47559"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2000824" y="2777332"/>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2000825" y="4970520"/>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2000824" y="3103361"/>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30026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53474" y="2772257"/>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53475" y="4970520"/>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53474" y="3103361"/>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3415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702350" y="2778731"/>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702351" y="4974320"/>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702350" y="3107161"/>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48704" y="27977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101007" y="2774894"/>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093460" y="4960283"/>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093459" y="3093124"/>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088403" y="2783686"/>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439270" y="2785131"/>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431723" y="4970520"/>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431722" y="3103361"/>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1748273135"/>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Обзор процессов управления</a:t>
            </a:r>
            <a:r>
              <a:rPr lang="en-US" dirty="0"/>
              <a:t> </a:t>
            </a:r>
            <a:r>
              <a:rPr lang="ru-RU" dirty="0"/>
              <a:t>в системе </a:t>
            </a:r>
            <a:r>
              <a:rPr lang="en-US" dirty="0"/>
              <a:t>MOE</a:t>
            </a:r>
          </a:p>
        </p:txBody>
      </p:sp>
      <p:graphicFrame>
        <p:nvGraphicFramePr>
          <p:cNvPr id="3" name="Table 2"/>
          <p:cNvGraphicFramePr>
            <a:graphicFrameLocks noGrp="1"/>
          </p:cNvGraphicFramePr>
          <p:nvPr>
            <p:extLst>
              <p:ext uri="{D42A27DB-BD31-4B8C-83A1-F6EECF244321}">
                <p14:modId xmlns:p14="http://schemas.microsoft.com/office/powerpoint/2010/main" val="1567531890"/>
              </p:ext>
            </p:extLst>
          </p:nvPr>
        </p:nvGraphicFramePr>
        <p:xfrm>
          <a:off x="228600" y="1543050"/>
          <a:ext cx="8572500" cy="4207458"/>
        </p:xfrm>
        <a:graphic>
          <a:graphicData uri="http://schemas.openxmlformats.org/drawingml/2006/table">
            <a:tbl>
              <a:tblPr firstRow="1" bandRow="1">
                <a:tableStyleId>{5940675A-B579-460E-94D1-54222C63F5DA}</a:tableStyleId>
              </a:tblPr>
              <a:tblGrid>
                <a:gridCol w="4739207">
                  <a:extLst>
                    <a:ext uri="{9D8B030D-6E8A-4147-A177-3AD203B41FA5}">
                      <a16:colId xmlns:a16="http://schemas.microsoft.com/office/drawing/2014/main" val="20000"/>
                    </a:ext>
                  </a:extLst>
                </a:gridCol>
                <a:gridCol w="3833293">
                  <a:extLst>
                    <a:ext uri="{9D8B030D-6E8A-4147-A177-3AD203B41FA5}">
                      <a16:colId xmlns:a16="http://schemas.microsoft.com/office/drawing/2014/main" val="20001"/>
                    </a:ext>
                  </a:extLst>
                </a:gridCol>
              </a:tblGrid>
              <a:tr h="600090">
                <a:tc>
                  <a:txBody>
                    <a:bodyPr/>
                    <a:lstStyle/>
                    <a:p>
                      <a:pPr algn="ctr"/>
                      <a:r>
                        <a:rPr lang="ru-RU" sz="1800" dirty="0">
                          <a:solidFill>
                            <a:schemeClr val="tx1"/>
                          </a:solidFill>
                          <a:latin typeface="+mj-lt"/>
                          <a:cs typeface="Arial" panose="020B0604020202020204" pitchFamily="34" charset="0"/>
                        </a:rPr>
                        <a:t>Аспект управления</a:t>
                      </a:r>
                      <a:endParaRPr lang="en-US" sz="1800" dirty="0">
                        <a:solidFill>
                          <a:schemeClr val="tx1"/>
                        </a:solidFill>
                        <a:latin typeface="+mj-lt"/>
                        <a:cs typeface="Arial" panose="020B0604020202020204" pitchFamily="34" charset="0"/>
                      </a:endParaRPr>
                    </a:p>
                  </a:txBody>
                  <a:tcPr marL="68579" marR="68579" marT="25725" marB="25725" anchor="ctr">
                    <a:solidFill>
                      <a:srgbClr val="FFC000"/>
                    </a:solidFill>
                  </a:tcPr>
                </a:tc>
                <a:tc>
                  <a:txBody>
                    <a:bodyPr/>
                    <a:lstStyle/>
                    <a:p>
                      <a:pPr algn="ctr"/>
                      <a:r>
                        <a:rPr lang="ru-RU" sz="1800" dirty="0">
                          <a:solidFill>
                            <a:schemeClr val="tx1"/>
                          </a:solidFill>
                          <a:latin typeface="+mj-lt"/>
                          <a:cs typeface="Arial" panose="020B0604020202020204" pitchFamily="34" charset="0"/>
                        </a:rPr>
                        <a:t>Ключевые идеи</a:t>
                      </a:r>
                      <a:endParaRPr lang="en-US" sz="1800" dirty="0">
                        <a:solidFill>
                          <a:schemeClr val="tx1"/>
                        </a:solidFill>
                        <a:latin typeface="+mj-lt"/>
                        <a:cs typeface="Arial" panose="020B0604020202020204" pitchFamily="34" charset="0"/>
                      </a:endParaRPr>
                    </a:p>
                  </a:txBody>
                  <a:tcPr marL="68579" marR="68579" marT="25725" marB="25725" anchor="ctr">
                    <a:solidFill>
                      <a:srgbClr val="FFC000"/>
                    </a:solidFill>
                  </a:tcPr>
                </a:tc>
                <a:extLst>
                  <a:ext uri="{0D108BD9-81ED-4DB2-BD59-A6C34878D82A}">
                    <a16:rowId xmlns:a16="http://schemas.microsoft.com/office/drawing/2014/main" val="10000"/>
                  </a:ext>
                </a:extLst>
              </a:tr>
              <a:tr h="600090">
                <a:tc>
                  <a:txBody>
                    <a:bodyPr/>
                    <a:lstStyle/>
                    <a:p>
                      <a:r>
                        <a:rPr kumimoji="0" lang="ru-RU"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rPr>
                        <a:t>Определить правильную культуру</a:t>
                      </a:r>
                      <a:endParaRPr kumimoji="0" lang="en-US"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endParaRPr>
                    </a:p>
                  </a:txBody>
                  <a:tcPr marL="68579" marR="68579" marT="25725" marB="25725" anchor="ctr">
                    <a:solidFill>
                      <a:srgbClr val="CCECFF"/>
                    </a:solidFill>
                  </a:tcPr>
                </a:tc>
                <a:tc>
                  <a:txBody>
                    <a:bodyPr/>
                    <a:lstStyle/>
                    <a:p>
                      <a:endParaRPr lang="en-US" sz="1800" dirty="0">
                        <a:solidFill>
                          <a:schemeClr val="tx1"/>
                        </a:solidFill>
                        <a:latin typeface="+mj-lt"/>
                        <a:cs typeface="Arial" panose="020B0604020202020204" pitchFamily="34" charset="0"/>
                      </a:endParaRPr>
                    </a:p>
                  </a:txBody>
                  <a:tcPr marL="68579" marR="68579" marT="25725" marB="25725"/>
                </a:tc>
                <a:extLst>
                  <a:ext uri="{0D108BD9-81ED-4DB2-BD59-A6C34878D82A}">
                    <a16:rowId xmlns:a16="http://schemas.microsoft.com/office/drawing/2014/main" val="10001"/>
                  </a:ext>
                </a:extLst>
              </a:tr>
              <a:tr h="600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rPr>
                        <a:t>Иметь «позитивную» подотчетность и награды</a:t>
                      </a:r>
                      <a:endParaRPr lang="en-US" sz="1800" dirty="0">
                        <a:solidFill>
                          <a:schemeClr val="tx1"/>
                        </a:solidFill>
                        <a:latin typeface="+mj-lt"/>
                        <a:cs typeface="Arial" panose="020B0604020202020204" pitchFamily="34" charset="0"/>
                      </a:endParaRPr>
                    </a:p>
                  </a:txBody>
                  <a:tcPr marL="68579" marR="68579" marT="25725" marB="25725" anchor="ctr">
                    <a:solidFill>
                      <a:srgbClr val="CCECFF"/>
                    </a:solidFill>
                  </a:tcPr>
                </a:tc>
                <a:tc>
                  <a:txBody>
                    <a:bodyPr/>
                    <a:lstStyle/>
                    <a:p>
                      <a:endParaRPr lang="en-US" sz="1800" dirty="0">
                        <a:solidFill>
                          <a:schemeClr val="tx1"/>
                        </a:solidFill>
                        <a:latin typeface="+mj-lt"/>
                        <a:cs typeface="Arial" panose="020B0604020202020204" pitchFamily="34" charset="0"/>
                      </a:endParaRPr>
                    </a:p>
                  </a:txBody>
                  <a:tcPr marL="68579" marR="68579" marT="25725" marB="25725"/>
                </a:tc>
                <a:extLst>
                  <a:ext uri="{0D108BD9-81ED-4DB2-BD59-A6C34878D82A}">
                    <a16:rowId xmlns:a16="http://schemas.microsoft.com/office/drawing/2014/main" val="10002"/>
                  </a:ext>
                </a:extLst>
              </a:tr>
              <a:tr h="603504">
                <a:tc>
                  <a:txBody>
                    <a:bodyPr/>
                    <a:lstStyle/>
                    <a:p>
                      <a:r>
                        <a:rPr lang="ru-RU" sz="1800" dirty="0">
                          <a:solidFill>
                            <a:schemeClr val="tx1"/>
                          </a:solidFill>
                          <a:latin typeface="+mj-lt"/>
                          <a:cs typeface="Arial" panose="020B0604020202020204" pitchFamily="34" charset="0"/>
                        </a:rPr>
                        <a:t>Позаботиться о генерации идей</a:t>
                      </a:r>
                      <a:endParaRPr lang="en-US" sz="1800" dirty="0">
                        <a:solidFill>
                          <a:schemeClr val="tx1"/>
                        </a:solidFill>
                        <a:latin typeface="+mj-lt"/>
                        <a:cs typeface="Arial" panose="020B0604020202020204" pitchFamily="34" charset="0"/>
                      </a:endParaRPr>
                    </a:p>
                  </a:txBody>
                  <a:tcPr marL="68579" marR="68579" marT="25725" marB="25725" anchor="ctr">
                    <a:solidFill>
                      <a:srgbClr val="CCECFF"/>
                    </a:solidFill>
                  </a:tcPr>
                </a:tc>
                <a:tc>
                  <a:txBody>
                    <a:bodyPr/>
                    <a:lstStyle/>
                    <a:p>
                      <a:endParaRPr lang="en-US" sz="1800" dirty="0">
                        <a:solidFill>
                          <a:schemeClr val="tx1"/>
                        </a:solidFill>
                        <a:latin typeface="+mj-lt"/>
                        <a:cs typeface="Arial" panose="020B0604020202020204" pitchFamily="34" charset="0"/>
                      </a:endParaRPr>
                    </a:p>
                  </a:txBody>
                  <a:tcPr marL="68579" marR="68579" marT="25725" marB="25725"/>
                </a:tc>
                <a:extLst>
                  <a:ext uri="{0D108BD9-81ED-4DB2-BD59-A6C34878D82A}">
                    <a16:rowId xmlns:a16="http://schemas.microsoft.com/office/drawing/2014/main" val="10003"/>
                  </a:ext>
                </a:extLst>
              </a:tr>
              <a:tr h="600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rPr>
                        <a:t>Создать поток талантов</a:t>
                      </a:r>
                      <a:r>
                        <a:rPr kumimoji="0" lang="en-US"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rPr>
                        <a:t>: </a:t>
                      </a:r>
                      <a:r>
                        <a:rPr kumimoji="0" lang="ru-RU"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rPr>
                        <a:t>внутрь, сквозь и наружу</a:t>
                      </a:r>
                      <a:endParaRPr kumimoji="0" lang="en-US"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endParaRPr>
                    </a:p>
                  </a:txBody>
                  <a:tcPr marL="68579" marR="68579" marT="25725" marB="25725" anchor="ctr">
                    <a:solidFill>
                      <a:srgbClr val="CCECFF"/>
                    </a:solidFill>
                  </a:tcPr>
                </a:tc>
                <a:tc>
                  <a:txBody>
                    <a:bodyPr/>
                    <a:lstStyle/>
                    <a:p>
                      <a:endParaRPr lang="en-US" sz="1800" dirty="0">
                        <a:solidFill>
                          <a:schemeClr val="tx1"/>
                        </a:solidFill>
                        <a:latin typeface="+mj-lt"/>
                        <a:cs typeface="Arial" panose="020B0604020202020204" pitchFamily="34" charset="0"/>
                      </a:endParaRPr>
                    </a:p>
                  </a:txBody>
                  <a:tcPr marL="68579" marR="68579" marT="25725" marB="25725"/>
                </a:tc>
                <a:extLst>
                  <a:ext uri="{0D108BD9-81ED-4DB2-BD59-A6C34878D82A}">
                    <a16:rowId xmlns:a16="http://schemas.microsoft.com/office/drawing/2014/main" val="10004"/>
                  </a:ext>
                </a:extLst>
              </a:tr>
              <a:tr h="600090">
                <a:tc>
                  <a:txBody>
                    <a:bodyPr/>
                    <a:lstStyle/>
                    <a:p>
                      <a:r>
                        <a:rPr lang="ru-RU" sz="1800" dirty="0">
                          <a:solidFill>
                            <a:schemeClr val="tx1"/>
                          </a:solidFill>
                          <a:latin typeface="+mj-lt"/>
                          <a:cs typeface="Arial" panose="020B0604020202020204" pitchFamily="34" charset="0"/>
                        </a:rPr>
                        <a:t>Делиться информацией</a:t>
                      </a:r>
                      <a:endParaRPr lang="en-US" sz="1800" dirty="0">
                        <a:solidFill>
                          <a:schemeClr val="tx1"/>
                        </a:solidFill>
                        <a:latin typeface="+mj-lt"/>
                        <a:cs typeface="Arial" panose="020B0604020202020204" pitchFamily="34" charset="0"/>
                      </a:endParaRPr>
                    </a:p>
                  </a:txBody>
                  <a:tcPr marL="68579" marR="68579" marT="25725" marB="25725" anchor="ctr">
                    <a:solidFill>
                      <a:srgbClr val="CCECFF"/>
                    </a:solidFill>
                  </a:tcPr>
                </a:tc>
                <a:tc>
                  <a:txBody>
                    <a:bodyPr/>
                    <a:lstStyle/>
                    <a:p>
                      <a:endParaRPr lang="en-US" sz="1800" dirty="0">
                        <a:solidFill>
                          <a:schemeClr val="tx1"/>
                        </a:solidFill>
                        <a:latin typeface="+mj-lt"/>
                        <a:cs typeface="Arial" panose="020B0604020202020204" pitchFamily="34" charset="0"/>
                      </a:endParaRPr>
                    </a:p>
                  </a:txBody>
                  <a:tcPr marL="68579" marR="68579" marT="25725" marB="25725"/>
                </a:tc>
                <a:extLst>
                  <a:ext uri="{0D108BD9-81ED-4DB2-BD59-A6C34878D82A}">
                    <a16:rowId xmlns:a16="http://schemas.microsoft.com/office/drawing/2014/main" val="10005"/>
                  </a:ext>
                </a:extLst>
              </a:tr>
              <a:tr h="603504">
                <a:tc>
                  <a:txBody>
                    <a:bodyPr/>
                    <a:lstStyle/>
                    <a:p>
                      <a:r>
                        <a:rPr kumimoji="0" lang="ru-RU"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rPr>
                        <a:t>Сотрудничать по всей организации</a:t>
                      </a:r>
                      <a:endParaRPr kumimoji="0" lang="en-US" altLang="en-US" sz="1800" b="0" i="0" u="none" strike="noStrike" kern="1200" cap="none" normalizeH="0" baseline="0" dirty="0">
                        <a:ln>
                          <a:noFill/>
                        </a:ln>
                        <a:solidFill>
                          <a:schemeClr val="tx1"/>
                        </a:solidFill>
                        <a:effectLst/>
                        <a:latin typeface="+mj-lt"/>
                        <a:ea typeface="ＭＳ Ｐゴシック" pitchFamily="34" charset="-128"/>
                        <a:cs typeface="Arial" panose="020B0604020202020204" pitchFamily="34" charset="0"/>
                      </a:endParaRPr>
                    </a:p>
                  </a:txBody>
                  <a:tcPr marL="68579" marR="68579" marT="25725" marB="25725" anchor="ctr">
                    <a:solidFill>
                      <a:srgbClr val="CCECFF"/>
                    </a:solidFill>
                  </a:tcPr>
                </a:tc>
                <a:tc>
                  <a:txBody>
                    <a:bodyPr/>
                    <a:lstStyle/>
                    <a:p>
                      <a:endParaRPr lang="en-US" sz="1800" dirty="0">
                        <a:solidFill>
                          <a:schemeClr val="tx1"/>
                        </a:solidFill>
                        <a:latin typeface="+mj-lt"/>
                        <a:cs typeface="Arial" panose="020B0604020202020204" pitchFamily="34" charset="0"/>
                      </a:endParaRPr>
                    </a:p>
                  </a:txBody>
                  <a:tcPr marL="68579" marR="68579" marT="25725" marB="2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867660"/>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24599" y="647218"/>
            <a:ext cx="7818965" cy="711200"/>
          </a:xfrm>
        </p:spPr>
        <p:txBody>
          <a:bodyPr/>
          <a:lstStyle/>
          <a:p>
            <a:r>
              <a:rPr lang="ru-RU" altLang="en-US" sz="2400" dirty="0">
                <a:latin typeface="+mj-lt"/>
              </a:rPr>
              <a:t>Процессы управления в рамках </a:t>
            </a:r>
            <a:r>
              <a:rPr lang="en-US" altLang="en-US" sz="2400" dirty="0">
                <a:latin typeface="+mj-lt"/>
              </a:rPr>
              <a:t>MOE</a:t>
            </a:r>
          </a:p>
        </p:txBody>
      </p:sp>
      <p:pic>
        <p:nvPicPr>
          <p:cNvPr id="2" name="Picture 1"/>
          <p:cNvPicPr>
            <a:picLocks noChangeAspect="1"/>
          </p:cNvPicPr>
          <p:nvPr/>
        </p:nvPicPr>
        <p:blipFill>
          <a:blip r:embed="rId2"/>
          <a:stretch>
            <a:fillRect/>
          </a:stretch>
        </p:blipFill>
        <p:spPr>
          <a:xfrm>
            <a:off x="2245957" y="1803020"/>
            <a:ext cx="4842168" cy="3635055"/>
          </a:xfrm>
          <a:prstGeom prst="rect">
            <a:avLst/>
          </a:prstGeom>
        </p:spPr>
      </p:pic>
      <p:grpSp>
        <p:nvGrpSpPr>
          <p:cNvPr id="15" name="Group 14">
            <a:extLst>
              <a:ext uri="{FF2B5EF4-FFF2-40B4-BE49-F238E27FC236}">
                <a16:creationId xmlns:a16="http://schemas.microsoft.com/office/drawing/2014/main" id="{C49FF734-4B97-474C-8DA9-243C4A90D88E}"/>
              </a:ext>
            </a:extLst>
          </p:cNvPr>
          <p:cNvGrpSpPr/>
          <p:nvPr/>
        </p:nvGrpSpPr>
        <p:grpSpPr>
          <a:xfrm>
            <a:off x="2421115" y="1487351"/>
            <a:ext cx="4459503" cy="4482496"/>
            <a:chOff x="-437910" y="283551"/>
            <a:chExt cx="4459503" cy="4482496"/>
          </a:xfrm>
        </p:grpSpPr>
        <p:sp>
          <p:nvSpPr>
            <p:cNvPr id="7" name="Oval 6">
              <a:extLst>
                <a:ext uri="{FF2B5EF4-FFF2-40B4-BE49-F238E27FC236}">
                  <a16:creationId xmlns:a16="http://schemas.microsoft.com/office/drawing/2014/main" id="{1E0C8D63-CD20-E34C-9E60-473DC2D4A80D}"/>
                </a:ext>
              </a:extLst>
            </p:cNvPr>
            <p:cNvSpPr/>
            <p:nvPr/>
          </p:nvSpPr>
          <p:spPr bwMode="auto">
            <a:xfrm>
              <a:off x="364996" y="283551"/>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3871078-0F34-E949-BF4F-A14B93599EAF}"/>
                </a:ext>
              </a:extLst>
            </p:cNvPr>
            <p:cNvSpPr/>
            <p:nvPr/>
          </p:nvSpPr>
          <p:spPr bwMode="auto">
            <a:xfrm rot="18288180">
              <a:off x="2290478" y="3005629"/>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4BF571D-202E-574A-91CC-88146005465B}"/>
                </a:ext>
              </a:extLst>
            </p:cNvPr>
            <p:cNvSpPr/>
            <p:nvPr/>
          </p:nvSpPr>
          <p:spPr bwMode="auto">
            <a:xfrm rot="18288180">
              <a:off x="-1258816" y="1281817"/>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0860CFBD-71A7-9C46-8DA7-AC87BCDCC4E7}"/>
                </a:ext>
              </a:extLst>
            </p:cNvPr>
            <p:cNvSpPr/>
            <p:nvPr/>
          </p:nvSpPr>
          <p:spPr bwMode="auto">
            <a:xfrm rot="14002488">
              <a:off x="2353944" y="1316148"/>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BA8313-7A05-7241-AD8A-1FA80EF99E9F}"/>
                </a:ext>
              </a:extLst>
            </p:cNvPr>
            <p:cNvSpPr/>
            <p:nvPr/>
          </p:nvSpPr>
          <p:spPr bwMode="auto">
            <a:xfrm rot="14002488">
              <a:off x="-1131750" y="3004959"/>
              <a:ext cx="2488555" cy="1033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C5270234-ADD4-5848-880A-D243052EDF1F}"/>
                </a:ext>
              </a:extLst>
            </p:cNvPr>
            <p:cNvSpPr/>
            <p:nvPr/>
          </p:nvSpPr>
          <p:spPr bwMode="auto">
            <a:xfrm>
              <a:off x="403215" y="3622983"/>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sp>
        <p:nvSpPr>
          <p:cNvPr id="3" name="Oval 2">
            <a:extLst>
              <a:ext uri="{FF2B5EF4-FFF2-40B4-BE49-F238E27FC236}">
                <a16:creationId xmlns:a16="http://schemas.microsoft.com/office/drawing/2014/main" id="{A8D6225F-2009-DE46-B306-DFEB7A55645D}"/>
              </a:ext>
            </a:extLst>
          </p:cNvPr>
          <p:cNvSpPr/>
          <p:nvPr/>
        </p:nvSpPr>
        <p:spPr bwMode="auto">
          <a:xfrm>
            <a:off x="3422763" y="3250272"/>
            <a:ext cx="2488555" cy="100605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AC731A36-9E05-9843-9287-16824C04C78F}"/>
              </a:ext>
            </a:extLst>
          </p:cNvPr>
          <p:cNvSpPr/>
          <p:nvPr/>
        </p:nvSpPr>
        <p:spPr bwMode="auto">
          <a:xfrm>
            <a:off x="3676128" y="4819908"/>
            <a:ext cx="1982420" cy="846743"/>
          </a:xfrm>
          <a:prstGeom prst="ellipse">
            <a:avLst/>
          </a:prstGeom>
          <a:solidFill>
            <a:srgbClr val="F469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F1CA143-35FB-8B4B-815E-8A3A65BF6BE5}"/>
              </a:ext>
            </a:extLst>
          </p:cNvPr>
          <p:cNvSpPr/>
          <p:nvPr/>
        </p:nvSpPr>
        <p:spPr bwMode="auto">
          <a:xfrm>
            <a:off x="3732010" y="1670699"/>
            <a:ext cx="1982420" cy="846743"/>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50F6A338-B35C-B946-B267-E87975C0721C}"/>
              </a:ext>
            </a:extLst>
          </p:cNvPr>
          <p:cNvSpPr/>
          <p:nvPr/>
        </p:nvSpPr>
        <p:spPr bwMode="auto">
          <a:xfrm rot="18338132">
            <a:off x="5519895" y="4159651"/>
            <a:ext cx="1834424" cy="846743"/>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9311D29-2086-D24E-913F-C87CE419692A}"/>
              </a:ext>
            </a:extLst>
          </p:cNvPr>
          <p:cNvSpPr/>
          <p:nvPr/>
        </p:nvSpPr>
        <p:spPr bwMode="auto">
          <a:xfrm rot="18254202">
            <a:off x="1933144" y="2464196"/>
            <a:ext cx="1834424" cy="846743"/>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A3DF1EAB-DBCE-9E4A-BDA9-B707C9F6F7DE}"/>
              </a:ext>
            </a:extLst>
          </p:cNvPr>
          <p:cNvSpPr>
            <a:spLocks noChangeAspect="1"/>
          </p:cNvSpPr>
          <p:nvPr/>
        </p:nvSpPr>
        <p:spPr bwMode="auto">
          <a:xfrm rot="3284777">
            <a:off x="5534569" y="2527539"/>
            <a:ext cx="1858862" cy="858022"/>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48C5CDB-CAC7-F540-9472-33F2EEB75ADB}"/>
              </a:ext>
            </a:extLst>
          </p:cNvPr>
          <p:cNvSpPr/>
          <p:nvPr/>
        </p:nvSpPr>
        <p:spPr bwMode="auto">
          <a:xfrm rot="3284777">
            <a:off x="2028159" y="4126890"/>
            <a:ext cx="1834424" cy="84674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6E01116E-1DD8-4146-9890-3A54C49481E2}"/>
              </a:ext>
            </a:extLst>
          </p:cNvPr>
          <p:cNvSpPr txBox="1"/>
          <p:nvPr/>
        </p:nvSpPr>
        <p:spPr>
          <a:xfrm>
            <a:off x="3958427" y="3435373"/>
            <a:ext cx="1382110" cy="584775"/>
          </a:xfrm>
          <a:prstGeom prst="rect">
            <a:avLst/>
          </a:prstGeom>
          <a:noFill/>
        </p:spPr>
        <p:txBody>
          <a:bodyPr wrap="none" rtlCol="0">
            <a:spAutoFit/>
          </a:bodyPr>
          <a:lstStyle/>
          <a:p>
            <a:r>
              <a:rPr lang="ru-RU" sz="1600" dirty="0">
                <a:latin typeface="+mj-lt"/>
              </a:rPr>
              <a:t>Процессы </a:t>
            </a:r>
          </a:p>
          <a:p>
            <a:r>
              <a:rPr lang="ru-RU" sz="1600" dirty="0">
                <a:latin typeface="+mj-lt"/>
              </a:rPr>
              <a:t>управления</a:t>
            </a:r>
          </a:p>
        </p:txBody>
      </p:sp>
      <p:sp>
        <p:nvSpPr>
          <p:cNvPr id="24" name="TextBox 23">
            <a:extLst>
              <a:ext uri="{FF2B5EF4-FFF2-40B4-BE49-F238E27FC236}">
                <a16:creationId xmlns:a16="http://schemas.microsoft.com/office/drawing/2014/main" id="{5CAB1CBF-110E-324F-8803-60F04D6F315C}"/>
              </a:ext>
            </a:extLst>
          </p:cNvPr>
          <p:cNvSpPr txBox="1"/>
          <p:nvPr/>
        </p:nvSpPr>
        <p:spPr>
          <a:xfrm>
            <a:off x="3972829" y="1790640"/>
            <a:ext cx="1521570" cy="584775"/>
          </a:xfrm>
          <a:prstGeom prst="rect">
            <a:avLst/>
          </a:prstGeom>
          <a:noFill/>
        </p:spPr>
        <p:txBody>
          <a:bodyPr wrap="none" rtlCol="0">
            <a:spAutoFit/>
          </a:bodyPr>
          <a:lstStyle/>
          <a:p>
            <a:pPr algn="ctr"/>
            <a:r>
              <a:rPr lang="ru-RU" sz="1600" dirty="0">
                <a:latin typeface="+mj-lt"/>
              </a:rPr>
              <a:t>Подходящая </a:t>
            </a:r>
          </a:p>
          <a:p>
            <a:pPr algn="ctr"/>
            <a:r>
              <a:rPr lang="ru-RU" sz="1600" dirty="0">
                <a:latin typeface="+mj-lt"/>
              </a:rPr>
              <a:t>культура</a:t>
            </a:r>
          </a:p>
        </p:txBody>
      </p:sp>
      <p:sp>
        <p:nvSpPr>
          <p:cNvPr id="25" name="TextBox 24">
            <a:extLst>
              <a:ext uri="{FF2B5EF4-FFF2-40B4-BE49-F238E27FC236}">
                <a16:creationId xmlns:a16="http://schemas.microsoft.com/office/drawing/2014/main" id="{3029924F-BFA2-064E-B87B-106188B65DDD}"/>
              </a:ext>
            </a:extLst>
          </p:cNvPr>
          <p:cNvSpPr txBox="1"/>
          <p:nvPr/>
        </p:nvSpPr>
        <p:spPr>
          <a:xfrm>
            <a:off x="4113935" y="4977721"/>
            <a:ext cx="1149674" cy="584775"/>
          </a:xfrm>
          <a:prstGeom prst="rect">
            <a:avLst/>
          </a:prstGeom>
          <a:noFill/>
        </p:spPr>
        <p:txBody>
          <a:bodyPr wrap="none" rtlCol="0">
            <a:spAutoFit/>
          </a:bodyPr>
          <a:lstStyle/>
          <a:p>
            <a:r>
              <a:rPr lang="ru-RU" sz="1600" dirty="0">
                <a:latin typeface="+mj-lt"/>
              </a:rPr>
              <a:t>Развитие </a:t>
            </a:r>
          </a:p>
          <a:p>
            <a:r>
              <a:rPr lang="ru-RU" sz="1600" dirty="0">
                <a:latin typeface="+mj-lt"/>
              </a:rPr>
              <a:t>талантов</a:t>
            </a:r>
          </a:p>
        </p:txBody>
      </p:sp>
      <p:sp>
        <p:nvSpPr>
          <p:cNvPr id="26" name="TextBox 25">
            <a:extLst>
              <a:ext uri="{FF2B5EF4-FFF2-40B4-BE49-F238E27FC236}">
                <a16:creationId xmlns:a16="http://schemas.microsoft.com/office/drawing/2014/main" id="{99C397F7-8B37-004A-977E-FDE16CEE9FB2}"/>
              </a:ext>
            </a:extLst>
          </p:cNvPr>
          <p:cNvSpPr txBox="1"/>
          <p:nvPr/>
        </p:nvSpPr>
        <p:spPr>
          <a:xfrm rot="18222973">
            <a:off x="1978196" y="2718290"/>
            <a:ext cx="1712328" cy="338554"/>
          </a:xfrm>
          <a:prstGeom prst="rect">
            <a:avLst/>
          </a:prstGeom>
          <a:noFill/>
        </p:spPr>
        <p:txBody>
          <a:bodyPr wrap="none" rtlCol="0">
            <a:spAutoFit/>
          </a:bodyPr>
          <a:lstStyle/>
          <a:p>
            <a:r>
              <a:rPr lang="ru-RU" sz="1600" dirty="0">
                <a:latin typeface="+mj-lt"/>
              </a:rPr>
              <a:t>Коллаборация</a:t>
            </a:r>
          </a:p>
        </p:txBody>
      </p:sp>
      <p:sp>
        <p:nvSpPr>
          <p:cNvPr id="27" name="TextBox 26">
            <a:extLst>
              <a:ext uri="{FF2B5EF4-FFF2-40B4-BE49-F238E27FC236}">
                <a16:creationId xmlns:a16="http://schemas.microsoft.com/office/drawing/2014/main" id="{1B235072-C71C-D040-B53D-36585CE287B8}"/>
              </a:ext>
            </a:extLst>
          </p:cNvPr>
          <p:cNvSpPr txBox="1"/>
          <p:nvPr/>
        </p:nvSpPr>
        <p:spPr>
          <a:xfrm rot="3523489">
            <a:off x="5598040" y="2616601"/>
            <a:ext cx="1795683" cy="584775"/>
          </a:xfrm>
          <a:prstGeom prst="rect">
            <a:avLst/>
          </a:prstGeom>
          <a:noFill/>
        </p:spPr>
        <p:txBody>
          <a:bodyPr wrap="none" rtlCol="0">
            <a:spAutoFit/>
          </a:bodyPr>
          <a:lstStyle/>
          <a:p>
            <a:pPr algn="ctr"/>
            <a:r>
              <a:rPr lang="ru-RU" sz="1600" dirty="0">
                <a:latin typeface="+mj-lt"/>
              </a:rPr>
              <a:t>Отчетность</a:t>
            </a:r>
          </a:p>
          <a:p>
            <a:pPr algn="ctr"/>
            <a:r>
              <a:rPr lang="ru-RU" sz="1600" dirty="0">
                <a:latin typeface="+mj-lt"/>
              </a:rPr>
              <a:t>по результатам</a:t>
            </a:r>
          </a:p>
        </p:txBody>
      </p:sp>
      <p:sp>
        <p:nvSpPr>
          <p:cNvPr id="28" name="TextBox 27">
            <a:extLst>
              <a:ext uri="{FF2B5EF4-FFF2-40B4-BE49-F238E27FC236}">
                <a16:creationId xmlns:a16="http://schemas.microsoft.com/office/drawing/2014/main" id="{A9D866FD-7070-C44E-B4F7-C9F89E2D08F7}"/>
              </a:ext>
            </a:extLst>
          </p:cNvPr>
          <p:cNvSpPr txBox="1"/>
          <p:nvPr/>
        </p:nvSpPr>
        <p:spPr>
          <a:xfrm rot="3242276">
            <a:off x="2100095" y="4223940"/>
            <a:ext cx="1773241" cy="584775"/>
          </a:xfrm>
          <a:prstGeom prst="rect">
            <a:avLst/>
          </a:prstGeom>
          <a:noFill/>
        </p:spPr>
        <p:txBody>
          <a:bodyPr wrap="none" rtlCol="0">
            <a:spAutoFit/>
          </a:bodyPr>
          <a:lstStyle/>
          <a:p>
            <a:pPr algn="ctr"/>
            <a:r>
              <a:rPr lang="ru-RU" sz="1600" dirty="0">
                <a:latin typeface="+mj-lt"/>
              </a:rPr>
              <a:t>Обмен </a:t>
            </a:r>
          </a:p>
          <a:p>
            <a:pPr algn="ctr"/>
            <a:r>
              <a:rPr lang="ru-RU" sz="1600" dirty="0">
                <a:latin typeface="+mj-lt"/>
              </a:rPr>
              <a:t>информацией</a:t>
            </a:r>
          </a:p>
        </p:txBody>
      </p:sp>
      <p:sp>
        <p:nvSpPr>
          <p:cNvPr id="29" name="TextBox 28">
            <a:extLst>
              <a:ext uri="{FF2B5EF4-FFF2-40B4-BE49-F238E27FC236}">
                <a16:creationId xmlns:a16="http://schemas.microsoft.com/office/drawing/2014/main" id="{73362101-57FD-394B-A8AD-E4C42D599B7D}"/>
              </a:ext>
            </a:extLst>
          </p:cNvPr>
          <p:cNvSpPr txBox="1"/>
          <p:nvPr/>
        </p:nvSpPr>
        <p:spPr>
          <a:xfrm rot="18408430">
            <a:off x="5817777" y="4339116"/>
            <a:ext cx="1300356" cy="584775"/>
          </a:xfrm>
          <a:prstGeom prst="rect">
            <a:avLst/>
          </a:prstGeom>
          <a:noFill/>
        </p:spPr>
        <p:txBody>
          <a:bodyPr wrap="none" rtlCol="0">
            <a:spAutoFit/>
          </a:bodyPr>
          <a:lstStyle/>
          <a:p>
            <a:pPr algn="ctr"/>
            <a:r>
              <a:rPr lang="ru-RU" sz="1600" dirty="0">
                <a:latin typeface="+mj-lt"/>
              </a:rPr>
              <a:t>Генерация</a:t>
            </a:r>
          </a:p>
          <a:p>
            <a:pPr algn="ctr"/>
            <a:r>
              <a:rPr lang="ru-RU" sz="1600" dirty="0">
                <a:latin typeface="+mj-lt"/>
              </a:rPr>
              <a:t>идей</a:t>
            </a:r>
          </a:p>
        </p:txBody>
      </p:sp>
      <p:sp>
        <p:nvSpPr>
          <p:cNvPr id="4" name="Down Arrow 3"/>
          <p:cNvSpPr/>
          <p:nvPr/>
        </p:nvSpPr>
        <p:spPr>
          <a:xfrm>
            <a:off x="4534571" y="1288213"/>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A57B6D51-482B-7548-9529-63293A675DB7}"/>
              </a:ext>
            </a:extLst>
          </p:cNvPr>
          <p:cNvSpPr/>
          <p:nvPr/>
        </p:nvSpPr>
        <p:spPr>
          <a:xfrm rot="10800000">
            <a:off x="4485302" y="5692020"/>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8306245A-34DD-D743-99AF-3008B2841215}"/>
              </a:ext>
            </a:extLst>
          </p:cNvPr>
          <p:cNvSpPr/>
          <p:nvPr/>
        </p:nvSpPr>
        <p:spPr>
          <a:xfrm rot="7626103">
            <a:off x="6816750" y="4728370"/>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a:extLst>
              <a:ext uri="{FF2B5EF4-FFF2-40B4-BE49-F238E27FC236}">
                <a16:creationId xmlns:a16="http://schemas.microsoft.com/office/drawing/2014/main" id="{B9CA5926-73E3-1445-982C-B7B68C4BF2E4}"/>
              </a:ext>
            </a:extLst>
          </p:cNvPr>
          <p:cNvSpPr/>
          <p:nvPr/>
        </p:nvSpPr>
        <p:spPr>
          <a:xfrm rot="18409401">
            <a:off x="2180398" y="2364656"/>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FF485261-E273-FF49-97A8-FD924C2B6E3A}"/>
              </a:ext>
            </a:extLst>
          </p:cNvPr>
          <p:cNvSpPr/>
          <p:nvPr/>
        </p:nvSpPr>
        <p:spPr>
          <a:xfrm rot="3325390">
            <a:off x="6859559" y="2485982"/>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568C52F3-5CAD-924C-BAE9-CF4679C09DFA}"/>
              </a:ext>
            </a:extLst>
          </p:cNvPr>
          <p:cNvSpPr/>
          <p:nvPr/>
        </p:nvSpPr>
        <p:spPr>
          <a:xfrm rot="14254495">
            <a:off x="2219947" y="4713165"/>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20999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flipH="1">
            <a:off x="5781394" y="3279963"/>
            <a:ext cx="450056"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659404" y="98613"/>
            <a:ext cx="7818965" cy="711200"/>
          </a:xfrm>
        </p:spPr>
        <p:txBody>
          <a:bodyPr/>
          <a:lstStyle/>
          <a:p>
            <a:r>
              <a:rPr lang="ru-RU" sz="2400" dirty="0">
                <a:latin typeface="+mn-lt"/>
              </a:rPr>
              <a:t>Ключевые идеи по созданию «правильной культуры</a:t>
            </a:r>
            <a:endParaRPr lang="en-CA" sz="2400" dirty="0">
              <a:latin typeface="+mn-lt"/>
            </a:endParaRPr>
          </a:p>
        </p:txBody>
      </p:sp>
      <p:sp>
        <p:nvSpPr>
          <p:cNvPr id="8" name="TextBox 7"/>
          <p:cNvSpPr txBox="1"/>
          <p:nvPr/>
        </p:nvSpPr>
        <p:spPr>
          <a:xfrm>
            <a:off x="3623417" y="2464672"/>
            <a:ext cx="2007393" cy="2009061"/>
          </a:xfrm>
          <a:prstGeom prst="roundRect">
            <a:avLst/>
          </a:prstGeom>
          <a:solidFill>
            <a:srgbClr val="FFC000"/>
          </a:solidFill>
          <a:ln>
            <a:noFill/>
          </a:ln>
        </p:spPr>
        <p:txBody>
          <a:bodyPr wrap="square" anchor="ctr">
            <a:spAutoFit/>
          </a:bodyPr>
          <a:lstStyle/>
          <a:p>
            <a:pPr algn="ctr" defTabSz="483312">
              <a:spcBef>
                <a:spcPts val="100"/>
              </a:spcBef>
              <a:defRPr/>
            </a:pPr>
            <a:r>
              <a:rPr lang="ru-RU" sz="1600" b="1" dirty="0">
                <a:solidFill>
                  <a:srgbClr val="414042"/>
                </a:solidFill>
                <a:latin typeface="+mj-lt"/>
                <a:ea typeface="ＭＳ Ｐゴシック" pitchFamily="-65" charset="-128"/>
                <a:cs typeface="Arial"/>
              </a:rPr>
              <a:t>Культура</a:t>
            </a:r>
            <a:br>
              <a:rPr lang="en-CA" sz="1600" b="1" dirty="0">
                <a:solidFill>
                  <a:srgbClr val="414042"/>
                </a:solidFill>
                <a:latin typeface="+mj-lt"/>
                <a:ea typeface="ＭＳ Ｐゴシック" pitchFamily="-65" charset="-128"/>
                <a:cs typeface="Arial"/>
              </a:rPr>
            </a:br>
            <a:r>
              <a:rPr lang="ru-RU" sz="1600" dirty="0">
                <a:solidFill>
                  <a:srgbClr val="414042"/>
                </a:solidFill>
                <a:latin typeface="+mj-lt"/>
                <a:ea typeface="ＭＳ Ｐゴシック" pitchFamily="-65" charset="-128"/>
                <a:cs typeface="Arial"/>
              </a:rPr>
              <a:t>кто мы в глазах вовлеченных сторон и в реальности наших сотрудников</a:t>
            </a:r>
            <a:endParaRPr lang="en-CA" sz="1600" dirty="0">
              <a:solidFill>
                <a:srgbClr val="414042"/>
              </a:solidFill>
              <a:latin typeface="+mj-lt"/>
              <a:ea typeface="ＭＳ Ｐゴシック" pitchFamily="-65" charset="-128"/>
              <a:cs typeface="Arial"/>
            </a:endParaRPr>
          </a:p>
        </p:txBody>
      </p:sp>
      <p:sp>
        <p:nvSpPr>
          <p:cNvPr id="9" name="TextBox 8"/>
          <p:cNvSpPr txBox="1"/>
          <p:nvPr/>
        </p:nvSpPr>
        <p:spPr>
          <a:xfrm>
            <a:off x="3677886" y="729119"/>
            <a:ext cx="1781999" cy="1478419"/>
          </a:xfrm>
          <a:prstGeom prst="roundRect">
            <a:avLst/>
          </a:prstGeom>
          <a:solidFill>
            <a:srgbClr val="CCECFF"/>
          </a:solidFill>
          <a:ln>
            <a:noFill/>
          </a:ln>
        </p:spPr>
        <p:txBody>
          <a:bodyPr wrap="square">
            <a:spAutoFit/>
          </a:bodyPr>
          <a:lstStyle/>
          <a:p>
            <a:pPr algn="ctr" defTabSz="483312">
              <a:spcBef>
                <a:spcPts val="100"/>
              </a:spcBef>
              <a:defRPr/>
            </a:pPr>
            <a:r>
              <a:rPr lang="ru-RU" sz="1600" b="1" dirty="0">
                <a:solidFill>
                  <a:srgbClr val="414042"/>
                </a:solidFill>
                <a:latin typeface="+mj-lt"/>
                <a:ea typeface="ＭＳ Ｐゴシック" pitchFamily="-65" charset="-128"/>
                <a:cs typeface="Arial"/>
              </a:rPr>
              <a:t>Цель (миссия, видение)</a:t>
            </a:r>
            <a:endParaRPr lang="en-CA" sz="1600" b="1" dirty="0">
              <a:solidFill>
                <a:srgbClr val="414042"/>
              </a:solidFill>
              <a:latin typeface="+mj-lt"/>
              <a:ea typeface="ＭＳ Ｐゴシック" pitchFamily="-65" charset="-128"/>
              <a:cs typeface="Arial"/>
            </a:endParaRPr>
          </a:p>
          <a:p>
            <a:pPr algn="ctr" defTabSz="483312">
              <a:spcBef>
                <a:spcPts val="100"/>
              </a:spcBef>
              <a:defRPr/>
            </a:pPr>
            <a:r>
              <a:rPr lang="ru-RU" sz="1600" dirty="0">
                <a:solidFill>
                  <a:srgbClr val="414042"/>
                </a:solidFill>
                <a:latin typeface="+mj-lt"/>
                <a:ea typeface="ＭＳ Ｐゴシック" pitchFamily="-65" charset="-128"/>
                <a:cs typeface="Arial"/>
              </a:rPr>
              <a:t>Зачем мы существуем</a:t>
            </a:r>
            <a:endParaRPr lang="en-CA" sz="1600" dirty="0">
              <a:solidFill>
                <a:srgbClr val="414042"/>
              </a:solidFill>
              <a:latin typeface="+mj-lt"/>
              <a:ea typeface="ＭＳ Ｐゴシック" pitchFamily="-65" charset="-128"/>
              <a:cs typeface="Arial"/>
            </a:endParaRPr>
          </a:p>
        </p:txBody>
      </p:sp>
      <p:sp>
        <p:nvSpPr>
          <p:cNvPr id="10" name="TextBox 9"/>
          <p:cNvSpPr txBox="1"/>
          <p:nvPr/>
        </p:nvSpPr>
        <p:spPr>
          <a:xfrm>
            <a:off x="525341" y="2676961"/>
            <a:ext cx="2609850" cy="1206004"/>
          </a:xfrm>
          <a:prstGeom prst="roundRect">
            <a:avLst/>
          </a:prstGeom>
          <a:solidFill>
            <a:srgbClr val="CCECFF"/>
          </a:solidFill>
          <a:ln>
            <a:noFill/>
          </a:ln>
        </p:spPr>
        <p:txBody>
          <a:bodyPr anchor="ctr">
            <a:spAutoFit/>
          </a:bodyPr>
          <a:lstStyle/>
          <a:p>
            <a:pPr algn="ctr" defTabSz="483312">
              <a:spcBef>
                <a:spcPts val="100"/>
              </a:spcBef>
              <a:defRPr/>
            </a:pPr>
            <a:r>
              <a:rPr lang="ru-RU" sz="1600" b="1" dirty="0">
                <a:solidFill>
                  <a:srgbClr val="414042"/>
                </a:solidFill>
                <a:latin typeface="+mj-lt"/>
                <a:ea typeface="ＭＳ Ｐゴシック" pitchFamily="-65" charset="-128"/>
                <a:cs typeface="Arial"/>
              </a:rPr>
              <a:t>Ценности и убеждения</a:t>
            </a:r>
            <a:endParaRPr lang="en-CA" sz="1600" b="1" dirty="0">
              <a:solidFill>
                <a:srgbClr val="414042"/>
              </a:solidFill>
              <a:latin typeface="+mj-lt"/>
              <a:ea typeface="ＭＳ Ｐゴシック" pitchFamily="-65" charset="-128"/>
              <a:cs typeface="Arial"/>
            </a:endParaRPr>
          </a:p>
          <a:p>
            <a:pPr algn="ctr" defTabSz="483312">
              <a:spcBef>
                <a:spcPts val="100"/>
              </a:spcBef>
              <a:defRPr/>
            </a:pPr>
            <a:r>
              <a:rPr lang="ru-RU" sz="1600" dirty="0">
                <a:solidFill>
                  <a:srgbClr val="414042"/>
                </a:solidFill>
                <a:latin typeface="+mj-lt"/>
                <a:ea typeface="ＭＳ Ｐゴシック" pitchFamily="-65" charset="-128"/>
                <a:cs typeface="Arial"/>
              </a:rPr>
              <a:t>Кто мы и что для нас важно</a:t>
            </a:r>
            <a:endParaRPr lang="en-CA" sz="1600" dirty="0">
              <a:solidFill>
                <a:srgbClr val="414042"/>
              </a:solidFill>
              <a:latin typeface="+mj-lt"/>
              <a:ea typeface="ＭＳ Ｐゴシック" pitchFamily="-65" charset="-128"/>
              <a:cs typeface="Arial"/>
            </a:endParaRPr>
          </a:p>
        </p:txBody>
      </p:sp>
      <p:sp>
        <p:nvSpPr>
          <p:cNvPr id="11" name="TextBox 10"/>
          <p:cNvSpPr txBox="1"/>
          <p:nvPr/>
        </p:nvSpPr>
        <p:spPr>
          <a:xfrm>
            <a:off x="6036468" y="2676963"/>
            <a:ext cx="2609850" cy="1206004"/>
          </a:xfrm>
          <a:prstGeom prst="roundRect">
            <a:avLst/>
          </a:prstGeom>
          <a:solidFill>
            <a:srgbClr val="CCECFF"/>
          </a:solidFill>
          <a:ln>
            <a:noFill/>
          </a:ln>
        </p:spPr>
        <p:txBody>
          <a:bodyPr anchor="ctr">
            <a:spAutoFit/>
          </a:bodyPr>
          <a:lstStyle/>
          <a:p>
            <a:pPr algn="ctr" defTabSz="483312">
              <a:spcBef>
                <a:spcPts val="100"/>
              </a:spcBef>
              <a:defRPr/>
            </a:pPr>
            <a:r>
              <a:rPr lang="ru-RU" sz="1600" b="1" dirty="0">
                <a:solidFill>
                  <a:srgbClr val="414042"/>
                </a:solidFill>
                <a:latin typeface="+mj-lt"/>
                <a:ea typeface="ＭＳ Ｐゴシック" pitchFamily="-65" charset="-128"/>
                <a:cs typeface="Arial"/>
              </a:rPr>
              <a:t>Бренд/Идентичность</a:t>
            </a:r>
          </a:p>
          <a:p>
            <a:pPr algn="ctr" defTabSz="483312">
              <a:spcBef>
                <a:spcPts val="100"/>
              </a:spcBef>
              <a:defRPr/>
            </a:pPr>
            <a:r>
              <a:rPr lang="ru-RU" sz="1600" dirty="0">
                <a:solidFill>
                  <a:srgbClr val="414042"/>
                </a:solidFill>
                <a:latin typeface="+mj-lt"/>
                <a:ea typeface="ＭＳ Ｐゴシック" pitchFamily="-65" charset="-128"/>
                <a:cs typeface="Arial"/>
              </a:rPr>
              <a:t>Рыночная идентичность и обещания клиентам</a:t>
            </a:r>
            <a:endParaRPr lang="en-CA" sz="1600" dirty="0">
              <a:solidFill>
                <a:srgbClr val="414042"/>
              </a:solidFill>
              <a:latin typeface="+mj-lt"/>
              <a:ea typeface="ＭＳ Ｐゴシック" pitchFamily="-65" charset="-128"/>
              <a:cs typeface="Arial"/>
            </a:endParaRPr>
          </a:p>
        </p:txBody>
      </p:sp>
      <p:cxnSp>
        <p:nvCxnSpPr>
          <p:cNvPr id="13" name="Straight Arrow Connector 12"/>
          <p:cNvCxnSpPr>
            <a:cxnSpLocks/>
            <a:stCxn id="10" idx="3"/>
          </p:cNvCxnSpPr>
          <p:nvPr/>
        </p:nvCxnSpPr>
        <p:spPr>
          <a:xfrm>
            <a:off x="3135191" y="3279963"/>
            <a:ext cx="248357"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526882" y="2071478"/>
            <a:ext cx="484585" cy="639366"/>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180160" y="2071478"/>
            <a:ext cx="485775" cy="639366"/>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73479" y="4604235"/>
            <a:ext cx="2997041" cy="1736646"/>
          </a:xfrm>
          <a:prstGeom prst="roundRect">
            <a:avLst/>
          </a:prstGeom>
          <a:solidFill>
            <a:srgbClr val="FFC000"/>
          </a:solidFill>
          <a:ln>
            <a:noFill/>
          </a:ln>
        </p:spPr>
        <p:txBody>
          <a:bodyPr wrap="square" anchor="ctr">
            <a:spAutoFit/>
          </a:bodyPr>
          <a:lstStyle/>
          <a:p>
            <a:pPr algn="ctr"/>
            <a:r>
              <a:rPr lang="ru-RU" sz="1600" b="1" dirty="0">
                <a:latin typeface="+mj-lt"/>
              </a:rPr>
              <a:t>Действие и воздействие</a:t>
            </a:r>
            <a:endParaRPr lang="en-US" sz="1600" b="1" dirty="0">
              <a:latin typeface="+mj-lt"/>
            </a:endParaRPr>
          </a:p>
          <a:p>
            <a:pPr algn="ctr"/>
            <a:r>
              <a:rPr lang="en-US" sz="1600" dirty="0">
                <a:latin typeface="+mj-lt"/>
              </a:rPr>
              <a:t>(</a:t>
            </a:r>
            <a:r>
              <a:rPr lang="ru-RU" sz="1600" dirty="0">
                <a:latin typeface="+mj-lt"/>
              </a:rPr>
              <a:t>интеллектуальные, поведенческие, процессуальные и лидерские планы действий</a:t>
            </a:r>
            <a:r>
              <a:rPr lang="en-US" sz="1600" dirty="0">
                <a:latin typeface="+mj-lt"/>
              </a:rPr>
              <a:t>)</a:t>
            </a:r>
          </a:p>
        </p:txBody>
      </p:sp>
      <p:cxnSp>
        <p:nvCxnSpPr>
          <p:cNvPr id="4" name="Straight Arrow Connector 3"/>
          <p:cNvCxnSpPr>
            <a:cxnSpLocks/>
            <a:stCxn id="8" idx="2"/>
          </p:cNvCxnSpPr>
          <p:nvPr/>
        </p:nvCxnSpPr>
        <p:spPr>
          <a:xfrm flipH="1" flipV="1">
            <a:off x="4445546" y="4391985"/>
            <a:ext cx="181568" cy="81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7941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319890D-52E3-48BB-AC78-BBE602CD1670}"/>
              </a:ext>
            </a:extLst>
          </p:cNvPr>
          <p:cNvSpPr>
            <a:spLocks noGrp="1"/>
          </p:cNvSpPr>
          <p:nvPr>
            <p:ph type="title"/>
          </p:nvPr>
        </p:nvSpPr>
        <p:spPr>
          <a:xfrm>
            <a:off x="565275" y="381600"/>
            <a:ext cx="7818965" cy="711200"/>
          </a:xfrm>
        </p:spPr>
        <p:txBody>
          <a:bodyPr/>
          <a:lstStyle/>
          <a:p>
            <a:r>
              <a:rPr lang="ru-RU" altLang="en-US" sz="2400" dirty="0">
                <a:latin typeface="+mj-lt"/>
              </a:rPr>
              <a:t>Логика ценности</a:t>
            </a:r>
            <a:r>
              <a:rPr lang="en-US" altLang="en-US" sz="2400" dirty="0">
                <a:latin typeface="+mj-lt"/>
              </a:rPr>
              <a:t>: </a:t>
            </a:r>
            <a:r>
              <a:rPr lang="ru-RU" altLang="en-US" sz="2400" dirty="0">
                <a:latin typeface="+mj-lt"/>
              </a:rPr>
              <a:t>предположения</a:t>
            </a:r>
            <a:endParaRPr lang="en-US" altLang="en-US" sz="2400" dirty="0">
              <a:latin typeface="+mj-lt"/>
            </a:endParaRPr>
          </a:p>
        </p:txBody>
      </p:sp>
      <p:sp>
        <p:nvSpPr>
          <p:cNvPr id="4" name="TextBox 3">
            <a:extLst>
              <a:ext uri="{FF2B5EF4-FFF2-40B4-BE49-F238E27FC236}">
                <a16:creationId xmlns:a16="http://schemas.microsoft.com/office/drawing/2014/main" id="{934D4223-E2E1-4DE2-9AE4-BE6E2ADA8C77}"/>
              </a:ext>
            </a:extLst>
          </p:cNvPr>
          <p:cNvSpPr txBox="1"/>
          <p:nvPr/>
        </p:nvSpPr>
        <p:spPr>
          <a:xfrm>
            <a:off x="643836" y="1090148"/>
            <a:ext cx="7600950" cy="338554"/>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sz="1600" dirty="0">
                <a:latin typeface="+mn-lt"/>
              </a:rPr>
              <a:t>Смысл </a:t>
            </a:r>
            <a:r>
              <a:rPr lang="en-US" sz="1600" dirty="0">
                <a:latin typeface="+mn-lt"/>
              </a:rPr>
              <a:t>HR </a:t>
            </a:r>
            <a:r>
              <a:rPr lang="ru-RU" sz="1600" dirty="0">
                <a:latin typeface="+mn-lt"/>
              </a:rPr>
              <a:t>не в </a:t>
            </a:r>
            <a:r>
              <a:rPr lang="en-US" sz="1600" dirty="0">
                <a:latin typeface="+mn-lt"/>
              </a:rPr>
              <a:t>HR, </a:t>
            </a:r>
            <a:r>
              <a:rPr lang="ru-RU" sz="1600" dirty="0">
                <a:latin typeface="+mn-lt"/>
              </a:rPr>
              <a:t>а в</a:t>
            </a:r>
            <a:r>
              <a:rPr lang="en-US" sz="1600" dirty="0">
                <a:latin typeface="+mn-lt"/>
              </a:rPr>
              <a:t> </a:t>
            </a:r>
            <a:r>
              <a:rPr lang="ru-RU" sz="1600" dirty="0">
                <a:latin typeface="+mn-lt"/>
              </a:rPr>
              <a:t>ценности </a:t>
            </a:r>
            <a:r>
              <a:rPr lang="en-US" sz="1600" dirty="0">
                <a:latin typeface="+mn-lt"/>
              </a:rPr>
              <a:t>HR </a:t>
            </a:r>
            <a:r>
              <a:rPr lang="ru-RU" sz="1600" dirty="0">
                <a:latin typeface="+mn-lt"/>
              </a:rPr>
              <a:t>для других</a:t>
            </a:r>
            <a:endParaRPr lang="en-US" sz="1600" dirty="0">
              <a:latin typeface="+mn-lt"/>
            </a:endParaRPr>
          </a:p>
        </p:txBody>
      </p:sp>
      <p:sp>
        <p:nvSpPr>
          <p:cNvPr id="6" name="TextBox 5">
            <a:extLst>
              <a:ext uri="{FF2B5EF4-FFF2-40B4-BE49-F238E27FC236}">
                <a16:creationId xmlns:a16="http://schemas.microsoft.com/office/drawing/2014/main" id="{CD66B34D-0F92-4D02-9A34-8E03BDA78F68}"/>
              </a:ext>
            </a:extLst>
          </p:cNvPr>
          <p:cNvSpPr txBox="1"/>
          <p:nvPr/>
        </p:nvSpPr>
        <p:spPr>
          <a:xfrm>
            <a:off x="643835" y="1655818"/>
            <a:ext cx="7600950" cy="584775"/>
          </a:xfrm>
          <a:prstGeom prst="rect">
            <a:avLst/>
          </a:prstGeom>
          <a:solidFill>
            <a:srgbClr val="CCECFF">
              <a:alpha val="67000"/>
            </a:srgbClr>
          </a:solidFill>
          <a:effectLst>
            <a:glow>
              <a:schemeClr val="accent6">
                <a:lumMod val="75000"/>
                <a:alpha val="40000"/>
              </a:schemeClr>
            </a:glow>
          </a:effectLst>
        </p:spPr>
        <p:txBody>
          <a:bodyPr>
            <a:spAutoFit/>
          </a:bodyPr>
          <a:lstStyle/>
          <a:p>
            <a:pPr>
              <a:defRPr/>
            </a:pPr>
            <a:r>
              <a:rPr lang="en-US" sz="1600" dirty="0">
                <a:latin typeface="+mn-lt"/>
              </a:rPr>
              <a:t>1. </a:t>
            </a:r>
            <a:r>
              <a:rPr lang="ru-RU" sz="1600" dirty="0">
                <a:latin typeface="+mn-lt"/>
              </a:rPr>
              <a:t>Осознайте, что ценность определяется прежде всего получателем, а не дающим</a:t>
            </a:r>
            <a:endParaRPr lang="en-US" sz="1600" dirty="0">
              <a:latin typeface="+mn-lt"/>
            </a:endParaRPr>
          </a:p>
        </p:txBody>
      </p:sp>
      <p:sp>
        <p:nvSpPr>
          <p:cNvPr id="7" name="Rounded Rectangle 6">
            <a:extLst>
              <a:ext uri="{FF2B5EF4-FFF2-40B4-BE49-F238E27FC236}">
                <a16:creationId xmlns:a16="http://schemas.microsoft.com/office/drawing/2014/main" id="{EBB2B884-5D2C-4A78-9030-BC5EA249A0D0}"/>
              </a:ext>
            </a:extLst>
          </p:cNvPr>
          <p:cNvSpPr/>
          <p:nvPr/>
        </p:nvSpPr>
        <p:spPr bwMode="auto">
          <a:xfrm>
            <a:off x="5984956" y="3508705"/>
            <a:ext cx="2061226" cy="1806179"/>
          </a:xfrm>
          <a:prstGeom prst="roundRect">
            <a:avLst>
              <a:gd name="adj" fmla="val 0"/>
            </a:avLst>
          </a:prstGeom>
          <a:solidFill>
            <a:srgbClr val="FFC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ru-RU" dirty="0">
                <a:solidFill>
                  <a:schemeClr val="tx1"/>
                </a:solidFill>
                <a:latin typeface="+mj-lt"/>
              </a:rPr>
              <a:t>Применение</a:t>
            </a:r>
            <a:r>
              <a:rPr lang="en-US" dirty="0">
                <a:solidFill>
                  <a:schemeClr val="tx1"/>
                </a:solidFill>
                <a:latin typeface="+mj-lt"/>
              </a:rPr>
              <a:t>:</a:t>
            </a:r>
          </a:p>
          <a:p>
            <a:pPr marL="214313" indent="-214313" eaLnBrk="1" hangingPunct="1">
              <a:buFont typeface="Arial" panose="020B0604020202020204" pitchFamily="34" charset="0"/>
              <a:buChar char="•"/>
              <a:defRPr/>
            </a:pPr>
            <a:r>
              <a:rPr lang="ru-RU" dirty="0">
                <a:solidFill>
                  <a:schemeClr val="tx1"/>
                </a:solidFill>
                <a:latin typeface="+mj-lt"/>
              </a:rPr>
              <a:t>Индивид</a:t>
            </a:r>
            <a:endParaRPr lang="en-US" dirty="0">
              <a:solidFill>
                <a:schemeClr val="tx1"/>
              </a:solidFill>
              <a:latin typeface="+mj-lt"/>
            </a:endParaRPr>
          </a:p>
          <a:p>
            <a:pPr marL="214313" indent="-214313" eaLnBrk="1" hangingPunct="1">
              <a:buFont typeface="Arial" panose="020B0604020202020204" pitchFamily="34" charset="0"/>
              <a:buChar char="•"/>
              <a:defRPr/>
            </a:pPr>
            <a:r>
              <a:rPr lang="ru-RU" dirty="0">
                <a:solidFill>
                  <a:schemeClr val="tx1"/>
                </a:solidFill>
                <a:latin typeface="+mj-lt"/>
              </a:rPr>
              <a:t>Лидерство</a:t>
            </a:r>
            <a:endParaRPr lang="en-US" dirty="0">
              <a:solidFill>
                <a:schemeClr val="tx1"/>
              </a:solidFill>
              <a:latin typeface="+mj-lt"/>
            </a:endParaRPr>
          </a:p>
          <a:p>
            <a:pPr marL="214313" indent="-214313" eaLnBrk="1" hangingPunct="1">
              <a:buFont typeface="Arial" panose="020B0604020202020204" pitchFamily="34" charset="0"/>
              <a:buChar char="•"/>
              <a:defRPr/>
            </a:pPr>
            <a:r>
              <a:rPr lang="en-US" dirty="0">
                <a:solidFill>
                  <a:schemeClr val="tx1"/>
                </a:solidFill>
                <a:latin typeface="+mj-lt"/>
              </a:rPr>
              <a:t>HR</a:t>
            </a:r>
          </a:p>
          <a:p>
            <a:pPr marL="214313" indent="-214313" eaLnBrk="1" hangingPunct="1">
              <a:buFont typeface="Arial" panose="020B0604020202020204" pitchFamily="34" charset="0"/>
              <a:buChar char="•"/>
              <a:defRPr/>
            </a:pPr>
            <a:r>
              <a:rPr lang="ru-RU" dirty="0">
                <a:solidFill>
                  <a:schemeClr val="tx1"/>
                </a:solidFill>
                <a:latin typeface="+mj-lt"/>
              </a:rPr>
              <a:t>Организация</a:t>
            </a:r>
            <a:r>
              <a:rPr lang="en-US" dirty="0">
                <a:solidFill>
                  <a:schemeClr val="tx1"/>
                </a:solidFill>
                <a:latin typeface="+mj-lt"/>
              </a:rPr>
              <a:t> </a:t>
            </a:r>
          </a:p>
          <a:p>
            <a:pPr marL="214313" indent="-214313" eaLnBrk="1" hangingPunct="1">
              <a:buFont typeface="Arial" panose="020B0604020202020204" pitchFamily="34" charset="0"/>
              <a:buChar char="•"/>
              <a:defRPr/>
            </a:pPr>
            <a:r>
              <a:rPr lang="ru-RU" dirty="0">
                <a:solidFill>
                  <a:schemeClr val="tx1"/>
                </a:solidFill>
                <a:latin typeface="+mj-lt"/>
              </a:rPr>
              <a:t>Страна</a:t>
            </a:r>
            <a:endParaRPr lang="en-US" dirty="0">
              <a:solidFill>
                <a:schemeClr val="tx1"/>
              </a:solidFill>
              <a:latin typeface="+mj-lt"/>
            </a:endParaRPr>
          </a:p>
          <a:p>
            <a:pPr eaLnBrk="1" hangingPunct="1">
              <a:defRPr/>
            </a:pPr>
            <a:endParaRPr lang="en-US" dirty="0">
              <a:solidFill>
                <a:schemeClr val="tx1"/>
              </a:solidFill>
              <a:latin typeface="+mj-lt"/>
            </a:endParaRPr>
          </a:p>
          <a:p>
            <a:pPr marL="214313" indent="-214313" eaLnBrk="1" hangingPunct="1">
              <a:buFont typeface="Arial" panose="020B0604020202020204" pitchFamily="34" charset="0"/>
              <a:buChar char="•"/>
              <a:defRPr/>
            </a:pPr>
            <a:endParaRPr lang="en-US" dirty="0">
              <a:solidFill>
                <a:schemeClr val="tx1"/>
              </a:solidFill>
              <a:latin typeface="+mj-lt"/>
            </a:endParaRPr>
          </a:p>
          <a:p>
            <a:pPr eaLnBrk="1" hangingPunct="1">
              <a:defRPr/>
            </a:pPr>
            <a:endParaRPr lang="en-US" dirty="0">
              <a:solidFill>
                <a:schemeClr val="tx1"/>
              </a:solidFill>
              <a:latin typeface="+mj-lt"/>
            </a:endParaRPr>
          </a:p>
        </p:txBody>
      </p:sp>
      <p:sp>
        <p:nvSpPr>
          <p:cNvPr id="2" name="TextBox 1">
            <a:extLst>
              <a:ext uri="{FF2B5EF4-FFF2-40B4-BE49-F238E27FC236}">
                <a16:creationId xmlns:a16="http://schemas.microsoft.com/office/drawing/2014/main" id="{DA6C988B-CB65-5746-ACF6-E534323C0327}"/>
              </a:ext>
            </a:extLst>
          </p:cNvPr>
          <p:cNvSpPr txBox="1"/>
          <p:nvPr/>
        </p:nvSpPr>
        <p:spPr>
          <a:xfrm>
            <a:off x="1353311" y="2570773"/>
            <a:ext cx="1120947" cy="369332"/>
          </a:xfrm>
          <a:prstGeom prst="rect">
            <a:avLst/>
          </a:prstGeom>
          <a:solidFill>
            <a:srgbClr val="FFC000"/>
          </a:solidFill>
        </p:spPr>
        <p:txBody>
          <a:bodyPr wrap="square" rtlCol="0">
            <a:spAutoFit/>
          </a:bodyPr>
          <a:lstStyle/>
          <a:p>
            <a:pPr algn="ctr"/>
            <a:r>
              <a:rPr lang="en-US" dirty="0">
                <a:latin typeface="+mn-lt"/>
              </a:rPr>
              <a:t>HR</a:t>
            </a:r>
            <a:r>
              <a:rPr lang="ru-RU" dirty="0">
                <a:latin typeface="+mn-lt"/>
              </a:rPr>
              <a:t>    </a:t>
            </a:r>
          </a:p>
        </p:txBody>
      </p:sp>
      <p:sp>
        <p:nvSpPr>
          <p:cNvPr id="8" name="TextBox 7">
            <a:extLst>
              <a:ext uri="{FF2B5EF4-FFF2-40B4-BE49-F238E27FC236}">
                <a16:creationId xmlns:a16="http://schemas.microsoft.com/office/drawing/2014/main" id="{F50E0783-8B53-1046-9AD1-DFCC5DC38D0B}"/>
              </a:ext>
            </a:extLst>
          </p:cNvPr>
          <p:cNvSpPr txBox="1"/>
          <p:nvPr/>
        </p:nvSpPr>
        <p:spPr>
          <a:xfrm>
            <a:off x="3804019" y="2570773"/>
            <a:ext cx="1280583" cy="369332"/>
          </a:xfrm>
          <a:prstGeom prst="rect">
            <a:avLst/>
          </a:prstGeom>
          <a:solidFill>
            <a:srgbClr val="FFC000"/>
          </a:solidFill>
        </p:spPr>
        <p:txBody>
          <a:bodyPr wrap="square" rtlCol="0">
            <a:spAutoFit/>
          </a:bodyPr>
          <a:lstStyle/>
          <a:p>
            <a:pPr algn="ctr"/>
            <a:r>
              <a:rPr lang="ru-RU" dirty="0">
                <a:latin typeface="+mn-lt"/>
              </a:rPr>
              <a:t>Другие</a:t>
            </a:r>
          </a:p>
        </p:txBody>
      </p:sp>
      <p:sp>
        <p:nvSpPr>
          <p:cNvPr id="9" name="TextBox 8">
            <a:extLst>
              <a:ext uri="{FF2B5EF4-FFF2-40B4-BE49-F238E27FC236}">
                <a16:creationId xmlns:a16="http://schemas.microsoft.com/office/drawing/2014/main" id="{418DE93F-7620-324B-B4A0-4791618D6DB8}"/>
              </a:ext>
            </a:extLst>
          </p:cNvPr>
          <p:cNvSpPr txBox="1"/>
          <p:nvPr/>
        </p:nvSpPr>
        <p:spPr>
          <a:xfrm>
            <a:off x="1133038" y="4907340"/>
            <a:ext cx="1501287" cy="1569660"/>
          </a:xfrm>
          <a:prstGeom prst="rect">
            <a:avLst/>
          </a:prstGeom>
          <a:solidFill>
            <a:srgbClr val="FFFFFF"/>
          </a:solidFill>
          <a:ln w="22225">
            <a:solidFill>
              <a:schemeClr val="accent3">
                <a:lumMod val="50000"/>
              </a:schemeClr>
            </a:solidFill>
          </a:ln>
        </p:spPr>
        <p:txBody>
          <a:bodyPr wrap="square" rtlCol="0">
            <a:spAutoFit/>
          </a:bodyPr>
          <a:lstStyle/>
          <a:p>
            <a:pPr algn="ctr"/>
            <a:r>
              <a:rPr lang="ru-RU" sz="1600" b="1" dirty="0">
                <a:latin typeface="+mn-lt"/>
              </a:rPr>
              <a:t>1</a:t>
            </a:r>
          </a:p>
          <a:p>
            <a:pPr algn="ctr"/>
            <a:r>
              <a:rPr lang="ru-RU" sz="1600" b="1" dirty="0">
                <a:latin typeface="+mn-lt"/>
              </a:rPr>
              <a:t>Что мы хотим</a:t>
            </a:r>
          </a:p>
          <a:p>
            <a:pPr algn="ctr"/>
            <a:r>
              <a:rPr lang="ru-RU" sz="1600" dirty="0">
                <a:latin typeface="+mn-lt"/>
              </a:rPr>
              <a:t>(ценности, </a:t>
            </a:r>
          </a:p>
          <a:p>
            <a:pPr algn="ctr"/>
            <a:r>
              <a:rPr lang="ru-RU" sz="1600" dirty="0">
                <a:latin typeface="+mn-lt"/>
              </a:rPr>
              <a:t>убеждения, </a:t>
            </a:r>
          </a:p>
          <a:p>
            <a:pPr algn="ctr"/>
            <a:r>
              <a:rPr lang="ru-RU" sz="1600" dirty="0">
                <a:latin typeface="+mn-lt"/>
              </a:rPr>
              <a:t>цели)</a:t>
            </a:r>
          </a:p>
        </p:txBody>
      </p:sp>
      <p:sp>
        <p:nvSpPr>
          <p:cNvPr id="11" name="TextBox 10">
            <a:extLst>
              <a:ext uri="{FF2B5EF4-FFF2-40B4-BE49-F238E27FC236}">
                <a16:creationId xmlns:a16="http://schemas.microsoft.com/office/drawing/2014/main" id="{35584E3B-7073-EF49-BEA8-D0BB86704F8F}"/>
              </a:ext>
            </a:extLst>
          </p:cNvPr>
          <p:cNvSpPr txBox="1"/>
          <p:nvPr/>
        </p:nvSpPr>
        <p:spPr>
          <a:xfrm>
            <a:off x="1097818" y="3245459"/>
            <a:ext cx="1536507" cy="1323439"/>
          </a:xfrm>
          <a:prstGeom prst="rect">
            <a:avLst/>
          </a:prstGeom>
          <a:solidFill>
            <a:srgbClr val="FFFFFF"/>
          </a:solidFill>
          <a:ln w="22225">
            <a:solidFill>
              <a:schemeClr val="accent3">
                <a:lumMod val="50000"/>
              </a:schemeClr>
            </a:solidFill>
          </a:ln>
        </p:spPr>
        <p:txBody>
          <a:bodyPr wrap="square" rtlCol="0">
            <a:spAutoFit/>
          </a:bodyPr>
          <a:lstStyle/>
          <a:p>
            <a:pPr algn="ctr"/>
            <a:r>
              <a:rPr lang="ru-RU" sz="1600" b="1" dirty="0">
                <a:latin typeface="+mn-lt"/>
              </a:rPr>
              <a:t>2</a:t>
            </a:r>
          </a:p>
          <a:p>
            <a:pPr algn="ctr"/>
            <a:r>
              <a:rPr lang="ru-RU" sz="1600" b="1" dirty="0">
                <a:latin typeface="+mn-lt"/>
              </a:rPr>
              <a:t>Что мы делаем</a:t>
            </a:r>
          </a:p>
          <a:p>
            <a:pPr algn="ctr"/>
            <a:r>
              <a:rPr lang="ru-RU" sz="1600" dirty="0">
                <a:latin typeface="+mn-lt"/>
              </a:rPr>
              <a:t>(действия, поведение)</a:t>
            </a:r>
          </a:p>
        </p:txBody>
      </p:sp>
      <p:sp>
        <p:nvSpPr>
          <p:cNvPr id="14" name="TextBox 13">
            <a:extLst>
              <a:ext uri="{FF2B5EF4-FFF2-40B4-BE49-F238E27FC236}">
                <a16:creationId xmlns:a16="http://schemas.microsoft.com/office/drawing/2014/main" id="{CD8EB2A4-195B-1E4D-9EF9-E09F46F009C2}"/>
              </a:ext>
            </a:extLst>
          </p:cNvPr>
          <p:cNvSpPr txBox="1"/>
          <p:nvPr/>
        </p:nvSpPr>
        <p:spPr>
          <a:xfrm>
            <a:off x="3642528" y="3253721"/>
            <a:ext cx="1552425" cy="1323439"/>
          </a:xfrm>
          <a:prstGeom prst="rect">
            <a:avLst/>
          </a:prstGeom>
          <a:solidFill>
            <a:srgbClr val="FFFFFF"/>
          </a:solidFill>
          <a:ln w="22225">
            <a:solidFill>
              <a:schemeClr val="accent3">
                <a:lumMod val="50000"/>
              </a:schemeClr>
            </a:solidFill>
          </a:ln>
        </p:spPr>
        <p:txBody>
          <a:bodyPr wrap="square" rtlCol="0">
            <a:spAutoFit/>
          </a:bodyPr>
          <a:lstStyle/>
          <a:p>
            <a:pPr algn="ctr"/>
            <a:r>
              <a:rPr lang="ru-RU" sz="1600" b="1" dirty="0">
                <a:latin typeface="+mn-lt"/>
              </a:rPr>
              <a:t>3</a:t>
            </a:r>
          </a:p>
          <a:p>
            <a:pPr algn="ctr"/>
            <a:r>
              <a:rPr lang="ru-RU" sz="1600" b="1" dirty="0">
                <a:latin typeface="+mn-lt"/>
              </a:rPr>
              <a:t>Что вы делаете</a:t>
            </a:r>
          </a:p>
          <a:p>
            <a:pPr algn="ctr"/>
            <a:r>
              <a:rPr lang="ru-RU" sz="1600" dirty="0">
                <a:latin typeface="+mn-lt"/>
              </a:rPr>
              <a:t>(действия, поведение)</a:t>
            </a:r>
          </a:p>
        </p:txBody>
      </p:sp>
      <p:sp>
        <p:nvSpPr>
          <p:cNvPr id="15" name="TextBox 14">
            <a:extLst>
              <a:ext uri="{FF2B5EF4-FFF2-40B4-BE49-F238E27FC236}">
                <a16:creationId xmlns:a16="http://schemas.microsoft.com/office/drawing/2014/main" id="{1BF4873E-803B-084B-9A40-C13E7FBAEC1D}"/>
              </a:ext>
            </a:extLst>
          </p:cNvPr>
          <p:cNvSpPr txBox="1"/>
          <p:nvPr/>
        </p:nvSpPr>
        <p:spPr>
          <a:xfrm>
            <a:off x="3642528" y="4907340"/>
            <a:ext cx="1552426" cy="1569660"/>
          </a:xfrm>
          <a:prstGeom prst="rect">
            <a:avLst/>
          </a:prstGeom>
          <a:solidFill>
            <a:srgbClr val="FFFFFF"/>
          </a:solidFill>
          <a:ln w="22225">
            <a:solidFill>
              <a:schemeClr val="accent3">
                <a:lumMod val="50000"/>
              </a:schemeClr>
            </a:solidFill>
          </a:ln>
        </p:spPr>
        <p:txBody>
          <a:bodyPr wrap="square" rtlCol="0">
            <a:spAutoFit/>
          </a:bodyPr>
          <a:lstStyle/>
          <a:p>
            <a:pPr algn="ctr"/>
            <a:r>
              <a:rPr lang="ru-RU" sz="1600" b="1" dirty="0">
                <a:latin typeface="+mn-lt"/>
              </a:rPr>
              <a:t>4</a:t>
            </a:r>
          </a:p>
          <a:p>
            <a:pPr algn="ctr"/>
            <a:r>
              <a:rPr lang="ru-RU" sz="1600" b="1" dirty="0">
                <a:latin typeface="+mn-lt"/>
              </a:rPr>
              <a:t>Что вы хотите</a:t>
            </a:r>
          </a:p>
          <a:p>
            <a:pPr algn="ctr"/>
            <a:r>
              <a:rPr lang="ru-RU" sz="1600" dirty="0">
                <a:latin typeface="+mn-lt"/>
              </a:rPr>
              <a:t>(ценности, </a:t>
            </a:r>
          </a:p>
          <a:p>
            <a:pPr algn="ctr"/>
            <a:r>
              <a:rPr lang="ru-RU" sz="1600" dirty="0">
                <a:latin typeface="+mn-lt"/>
              </a:rPr>
              <a:t>убеждения, </a:t>
            </a:r>
          </a:p>
          <a:p>
            <a:pPr algn="ctr"/>
            <a:r>
              <a:rPr lang="ru-RU" sz="1600" dirty="0">
                <a:latin typeface="+mn-lt"/>
              </a:rPr>
              <a:t>цели)</a:t>
            </a:r>
          </a:p>
        </p:txBody>
      </p:sp>
      <p:cxnSp>
        <p:nvCxnSpPr>
          <p:cNvPr id="12" name="Straight Arrow Connector 11">
            <a:extLst>
              <a:ext uri="{FF2B5EF4-FFF2-40B4-BE49-F238E27FC236}">
                <a16:creationId xmlns:a16="http://schemas.microsoft.com/office/drawing/2014/main" id="{499BD06F-FF03-E94A-82F6-B0FBD6D22083}"/>
              </a:ext>
            </a:extLst>
          </p:cNvPr>
          <p:cNvCxnSpPr>
            <a:cxnSpLocks/>
          </p:cNvCxnSpPr>
          <p:nvPr/>
        </p:nvCxnSpPr>
        <p:spPr bwMode="auto">
          <a:xfrm flipV="1">
            <a:off x="2634325" y="4313039"/>
            <a:ext cx="972832" cy="818733"/>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4C130D43-6244-C644-8C83-78E2A72E9E84}"/>
              </a:ext>
            </a:extLst>
          </p:cNvPr>
          <p:cNvCxnSpPr>
            <a:cxnSpLocks/>
          </p:cNvCxnSpPr>
          <p:nvPr/>
        </p:nvCxnSpPr>
        <p:spPr bwMode="auto">
          <a:xfrm flipV="1">
            <a:off x="4397160" y="4534094"/>
            <a:ext cx="0" cy="36228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cxnSp>
        <p:nvCxnSpPr>
          <p:cNvPr id="24" name="Straight Connector 23">
            <a:extLst>
              <a:ext uri="{FF2B5EF4-FFF2-40B4-BE49-F238E27FC236}">
                <a16:creationId xmlns:a16="http://schemas.microsoft.com/office/drawing/2014/main" id="{EB94D78D-89F3-A04B-9477-ED946F822DF7}"/>
              </a:ext>
            </a:extLst>
          </p:cNvPr>
          <p:cNvCxnSpPr>
            <a:cxnSpLocks/>
          </p:cNvCxnSpPr>
          <p:nvPr/>
        </p:nvCxnSpPr>
        <p:spPr bwMode="auto">
          <a:xfrm>
            <a:off x="2957023" y="4510553"/>
            <a:ext cx="377595" cy="40936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705F1064-20DC-ED49-938A-BBC2A83A3097}"/>
              </a:ext>
            </a:extLst>
          </p:cNvPr>
          <p:cNvCxnSpPr>
            <a:cxnSpLocks/>
          </p:cNvCxnSpPr>
          <p:nvPr/>
        </p:nvCxnSpPr>
        <p:spPr bwMode="auto">
          <a:xfrm flipH="1">
            <a:off x="3025433" y="4411795"/>
            <a:ext cx="225987" cy="621219"/>
          </a:xfrm>
          <a:prstGeom prst="line">
            <a:avLst/>
          </a:prstGeom>
          <a:solidFill>
            <a:schemeClr val="accent1"/>
          </a:solidFill>
          <a:ln w="50800" cap="flat" cmpd="sng" algn="ctr">
            <a:solidFill>
              <a:schemeClr val="tx1"/>
            </a:solidFill>
            <a:prstDash val="solid"/>
            <a:round/>
            <a:headEnd type="none" w="med" len="med"/>
            <a:tailEnd type="none" w="med" len="med"/>
          </a:ln>
          <a:effectLst/>
        </p:spPr>
      </p:cxn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24599" y="647218"/>
            <a:ext cx="7818965" cy="711200"/>
          </a:xfrm>
        </p:spPr>
        <p:txBody>
          <a:bodyPr/>
          <a:lstStyle/>
          <a:p>
            <a:r>
              <a:rPr lang="ru-RU" altLang="en-US" sz="2400" dirty="0">
                <a:latin typeface="+mj-lt"/>
              </a:rPr>
              <a:t>Процессы управления в рамках </a:t>
            </a:r>
            <a:r>
              <a:rPr lang="en-US" altLang="en-US" sz="2400" dirty="0">
                <a:latin typeface="+mj-lt"/>
              </a:rPr>
              <a:t>MOE</a:t>
            </a:r>
          </a:p>
        </p:txBody>
      </p:sp>
      <p:pic>
        <p:nvPicPr>
          <p:cNvPr id="2" name="Picture 1"/>
          <p:cNvPicPr>
            <a:picLocks noChangeAspect="1"/>
          </p:cNvPicPr>
          <p:nvPr/>
        </p:nvPicPr>
        <p:blipFill>
          <a:blip r:embed="rId2"/>
          <a:stretch>
            <a:fillRect/>
          </a:stretch>
        </p:blipFill>
        <p:spPr>
          <a:xfrm>
            <a:off x="2245957" y="1803020"/>
            <a:ext cx="4842168" cy="3635055"/>
          </a:xfrm>
          <a:prstGeom prst="rect">
            <a:avLst/>
          </a:prstGeom>
        </p:spPr>
      </p:pic>
      <p:grpSp>
        <p:nvGrpSpPr>
          <p:cNvPr id="15" name="Group 14">
            <a:extLst>
              <a:ext uri="{FF2B5EF4-FFF2-40B4-BE49-F238E27FC236}">
                <a16:creationId xmlns:a16="http://schemas.microsoft.com/office/drawing/2014/main" id="{C49FF734-4B97-474C-8DA9-243C4A90D88E}"/>
              </a:ext>
            </a:extLst>
          </p:cNvPr>
          <p:cNvGrpSpPr/>
          <p:nvPr/>
        </p:nvGrpSpPr>
        <p:grpSpPr>
          <a:xfrm>
            <a:off x="2421115" y="1487351"/>
            <a:ext cx="4459503" cy="4482496"/>
            <a:chOff x="-437910" y="283551"/>
            <a:chExt cx="4459503" cy="4482496"/>
          </a:xfrm>
        </p:grpSpPr>
        <p:sp>
          <p:nvSpPr>
            <p:cNvPr id="7" name="Oval 6">
              <a:extLst>
                <a:ext uri="{FF2B5EF4-FFF2-40B4-BE49-F238E27FC236}">
                  <a16:creationId xmlns:a16="http://schemas.microsoft.com/office/drawing/2014/main" id="{1E0C8D63-CD20-E34C-9E60-473DC2D4A80D}"/>
                </a:ext>
              </a:extLst>
            </p:cNvPr>
            <p:cNvSpPr/>
            <p:nvPr/>
          </p:nvSpPr>
          <p:spPr bwMode="auto">
            <a:xfrm>
              <a:off x="364996" y="283551"/>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3871078-0F34-E949-BF4F-A14B93599EAF}"/>
                </a:ext>
              </a:extLst>
            </p:cNvPr>
            <p:cNvSpPr/>
            <p:nvPr/>
          </p:nvSpPr>
          <p:spPr bwMode="auto">
            <a:xfrm rot="18288180">
              <a:off x="2290478" y="3005629"/>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4BF571D-202E-574A-91CC-88146005465B}"/>
                </a:ext>
              </a:extLst>
            </p:cNvPr>
            <p:cNvSpPr/>
            <p:nvPr/>
          </p:nvSpPr>
          <p:spPr bwMode="auto">
            <a:xfrm rot="18288180">
              <a:off x="-1258816" y="1281817"/>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0860CFBD-71A7-9C46-8DA7-AC87BCDCC4E7}"/>
                </a:ext>
              </a:extLst>
            </p:cNvPr>
            <p:cNvSpPr/>
            <p:nvPr/>
          </p:nvSpPr>
          <p:spPr bwMode="auto">
            <a:xfrm rot="14002488">
              <a:off x="2353944" y="1316148"/>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BA8313-7A05-7241-AD8A-1FA80EF99E9F}"/>
                </a:ext>
              </a:extLst>
            </p:cNvPr>
            <p:cNvSpPr/>
            <p:nvPr/>
          </p:nvSpPr>
          <p:spPr bwMode="auto">
            <a:xfrm rot="14002488">
              <a:off x="-1131750" y="3004959"/>
              <a:ext cx="2488555" cy="1033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C5270234-ADD4-5848-880A-D243052EDF1F}"/>
                </a:ext>
              </a:extLst>
            </p:cNvPr>
            <p:cNvSpPr/>
            <p:nvPr/>
          </p:nvSpPr>
          <p:spPr bwMode="auto">
            <a:xfrm>
              <a:off x="403215" y="3622983"/>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sp>
        <p:nvSpPr>
          <p:cNvPr id="3" name="Oval 2">
            <a:extLst>
              <a:ext uri="{FF2B5EF4-FFF2-40B4-BE49-F238E27FC236}">
                <a16:creationId xmlns:a16="http://schemas.microsoft.com/office/drawing/2014/main" id="{A8D6225F-2009-DE46-B306-DFEB7A55645D}"/>
              </a:ext>
            </a:extLst>
          </p:cNvPr>
          <p:cNvSpPr/>
          <p:nvPr/>
        </p:nvSpPr>
        <p:spPr bwMode="auto">
          <a:xfrm>
            <a:off x="3422763" y="3250272"/>
            <a:ext cx="2488555" cy="100605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AC731A36-9E05-9843-9287-16824C04C78F}"/>
              </a:ext>
            </a:extLst>
          </p:cNvPr>
          <p:cNvSpPr/>
          <p:nvPr/>
        </p:nvSpPr>
        <p:spPr bwMode="auto">
          <a:xfrm>
            <a:off x="3676128" y="4819908"/>
            <a:ext cx="1982420" cy="846743"/>
          </a:xfrm>
          <a:prstGeom prst="ellipse">
            <a:avLst/>
          </a:prstGeom>
          <a:solidFill>
            <a:srgbClr val="F469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F1CA143-35FB-8B4B-815E-8A3A65BF6BE5}"/>
              </a:ext>
            </a:extLst>
          </p:cNvPr>
          <p:cNvSpPr/>
          <p:nvPr/>
        </p:nvSpPr>
        <p:spPr bwMode="auto">
          <a:xfrm>
            <a:off x="3732010" y="1670699"/>
            <a:ext cx="1982420" cy="846743"/>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50F6A338-B35C-B946-B267-E87975C0721C}"/>
              </a:ext>
            </a:extLst>
          </p:cNvPr>
          <p:cNvSpPr/>
          <p:nvPr/>
        </p:nvSpPr>
        <p:spPr bwMode="auto">
          <a:xfrm rot="18338132">
            <a:off x="5519895" y="4159651"/>
            <a:ext cx="1834424" cy="846743"/>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9311D29-2086-D24E-913F-C87CE419692A}"/>
              </a:ext>
            </a:extLst>
          </p:cNvPr>
          <p:cNvSpPr/>
          <p:nvPr/>
        </p:nvSpPr>
        <p:spPr bwMode="auto">
          <a:xfrm rot="18254202">
            <a:off x="1933144" y="2464196"/>
            <a:ext cx="1834424" cy="846743"/>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A3DF1EAB-DBCE-9E4A-BDA9-B707C9F6F7DE}"/>
              </a:ext>
            </a:extLst>
          </p:cNvPr>
          <p:cNvSpPr>
            <a:spLocks noChangeAspect="1"/>
          </p:cNvSpPr>
          <p:nvPr/>
        </p:nvSpPr>
        <p:spPr bwMode="auto">
          <a:xfrm rot="3284777">
            <a:off x="5534569" y="2527539"/>
            <a:ext cx="1858862" cy="858022"/>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48C5CDB-CAC7-F540-9472-33F2EEB75ADB}"/>
              </a:ext>
            </a:extLst>
          </p:cNvPr>
          <p:cNvSpPr/>
          <p:nvPr/>
        </p:nvSpPr>
        <p:spPr bwMode="auto">
          <a:xfrm rot="3284777">
            <a:off x="2028159" y="4126890"/>
            <a:ext cx="1834424" cy="84674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6E01116E-1DD8-4146-9890-3A54C49481E2}"/>
              </a:ext>
            </a:extLst>
          </p:cNvPr>
          <p:cNvSpPr txBox="1"/>
          <p:nvPr/>
        </p:nvSpPr>
        <p:spPr>
          <a:xfrm>
            <a:off x="3958427" y="3435373"/>
            <a:ext cx="1382110" cy="584775"/>
          </a:xfrm>
          <a:prstGeom prst="rect">
            <a:avLst/>
          </a:prstGeom>
          <a:noFill/>
        </p:spPr>
        <p:txBody>
          <a:bodyPr wrap="none" rtlCol="0">
            <a:spAutoFit/>
          </a:bodyPr>
          <a:lstStyle/>
          <a:p>
            <a:r>
              <a:rPr lang="ru-RU" sz="1600" dirty="0">
                <a:latin typeface="+mj-lt"/>
              </a:rPr>
              <a:t>Процессы </a:t>
            </a:r>
          </a:p>
          <a:p>
            <a:r>
              <a:rPr lang="ru-RU" sz="1600" dirty="0">
                <a:latin typeface="+mj-lt"/>
              </a:rPr>
              <a:t>управления</a:t>
            </a:r>
          </a:p>
        </p:txBody>
      </p:sp>
      <p:sp>
        <p:nvSpPr>
          <p:cNvPr id="24" name="TextBox 23">
            <a:extLst>
              <a:ext uri="{FF2B5EF4-FFF2-40B4-BE49-F238E27FC236}">
                <a16:creationId xmlns:a16="http://schemas.microsoft.com/office/drawing/2014/main" id="{5CAB1CBF-110E-324F-8803-60F04D6F315C}"/>
              </a:ext>
            </a:extLst>
          </p:cNvPr>
          <p:cNvSpPr txBox="1"/>
          <p:nvPr/>
        </p:nvSpPr>
        <p:spPr>
          <a:xfrm>
            <a:off x="3972829" y="1790640"/>
            <a:ext cx="1521570" cy="584775"/>
          </a:xfrm>
          <a:prstGeom prst="rect">
            <a:avLst/>
          </a:prstGeom>
          <a:noFill/>
        </p:spPr>
        <p:txBody>
          <a:bodyPr wrap="none" rtlCol="0">
            <a:spAutoFit/>
          </a:bodyPr>
          <a:lstStyle/>
          <a:p>
            <a:pPr algn="ctr"/>
            <a:r>
              <a:rPr lang="ru-RU" sz="1600" dirty="0">
                <a:latin typeface="+mj-lt"/>
              </a:rPr>
              <a:t>Подходящая </a:t>
            </a:r>
          </a:p>
          <a:p>
            <a:pPr algn="ctr"/>
            <a:r>
              <a:rPr lang="ru-RU" sz="1600" dirty="0">
                <a:latin typeface="+mj-lt"/>
              </a:rPr>
              <a:t>культура</a:t>
            </a:r>
          </a:p>
        </p:txBody>
      </p:sp>
      <p:sp>
        <p:nvSpPr>
          <p:cNvPr id="25" name="TextBox 24">
            <a:extLst>
              <a:ext uri="{FF2B5EF4-FFF2-40B4-BE49-F238E27FC236}">
                <a16:creationId xmlns:a16="http://schemas.microsoft.com/office/drawing/2014/main" id="{3029924F-BFA2-064E-B87B-106188B65DDD}"/>
              </a:ext>
            </a:extLst>
          </p:cNvPr>
          <p:cNvSpPr txBox="1"/>
          <p:nvPr/>
        </p:nvSpPr>
        <p:spPr>
          <a:xfrm>
            <a:off x="4113935" y="4977721"/>
            <a:ext cx="1149674" cy="584775"/>
          </a:xfrm>
          <a:prstGeom prst="rect">
            <a:avLst/>
          </a:prstGeom>
          <a:noFill/>
        </p:spPr>
        <p:txBody>
          <a:bodyPr wrap="none" rtlCol="0">
            <a:spAutoFit/>
          </a:bodyPr>
          <a:lstStyle/>
          <a:p>
            <a:r>
              <a:rPr lang="ru-RU" sz="1600" dirty="0">
                <a:latin typeface="+mj-lt"/>
              </a:rPr>
              <a:t>Развитие </a:t>
            </a:r>
          </a:p>
          <a:p>
            <a:r>
              <a:rPr lang="ru-RU" sz="1600" dirty="0">
                <a:latin typeface="+mj-lt"/>
              </a:rPr>
              <a:t>талантов</a:t>
            </a:r>
          </a:p>
        </p:txBody>
      </p:sp>
      <p:sp>
        <p:nvSpPr>
          <p:cNvPr id="26" name="TextBox 25">
            <a:extLst>
              <a:ext uri="{FF2B5EF4-FFF2-40B4-BE49-F238E27FC236}">
                <a16:creationId xmlns:a16="http://schemas.microsoft.com/office/drawing/2014/main" id="{99C397F7-8B37-004A-977E-FDE16CEE9FB2}"/>
              </a:ext>
            </a:extLst>
          </p:cNvPr>
          <p:cNvSpPr txBox="1"/>
          <p:nvPr/>
        </p:nvSpPr>
        <p:spPr>
          <a:xfrm rot="18222973">
            <a:off x="1978196" y="2718290"/>
            <a:ext cx="1712328" cy="338554"/>
          </a:xfrm>
          <a:prstGeom prst="rect">
            <a:avLst/>
          </a:prstGeom>
          <a:noFill/>
        </p:spPr>
        <p:txBody>
          <a:bodyPr wrap="none" rtlCol="0">
            <a:spAutoFit/>
          </a:bodyPr>
          <a:lstStyle/>
          <a:p>
            <a:r>
              <a:rPr lang="ru-RU" sz="1600" dirty="0">
                <a:latin typeface="+mj-lt"/>
              </a:rPr>
              <a:t>Коллаборация</a:t>
            </a:r>
          </a:p>
        </p:txBody>
      </p:sp>
      <p:sp>
        <p:nvSpPr>
          <p:cNvPr id="27" name="TextBox 26">
            <a:extLst>
              <a:ext uri="{FF2B5EF4-FFF2-40B4-BE49-F238E27FC236}">
                <a16:creationId xmlns:a16="http://schemas.microsoft.com/office/drawing/2014/main" id="{1B235072-C71C-D040-B53D-36585CE287B8}"/>
              </a:ext>
            </a:extLst>
          </p:cNvPr>
          <p:cNvSpPr txBox="1"/>
          <p:nvPr/>
        </p:nvSpPr>
        <p:spPr>
          <a:xfrm rot="3523489">
            <a:off x="5598040" y="2616601"/>
            <a:ext cx="1795683" cy="584775"/>
          </a:xfrm>
          <a:prstGeom prst="rect">
            <a:avLst/>
          </a:prstGeom>
          <a:noFill/>
        </p:spPr>
        <p:txBody>
          <a:bodyPr wrap="none" rtlCol="0">
            <a:spAutoFit/>
          </a:bodyPr>
          <a:lstStyle/>
          <a:p>
            <a:pPr algn="ctr"/>
            <a:r>
              <a:rPr lang="ru-RU" sz="1600" dirty="0">
                <a:latin typeface="+mj-lt"/>
              </a:rPr>
              <a:t>Отчетность</a:t>
            </a:r>
          </a:p>
          <a:p>
            <a:pPr algn="ctr"/>
            <a:r>
              <a:rPr lang="ru-RU" sz="1600" dirty="0">
                <a:latin typeface="+mj-lt"/>
              </a:rPr>
              <a:t>по результатам</a:t>
            </a:r>
          </a:p>
        </p:txBody>
      </p:sp>
      <p:sp>
        <p:nvSpPr>
          <p:cNvPr id="28" name="TextBox 27">
            <a:extLst>
              <a:ext uri="{FF2B5EF4-FFF2-40B4-BE49-F238E27FC236}">
                <a16:creationId xmlns:a16="http://schemas.microsoft.com/office/drawing/2014/main" id="{A9D866FD-7070-C44E-B4F7-C9F89E2D08F7}"/>
              </a:ext>
            </a:extLst>
          </p:cNvPr>
          <p:cNvSpPr txBox="1"/>
          <p:nvPr/>
        </p:nvSpPr>
        <p:spPr>
          <a:xfrm rot="3242276">
            <a:off x="2100095" y="4223940"/>
            <a:ext cx="1773241" cy="584775"/>
          </a:xfrm>
          <a:prstGeom prst="rect">
            <a:avLst/>
          </a:prstGeom>
          <a:noFill/>
        </p:spPr>
        <p:txBody>
          <a:bodyPr wrap="none" rtlCol="0">
            <a:spAutoFit/>
          </a:bodyPr>
          <a:lstStyle/>
          <a:p>
            <a:pPr algn="ctr"/>
            <a:r>
              <a:rPr lang="ru-RU" sz="1600" dirty="0">
                <a:latin typeface="+mj-lt"/>
              </a:rPr>
              <a:t>Обмен </a:t>
            </a:r>
          </a:p>
          <a:p>
            <a:pPr algn="ctr"/>
            <a:r>
              <a:rPr lang="ru-RU" sz="1600" dirty="0">
                <a:latin typeface="+mj-lt"/>
              </a:rPr>
              <a:t>информацией</a:t>
            </a:r>
          </a:p>
        </p:txBody>
      </p:sp>
      <p:sp>
        <p:nvSpPr>
          <p:cNvPr id="29" name="TextBox 28">
            <a:extLst>
              <a:ext uri="{FF2B5EF4-FFF2-40B4-BE49-F238E27FC236}">
                <a16:creationId xmlns:a16="http://schemas.microsoft.com/office/drawing/2014/main" id="{73362101-57FD-394B-A8AD-E4C42D599B7D}"/>
              </a:ext>
            </a:extLst>
          </p:cNvPr>
          <p:cNvSpPr txBox="1"/>
          <p:nvPr/>
        </p:nvSpPr>
        <p:spPr>
          <a:xfrm rot="18408430">
            <a:off x="5817777" y="4339116"/>
            <a:ext cx="1300356" cy="584775"/>
          </a:xfrm>
          <a:prstGeom prst="rect">
            <a:avLst/>
          </a:prstGeom>
          <a:noFill/>
        </p:spPr>
        <p:txBody>
          <a:bodyPr wrap="none" rtlCol="0">
            <a:spAutoFit/>
          </a:bodyPr>
          <a:lstStyle/>
          <a:p>
            <a:pPr algn="ctr"/>
            <a:r>
              <a:rPr lang="ru-RU" sz="1600" dirty="0">
                <a:latin typeface="+mj-lt"/>
              </a:rPr>
              <a:t>Генерация</a:t>
            </a:r>
          </a:p>
          <a:p>
            <a:pPr algn="ctr"/>
            <a:r>
              <a:rPr lang="ru-RU" sz="1600" dirty="0">
                <a:latin typeface="+mj-lt"/>
              </a:rPr>
              <a:t>идей</a:t>
            </a:r>
          </a:p>
        </p:txBody>
      </p:sp>
      <p:sp>
        <p:nvSpPr>
          <p:cNvPr id="33" name="Down Arrow 32">
            <a:extLst>
              <a:ext uri="{FF2B5EF4-FFF2-40B4-BE49-F238E27FC236}">
                <a16:creationId xmlns:a16="http://schemas.microsoft.com/office/drawing/2014/main" id="{FF485261-E273-FF49-97A8-FD924C2B6E3A}"/>
              </a:ext>
            </a:extLst>
          </p:cNvPr>
          <p:cNvSpPr/>
          <p:nvPr/>
        </p:nvSpPr>
        <p:spPr>
          <a:xfrm rot="3325390">
            <a:off x="6859559" y="2485982"/>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813400"/>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latin typeface="+mj-lt"/>
              </a:rPr>
              <a:t>Сделать возможным механизм управления</a:t>
            </a:r>
            <a:r>
              <a:rPr lang="en-US" sz="2400" dirty="0">
                <a:latin typeface="+mj-lt"/>
              </a:rPr>
              <a:t>: </a:t>
            </a:r>
            <a:r>
              <a:rPr lang="ru-RU" sz="2400" dirty="0">
                <a:latin typeface="+mj-lt"/>
              </a:rPr>
              <a:t>Подотчетность</a:t>
            </a:r>
            <a:endParaRPr lang="en-US" sz="2400" dirty="0">
              <a:latin typeface="+mj-lt"/>
            </a:endParaRPr>
          </a:p>
        </p:txBody>
      </p:sp>
      <p:sp>
        <p:nvSpPr>
          <p:cNvPr id="4" name="Rectangle 2"/>
          <p:cNvSpPr txBox="1">
            <a:spLocks noChangeArrowheads="1"/>
          </p:cNvSpPr>
          <p:nvPr/>
        </p:nvSpPr>
        <p:spPr bwMode="auto">
          <a:xfrm>
            <a:off x="426943" y="1348220"/>
            <a:ext cx="2514600" cy="955498"/>
          </a:xfrm>
          <a:prstGeom prst="rect">
            <a:avLst/>
          </a:prstGeom>
          <a:solidFill>
            <a:srgbClr val="CCECFF"/>
          </a:solidFill>
        </p:spPr>
        <p:txBody>
          <a:bodyPr vert="horz" wrap="square" lIns="68580" tIns="34290" rIns="68580" bIns="34290" numCol="1" rtlCol="0" anchor="b" anchorCtr="0" compatLnSpc="1">
            <a:prstTxWarp prst="textNoShape">
              <a:avLst/>
            </a:prstTxWarp>
            <a:noAutofit/>
          </a:bodyPr>
          <a:lstStyle>
            <a:lvl1pPr algn="ctr" defTabSz="914400" rtl="0" eaLnBrk="1" latinLnBrk="0" hangingPunct="1">
              <a:spcBef>
                <a:spcPct val="0"/>
              </a:spcBef>
              <a:buNone/>
              <a:defRPr sz="3400" b="1" kern="1200">
                <a:solidFill>
                  <a:srgbClr val="000000"/>
                </a:solidFill>
                <a:latin typeface="+mj-lt"/>
                <a:ea typeface="+mj-ea"/>
                <a:cs typeface="+mj-cs"/>
              </a:defRPr>
            </a:lvl1pPr>
          </a:lstStyle>
          <a:p>
            <a:pPr fontAlgn="auto">
              <a:lnSpc>
                <a:spcPts val="2250"/>
              </a:lnSpc>
              <a:spcAft>
                <a:spcPts val="0"/>
              </a:spcAft>
            </a:pPr>
            <a:r>
              <a:rPr lang="ru-RU" altLang="en-US" sz="1800" b="0" dirty="0">
                <a:cs typeface="Arial" panose="020B0604020202020204" pitchFamily="34" charset="0"/>
              </a:rPr>
              <a:t>Новая система тотальных</a:t>
            </a:r>
          </a:p>
          <a:p>
            <a:pPr fontAlgn="auto">
              <a:lnSpc>
                <a:spcPts val="2250"/>
              </a:lnSpc>
              <a:spcAft>
                <a:spcPts val="0"/>
              </a:spcAft>
            </a:pPr>
            <a:r>
              <a:rPr lang="ru-RU" altLang="en-US" sz="1800" b="0" dirty="0">
                <a:cs typeface="Arial" panose="020B0604020202020204" pitchFamily="34" charset="0"/>
              </a:rPr>
              <a:t>наград </a:t>
            </a:r>
            <a:endParaRPr lang="en-US" altLang="en-US" sz="1800" b="0" dirty="0">
              <a:cs typeface="Arial" panose="020B0604020202020204" pitchFamily="34" charset="0"/>
            </a:endParaRPr>
          </a:p>
        </p:txBody>
      </p:sp>
      <p:sp>
        <p:nvSpPr>
          <p:cNvPr id="6" name="TextBox 1"/>
          <p:cNvSpPr txBox="1">
            <a:spLocks noChangeArrowheads="1"/>
          </p:cNvSpPr>
          <p:nvPr/>
        </p:nvSpPr>
        <p:spPr bwMode="auto">
          <a:xfrm>
            <a:off x="659404" y="4988743"/>
            <a:ext cx="8224056" cy="646331"/>
          </a:xfrm>
          <a:prstGeom prst="rect">
            <a:avLst/>
          </a:prstGeom>
          <a:solidFill>
            <a:srgbClr val="FFC000"/>
          </a:solidFill>
          <a:ln w="9525">
            <a:noFill/>
            <a:miter lim="800000"/>
            <a:headEnd/>
            <a:tailEnd/>
          </a:ln>
        </p:spPr>
        <p:txBody>
          <a:bodyPr wrap="square">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ru-RU" altLang="en-US" dirty="0">
                <a:latin typeface="+mj-lt"/>
              </a:rPr>
              <a:t>Помогите мне интерпретировать имеющиеся данные, чтобы решить проблему</a:t>
            </a:r>
            <a:endParaRPr lang="en-US" altLang="en-US" dirty="0">
              <a:latin typeface="+mj-lt"/>
            </a:endParaRPr>
          </a:p>
        </p:txBody>
      </p:sp>
      <p:sp>
        <p:nvSpPr>
          <p:cNvPr id="18" name="Left Arrow 17">
            <a:extLst>
              <a:ext uri="{FF2B5EF4-FFF2-40B4-BE49-F238E27FC236}">
                <a16:creationId xmlns:a16="http://schemas.microsoft.com/office/drawing/2014/main" id="{A63B71D7-1856-5A4B-9BD2-B5D920732C0D}"/>
              </a:ext>
            </a:extLst>
          </p:cNvPr>
          <p:cNvSpPr/>
          <p:nvPr/>
        </p:nvSpPr>
        <p:spPr bwMode="auto">
          <a:xfrm rot="19138814">
            <a:off x="6257210" y="2415536"/>
            <a:ext cx="571225" cy="484632"/>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A688F9CA-35A3-AD4D-94FA-802B81A2EF20}"/>
              </a:ext>
            </a:extLst>
          </p:cNvPr>
          <p:cNvSpPr/>
          <p:nvPr/>
        </p:nvSpPr>
        <p:spPr bwMode="auto">
          <a:xfrm>
            <a:off x="5107629" y="1167668"/>
            <a:ext cx="3609428" cy="1206087"/>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D637882D-661D-3241-8DD9-6EA152237330}"/>
              </a:ext>
            </a:extLst>
          </p:cNvPr>
          <p:cNvSpPr txBox="1"/>
          <p:nvPr/>
        </p:nvSpPr>
        <p:spPr>
          <a:xfrm>
            <a:off x="5329505" y="1577105"/>
            <a:ext cx="3228769" cy="369332"/>
          </a:xfrm>
          <a:prstGeom prst="rect">
            <a:avLst/>
          </a:prstGeom>
          <a:noFill/>
        </p:spPr>
        <p:txBody>
          <a:bodyPr wrap="none" rtlCol="0">
            <a:spAutoFit/>
          </a:bodyPr>
          <a:lstStyle/>
          <a:p>
            <a:r>
              <a:rPr lang="ru-RU" dirty="0">
                <a:latin typeface="+mj-lt"/>
              </a:rPr>
              <a:t>Четыре ключевых действия</a:t>
            </a:r>
          </a:p>
        </p:txBody>
      </p:sp>
      <p:sp>
        <p:nvSpPr>
          <p:cNvPr id="9" name="Triangle 8">
            <a:extLst>
              <a:ext uri="{FF2B5EF4-FFF2-40B4-BE49-F238E27FC236}">
                <a16:creationId xmlns:a16="http://schemas.microsoft.com/office/drawing/2014/main" id="{9FFD22E5-8D14-B947-945E-72496281211E}"/>
              </a:ext>
            </a:extLst>
          </p:cNvPr>
          <p:cNvSpPr>
            <a:spLocks noChangeAspect="1"/>
          </p:cNvSpPr>
          <p:nvPr/>
        </p:nvSpPr>
        <p:spPr bwMode="auto">
          <a:xfrm>
            <a:off x="659404" y="3429000"/>
            <a:ext cx="4112028" cy="1273837"/>
          </a:xfrm>
          <a:prstGeom prst="triangle">
            <a:avLst>
              <a:gd name="adj" fmla="val 49939"/>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0" name="Triangle 9">
            <a:extLst>
              <a:ext uri="{FF2B5EF4-FFF2-40B4-BE49-F238E27FC236}">
                <a16:creationId xmlns:a16="http://schemas.microsoft.com/office/drawing/2014/main" id="{F4701BEE-A006-7B46-8AFD-595102E41E4C}"/>
              </a:ext>
            </a:extLst>
          </p:cNvPr>
          <p:cNvSpPr>
            <a:spLocks noChangeAspect="1"/>
          </p:cNvSpPr>
          <p:nvPr/>
        </p:nvSpPr>
        <p:spPr bwMode="auto">
          <a:xfrm>
            <a:off x="4771432" y="3429000"/>
            <a:ext cx="4112028" cy="1273837"/>
          </a:xfrm>
          <a:prstGeom prst="triangle">
            <a:avLst>
              <a:gd name="adj" fmla="val 49939"/>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Triangle 10">
            <a:extLst>
              <a:ext uri="{FF2B5EF4-FFF2-40B4-BE49-F238E27FC236}">
                <a16:creationId xmlns:a16="http://schemas.microsoft.com/office/drawing/2014/main" id="{2ED6218B-2D2A-7049-B12F-368411D7D2E9}"/>
              </a:ext>
            </a:extLst>
          </p:cNvPr>
          <p:cNvSpPr>
            <a:spLocks noChangeAspect="1"/>
          </p:cNvSpPr>
          <p:nvPr/>
        </p:nvSpPr>
        <p:spPr bwMode="auto">
          <a:xfrm>
            <a:off x="2676304" y="2153667"/>
            <a:ext cx="4112028" cy="1273837"/>
          </a:xfrm>
          <a:prstGeom prst="triangle">
            <a:avLst>
              <a:gd name="adj" fmla="val 49939"/>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12" name="Triangle 11">
            <a:extLst>
              <a:ext uri="{FF2B5EF4-FFF2-40B4-BE49-F238E27FC236}">
                <a16:creationId xmlns:a16="http://schemas.microsoft.com/office/drawing/2014/main" id="{C4A3583C-513D-E34D-A962-F61FAE0A0563}"/>
              </a:ext>
            </a:extLst>
          </p:cNvPr>
          <p:cNvSpPr>
            <a:spLocks noChangeAspect="1"/>
          </p:cNvSpPr>
          <p:nvPr/>
        </p:nvSpPr>
        <p:spPr bwMode="auto">
          <a:xfrm rot="10800000">
            <a:off x="2715418" y="3429000"/>
            <a:ext cx="4112028" cy="1273837"/>
          </a:xfrm>
          <a:prstGeom prst="triangle">
            <a:avLst>
              <a:gd name="adj" fmla="val 49939"/>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CC0A0A5E-10D9-9D47-AB34-D6342C349567}"/>
              </a:ext>
            </a:extLst>
          </p:cNvPr>
          <p:cNvSpPr txBox="1"/>
          <p:nvPr/>
        </p:nvSpPr>
        <p:spPr>
          <a:xfrm>
            <a:off x="3920076" y="2757345"/>
            <a:ext cx="1702710" cy="523220"/>
          </a:xfrm>
          <a:prstGeom prst="rect">
            <a:avLst/>
          </a:prstGeom>
          <a:noFill/>
        </p:spPr>
        <p:txBody>
          <a:bodyPr wrap="none" rtlCol="0">
            <a:spAutoFit/>
          </a:bodyPr>
          <a:lstStyle/>
          <a:p>
            <a:pPr algn="ctr"/>
            <a:r>
              <a:rPr lang="ru-RU" sz="1400" dirty="0">
                <a:latin typeface="+mj-lt"/>
              </a:rPr>
              <a:t>Четко объясните </a:t>
            </a:r>
          </a:p>
          <a:p>
            <a:pPr algn="ctr"/>
            <a:r>
              <a:rPr lang="ru-RU" sz="1400" dirty="0">
                <a:latin typeface="+mj-lt"/>
              </a:rPr>
              <a:t>ожидания</a:t>
            </a:r>
          </a:p>
        </p:txBody>
      </p:sp>
      <p:sp>
        <p:nvSpPr>
          <p:cNvPr id="15" name="TextBox 14">
            <a:extLst>
              <a:ext uri="{FF2B5EF4-FFF2-40B4-BE49-F238E27FC236}">
                <a16:creationId xmlns:a16="http://schemas.microsoft.com/office/drawing/2014/main" id="{D67B10DC-347E-AE42-903D-DF82D49CCC42}"/>
              </a:ext>
            </a:extLst>
          </p:cNvPr>
          <p:cNvSpPr txBox="1"/>
          <p:nvPr/>
        </p:nvSpPr>
        <p:spPr>
          <a:xfrm>
            <a:off x="1927541" y="3850689"/>
            <a:ext cx="1497526" cy="738664"/>
          </a:xfrm>
          <a:prstGeom prst="rect">
            <a:avLst/>
          </a:prstGeom>
          <a:noFill/>
        </p:spPr>
        <p:txBody>
          <a:bodyPr wrap="none" rtlCol="0">
            <a:spAutoFit/>
          </a:bodyPr>
          <a:lstStyle/>
          <a:p>
            <a:pPr algn="ctr"/>
            <a:r>
              <a:rPr lang="ru-RU" sz="1400" dirty="0">
                <a:latin typeface="+mj-lt"/>
              </a:rPr>
              <a:t>Распределите</a:t>
            </a:r>
          </a:p>
          <a:p>
            <a:pPr algn="ctr"/>
            <a:r>
              <a:rPr lang="ru-RU" sz="1400" dirty="0">
                <a:latin typeface="+mj-lt"/>
              </a:rPr>
              <a:t>и обеспечьте </a:t>
            </a:r>
          </a:p>
          <a:p>
            <a:pPr algn="ctr"/>
            <a:r>
              <a:rPr lang="ru-RU" sz="1400" dirty="0">
                <a:latin typeface="+mj-lt"/>
              </a:rPr>
              <a:t>последствия</a:t>
            </a:r>
          </a:p>
        </p:txBody>
      </p:sp>
      <p:sp>
        <p:nvSpPr>
          <p:cNvPr id="16" name="TextBox 15">
            <a:extLst>
              <a:ext uri="{FF2B5EF4-FFF2-40B4-BE49-F238E27FC236}">
                <a16:creationId xmlns:a16="http://schemas.microsoft.com/office/drawing/2014/main" id="{DBBC3D11-8936-CA42-8B1D-EC4F0F3F203D}"/>
              </a:ext>
            </a:extLst>
          </p:cNvPr>
          <p:cNvSpPr txBox="1"/>
          <p:nvPr/>
        </p:nvSpPr>
        <p:spPr>
          <a:xfrm>
            <a:off x="5762891" y="3980898"/>
            <a:ext cx="2129109" cy="523220"/>
          </a:xfrm>
          <a:prstGeom prst="rect">
            <a:avLst/>
          </a:prstGeom>
          <a:noFill/>
        </p:spPr>
        <p:txBody>
          <a:bodyPr wrap="none" rtlCol="0">
            <a:spAutoFit/>
          </a:bodyPr>
          <a:lstStyle/>
          <a:p>
            <a:pPr algn="ctr"/>
            <a:r>
              <a:rPr lang="ru-RU" sz="1400" dirty="0">
                <a:latin typeface="+mj-lt"/>
              </a:rPr>
              <a:t>Создайте </a:t>
            </a:r>
          </a:p>
          <a:p>
            <a:pPr algn="ctr"/>
            <a:r>
              <a:rPr lang="ru-RU" sz="1400" dirty="0">
                <a:latin typeface="+mj-lt"/>
              </a:rPr>
              <a:t>стандарты и метрики</a:t>
            </a:r>
          </a:p>
        </p:txBody>
      </p:sp>
      <p:sp>
        <p:nvSpPr>
          <p:cNvPr id="17" name="TextBox 16">
            <a:extLst>
              <a:ext uri="{FF2B5EF4-FFF2-40B4-BE49-F238E27FC236}">
                <a16:creationId xmlns:a16="http://schemas.microsoft.com/office/drawing/2014/main" id="{872EB8EE-4FC8-4147-AA20-C4031CBD9A77}"/>
              </a:ext>
            </a:extLst>
          </p:cNvPr>
          <p:cNvSpPr txBox="1"/>
          <p:nvPr/>
        </p:nvSpPr>
        <p:spPr>
          <a:xfrm>
            <a:off x="3425067" y="3579476"/>
            <a:ext cx="2755883" cy="369332"/>
          </a:xfrm>
          <a:prstGeom prst="rect">
            <a:avLst/>
          </a:prstGeom>
          <a:noFill/>
        </p:spPr>
        <p:txBody>
          <a:bodyPr wrap="none" rtlCol="0">
            <a:spAutoFit/>
          </a:bodyPr>
          <a:lstStyle/>
          <a:p>
            <a:r>
              <a:rPr lang="ru-RU" b="1" dirty="0">
                <a:latin typeface="+mj-lt"/>
              </a:rPr>
              <a:t>Участвуйте в диалоге</a:t>
            </a:r>
          </a:p>
        </p:txBody>
      </p:sp>
    </p:spTree>
    <p:extLst>
      <p:ext uri="{BB962C8B-B14F-4D97-AF65-F5344CB8AC3E}">
        <p14:creationId xmlns:p14="http://schemas.microsoft.com/office/powerpoint/2010/main" val="1545218714"/>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24599" y="647218"/>
            <a:ext cx="7818965" cy="711200"/>
          </a:xfrm>
        </p:spPr>
        <p:txBody>
          <a:bodyPr/>
          <a:lstStyle/>
          <a:p>
            <a:r>
              <a:rPr lang="ru-RU" altLang="en-US" sz="2400" dirty="0">
                <a:latin typeface="+mj-lt"/>
              </a:rPr>
              <a:t>Процессы управления в рамках </a:t>
            </a:r>
            <a:r>
              <a:rPr lang="en-US" altLang="en-US" sz="2400" dirty="0">
                <a:latin typeface="+mj-lt"/>
              </a:rPr>
              <a:t>MOE</a:t>
            </a:r>
          </a:p>
        </p:txBody>
      </p:sp>
      <p:pic>
        <p:nvPicPr>
          <p:cNvPr id="2" name="Picture 1"/>
          <p:cNvPicPr>
            <a:picLocks noChangeAspect="1"/>
          </p:cNvPicPr>
          <p:nvPr/>
        </p:nvPicPr>
        <p:blipFill>
          <a:blip r:embed="rId2"/>
          <a:stretch>
            <a:fillRect/>
          </a:stretch>
        </p:blipFill>
        <p:spPr>
          <a:xfrm>
            <a:off x="2245957" y="1803020"/>
            <a:ext cx="4842168" cy="3635055"/>
          </a:xfrm>
          <a:prstGeom prst="rect">
            <a:avLst/>
          </a:prstGeom>
        </p:spPr>
      </p:pic>
      <p:grpSp>
        <p:nvGrpSpPr>
          <p:cNvPr id="15" name="Group 14">
            <a:extLst>
              <a:ext uri="{FF2B5EF4-FFF2-40B4-BE49-F238E27FC236}">
                <a16:creationId xmlns:a16="http://schemas.microsoft.com/office/drawing/2014/main" id="{C49FF734-4B97-474C-8DA9-243C4A90D88E}"/>
              </a:ext>
            </a:extLst>
          </p:cNvPr>
          <p:cNvGrpSpPr/>
          <p:nvPr/>
        </p:nvGrpSpPr>
        <p:grpSpPr>
          <a:xfrm>
            <a:off x="2421115" y="1487351"/>
            <a:ext cx="4459503" cy="4482496"/>
            <a:chOff x="-437910" y="283551"/>
            <a:chExt cx="4459503" cy="4482496"/>
          </a:xfrm>
        </p:grpSpPr>
        <p:sp>
          <p:nvSpPr>
            <p:cNvPr id="7" name="Oval 6">
              <a:extLst>
                <a:ext uri="{FF2B5EF4-FFF2-40B4-BE49-F238E27FC236}">
                  <a16:creationId xmlns:a16="http://schemas.microsoft.com/office/drawing/2014/main" id="{1E0C8D63-CD20-E34C-9E60-473DC2D4A80D}"/>
                </a:ext>
              </a:extLst>
            </p:cNvPr>
            <p:cNvSpPr/>
            <p:nvPr/>
          </p:nvSpPr>
          <p:spPr bwMode="auto">
            <a:xfrm>
              <a:off x="364996" y="283551"/>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3871078-0F34-E949-BF4F-A14B93599EAF}"/>
                </a:ext>
              </a:extLst>
            </p:cNvPr>
            <p:cNvSpPr/>
            <p:nvPr/>
          </p:nvSpPr>
          <p:spPr bwMode="auto">
            <a:xfrm rot="18288180">
              <a:off x="2290478" y="3005629"/>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4BF571D-202E-574A-91CC-88146005465B}"/>
                </a:ext>
              </a:extLst>
            </p:cNvPr>
            <p:cNvSpPr/>
            <p:nvPr/>
          </p:nvSpPr>
          <p:spPr bwMode="auto">
            <a:xfrm rot="18288180">
              <a:off x="-1258816" y="1281817"/>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0860CFBD-71A7-9C46-8DA7-AC87BCDCC4E7}"/>
                </a:ext>
              </a:extLst>
            </p:cNvPr>
            <p:cNvSpPr/>
            <p:nvPr/>
          </p:nvSpPr>
          <p:spPr bwMode="auto">
            <a:xfrm rot="14002488">
              <a:off x="2353944" y="1316148"/>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BA8313-7A05-7241-AD8A-1FA80EF99E9F}"/>
                </a:ext>
              </a:extLst>
            </p:cNvPr>
            <p:cNvSpPr/>
            <p:nvPr/>
          </p:nvSpPr>
          <p:spPr bwMode="auto">
            <a:xfrm rot="14002488">
              <a:off x="-1131750" y="3004959"/>
              <a:ext cx="2488555" cy="1033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C5270234-ADD4-5848-880A-D243052EDF1F}"/>
                </a:ext>
              </a:extLst>
            </p:cNvPr>
            <p:cNvSpPr/>
            <p:nvPr/>
          </p:nvSpPr>
          <p:spPr bwMode="auto">
            <a:xfrm>
              <a:off x="403215" y="3622983"/>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sp>
        <p:nvSpPr>
          <p:cNvPr id="3" name="Oval 2">
            <a:extLst>
              <a:ext uri="{FF2B5EF4-FFF2-40B4-BE49-F238E27FC236}">
                <a16:creationId xmlns:a16="http://schemas.microsoft.com/office/drawing/2014/main" id="{A8D6225F-2009-DE46-B306-DFEB7A55645D}"/>
              </a:ext>
            </a:extLst>
          </p:cNvPr>
          <p:cNvSpPr/>
          <p:nvPr/>
        </p:nvSpPr>
        <p:spPr bwMode="auto">
          <a:xfrm>
            <a:off x="3422763" y="3250272"/>
            <a:ext cx="2488555" cy="100605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AC731A36-9E05-9843-9287-16824C04C78F}"/>
              </a:ext>
            </a:extLst>
          </p:cNvPr>
          <p:cNvSpPr/>
          <p:nvPr/>
        </p:nvSpPr>
        <p:spPr bwMode="auto">
          <a:xfrm>
            <a:off x="3676128" y="4819908"/>
            <a:ext cx="1982420" cy="846743"/>
          </a:xfrm>
          <a:prstGeom prst="ellipse">
            <a:avLst/>
          </a:prstGeom>
          <a:solidFill>
            <a:srgbClr val="F469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F1CA143-35FB-8B4B-815E-8A3A65BF6BE5}"/>
              </a:ext>
            </a:extLst>
          </p:cNvPr>
          <p:cNvSpPr/>
          <p:nvPr/>
        </p:nvSpPr>
        <p:spPr bwMode="auto">
          <a:xfrm>
            <a:off x="3732010" y="1670699"/>
            <a:ext cx="1982420" cy="846743"/>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50F6A338-B35C-B946-B267-E87975C0721C}"/>
              </a:ext>
            </a:extLst>
          </p:cNvPr>
          <p:cNvSpPr/>
          <p:nvPr/>
        </p:nvSpPr>
        <p:spPr bwMode="auto">
          <a:xfrm rot="18338132">
            <a:off x="5519895" y="4159651"/>
            <a:ext cx="1834424" cy="846743"/>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9311D29-2086-D24E-913F-C87CE419692A}"/>
              </a:ext>
            </a:extLst>
          </p:cNvPr>
          <p:cNvSpPr/>
          <p:nvPr/>
        </p:nvSpPr>
        <p:spPr bwMode="auto">
          <a:xfrm rot="18254202">
            <a:off x="1933144" y="2464196"/>
            <a:ext cx="1834424" cy="846743"/>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A3DF1EAB-DBCE-9E4A-BDA9-B707C9F6F7DE}"/>
              </a:ext>
            </a:extLst>
          </p:cNvPr>
          <p:cNvSpPr>
            <a:spLocks noChangeAspect="1"/>
          </p:cNvSpPr>
          <p:nvPr/>
        </p:nvSpPr>
        <p:spPr bwMode="auto">
          <a:xfrm rot="3284777">
            <a:off x="5534569" y="2527539"/>
            <a:ext cx="1858862" cy="858022"/>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48C5CDB-CAC7-F540-9472-33F2EEB75ADB}"/>
              </a:ext>
            </a:extLst>
          </p:cNvPr>
          <p:cNvSpPr/>
          <p:nvPr/>
        </p:nvSpPr>
        <p:spPr bwMode="auto">
          <a:xfrm rot="3284777">
            <a:off x="2028159" y="4126890"/>
            <a:ext cx="1834424" cy="84674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6E01116E-1DD8-4146-9890-3A54C49481E2}"/>
              </a:ext>
            </a:extLst>
          </p:cNvPr>
          <p:cNvSpPr txBox="1"/>
          <p:nvPr/>
        </p:nvSpPr>
        <p:spPr>
          <a:xfrm>
            <a:off x="3958427" y="3435373"/>
            <a:ext cx="1382110" cy="584775"/>
          </a:xfrm>
          <a:prstGeom prst="rect">
            <a:avLst/>
          </a:prstGeom>
          <a:noFill/>
        </p:spPr>
        <p:txBody>
          <a:bodyPr wrap="none" rtlCol="0">
            <a:spAutoFit/>
          </a:bodyPr>
          <a:lstStyle/>
          <a:p>
            <a:r>
              <a:rPr lang="ru-RU" sz="1600" dirty="0">
                <a:latin typeface="+mj-lt"/>
              </a:rPr>
              <a:t>Процессы </a:t>
            </a:r>
          </a:p>
          <a:p>
            <a:r>
              <a:rPr lang="ru-RU" sz="1600" dirty="0">
                <a:latin typeface="+mj-lt"/>
              </a:rPr>
              <a:t>управления</a:t>
            </a:r>
          </a:p>
        </p:txBody>
      </p:sp>
      <p:sp>
        <p:nvSpPr>
          <p:cNvPr id="24" name="TextBox 23">
            <a:extLst>
              <a:ext uri="{FF2B5EF4-FFF2-40B4-BE49-F238E27FC236}">
                <a16:creationId xmlns:a16="http://schemas.microsoft.com/office/drawing/2014/main" id="{5CAB1CBF-110E-324F-8803-60F04D6F315C}"/>
              </a:ext>
            </a:extLst>
          </p:cNvPr>
          <p:cNvSpPr txBox="1"/>
          <p:nvPr/>
        </p:nvSpPr>
        <p:spPr>
          <a:xfrm>
            <a:off x="3972829" y="1790640"/>
            <a:ext cx="1521570" cy="584775"/>
          </a:xfrm>
          <a:prstGeom prst="rect">
            <a:avLst/>
          </a:prstGeom>
          <a:noFill/>
        </p:spPr>
        <p:txBody>
          <a:bodyPr wrap="none" rtlCol="0">
            <a:spAutoFit/>
          </a:bodyPr>
          <a:lstStyle/>
          <a:p>
            <a:pPr algn="ctr"/>
            <a:r>
              <a:rPr lang="ru-RU" sz="1600" dirty="0">
                <a:latin typeface="+mj-lt"/>
              </a:rPr>
              <a:t>Подходящая </a:t>
            </a:r>
          </a:p>
          <a:p>
            <a:pPr algn="ctr"/>
            <a:r>
              <a:rPr lang="ru-RU" sz="1600" dirty="0">
                <a:latin typeface="+mj-lt"/>
              </a:rPr>
              <a:t>культура</a:t>
            </a:r>
          </a:p>
        </p:txBody>
      </p:sp>
      <p:sp>
        <p:nvSpPr>
          <p:cNvPr id="25" name="TextBox 24">
            <a:extLst>
              <a:ext uri="{FF2B5EF4-FFF2-40B4-BE49-F238E27FC236}">
                <a16:creationId xmlns:a16="http://schemas.microsoft.com/office/drawing/2014/main" id="{3029924F-BFA2-064E-B87B-106188B65DDD}"/>
              </a:ext>
            </a:extLst>
          </p:cNvPr>
          <p:cNvSpPr txBox="1"/>
          <p:nvPr/>
        </p:nvSpPr>
        <p:spPr>
          <a:xfrm>
            <a:off x="4113935" y="4977721"/>
            <a:ext cx="1149674" cy="584775"/>
          </a:xfrm>
          <a:prstGeom prst="rect">
            <a:avLst/>
          </a:prstGeom>
          <a:noFill/>
        </p:spPr>
        <p:txBody>
          <a:bodyPr wrap="none" rtlCol="0">
            <a:spAutoFit/>
          </a:bodyPr>
          <a:lstStyle/>
          <a:p>
            <a:r>
              <a:rPr lang="ru-RU" sz="1600" dirty="0">
                <a:latin typeface="+mj-lt"/>
              </a:rPr>
              <a:t>Развитие </a:t>
            </a:r>
          </a:p>
          <a:p>
            <a:r>
              <a:rPr lang="ru-RU" sz="1600" dirty="0">
                <a:latin typeface="+mj-lt"/>
              </a:rPr>
              <a:t>талантов</a:t>
            </a:r>
          </a:p>
        </p:txBody>
      </p:sp>
      <p:sp>
        <p:nvSpPr>
          <p:cNvPr id="26" name="TextBox 25">
            <a:extLst>
              <a:ext uri="{FF2B5EF4-FFF2-40B4-BE49-F238E27FC236}">
                <a16:creationId xmlns:a16="http://schemas.microsoft.com/office/drawing/2014/main" id="{99C397F7-8B37-004A-977E-FDE16CEE9FB2}"/>
              </a:ext>
            </a:extLst>
          </p:cNvPr>
          <p:cNvSpPr txBox="1"/>
          <p:nvPr/>
        </p:nvSpPr>
        <p:spPr>
          <a:xfrm rot="18222973">
            <a:off x="1978196" y="2718290"/>
            <a:ext cx="1712328" cy="338554"/>
          </a:xfrm>
          <a:prstGeom prst="rect">
            <a:avLst/>
          </a:prstGeom>
          <a:noFill/>
        </p:spPr>
        <p:txBody>
          <a:bodyPr wrap="none" rtlCol="0">
            <a:spAutoFit/>
          </a:bodyPr>
          <a:lstStyle/>
          <a:p>
            <a:r>
              <a:rPr lang="ru-RU" sz="1600" dirty="0">
                <a:latin typeface="+mj-lt"/>
              </a:rPr>
              <a:t>Коллаборация</a:t>
            </a:r>
          </a:p>
        </p:txBody>
      </p:sp>
      <p:sp>
        <p:nvSpPr>
          <p:cNvPr id="27" name="TextBox 26">
            <a:extLst>
              <a:ext uri="{FF2B5EF4-FFF2-40B4-BE49-F238E27FC236}">
                <a16:creationId xmlns:a16="http://schemas.microsoft.com/office/drawing/2014/main" id="{1B235072-C71C-D040-B53D-36585CE287B8}"/>
              </a:ext>
            </a:extLst>
          </p:cNvPr>
          <p:cNvSpPr txBox="1"/>
          <p:nvPr/>
        </p:nvSpPr>
        <p:spPr>
          <a:xfrm rot="3523489">
            <a:off x="5598040" y="2616601"/>
            <a:ext cx="1795683" cy="584775"/>
          </a:xfrm>
          <a:prstGeom prst="rect">
            <a:avLst/>
          </a:prstGeom>
          <a:noFill/>
        </p:spPr>
        <p:txBody>
          <a:bodyPr wrap="none" rtlCol="0">
            <a:spAutoFit/>
          </a:bodyPr>
          <a:lstStyle/>
          <a:p>
            <a:pPr algn="ctr"/>
            <a:r>
              <a:rPr lang="ru-RU" sz="1600" dirty="0">
                <a:latin typeface="+mj-lt"/>
              </a:rPr>
              <a:t>Отчетность</a:t>
            </a:r>
          </a:p>
          <a:p>
            <a:pPr algn="ctr"/>
            <a:r>
              <a:rPr lang="ru-RU" sz="1600" dirty="0">
                <a:latin typeface="+mj-lt"/>
              </a:rPr>
              <a:t>по результатам</a:t>
            </a:r>
          </a:p>
        </p:txBody>
      </p:sp>
      <p:sp>
        <p:nvSpPr>
          <p:cNvPr id="28" name="TextBox 27">
            <a:extLst>
              <a:ext uri="{FF2B5EF4-FFF2-40B4-BE49-F238E27FC236}">
                <a16:creationId xmlns:a16="http://schemas.microsoft.com/office/drawing/2014/main" id="{A9D866FD-7070-C44E-B4F7-C9F89E2D08F7}"/>
              </a:ext>
            </a:extLst>
          </p:cNvPr>
          <p:cNvSpPr txBox="1"/>
          <p:nvPr/>
        </p:nvSpPr>
        <p:spPr>
          <a:xfrm rot="3242276">
            <a:off x="2100095" y="4223940"/>
            <a:ext cx="1773241" cy="584775"/>
          </a:xfrm>
          <a:prstGeom prst="rect">
            <a:avLst/>
          </a:prstGeom>
          <a:noFill/>
        </p:spPr>
        <p:txBody>
          <a:bodyPr wrap="none" rtlCol="0">
            <a:spAutoFit/>
          </a:bodyPr>
          <a:lstStyle/>
          <a:p>
            <a:pPr algn="ctr"/>
            <a:r>
              <a:rPr lang="ru-RU" sz="1600" dirty="0">
                <a:latin typeface="+mj-lt"/>
              </a:rPr>
              <a:t>Обмен </a:t>
            </a:r>
          </a:p>
          <a:p>
            <a:pPr algn="ctr"/>
            <a:r>
              <a:rPr lang="ru-RU" sz="1600" dirty="0">
                <a:latin typeface="+mj-lt"/>
              </a:rPr>
              <a:t>информацией</a:t>
            </a:r>
          </a:p>
        </p:txBody>
      </p:sp>
      <p:sp>
        <p:nvSpPr>
          <p:cNvPr id="29" name="TextBox 28">
            <a:extLst>
              <a:ext uri="{FF2B5EF4-FFF2-40B4-BE49-F238E27FC236}">
                <a16:creationId xmlns:a16="http://schemas.microsoft.com/office/drawing/2014/main" id="{73362101-57FD-394B-A8AD-E4C42D599B7D}"/>
              </a:ext>
            </a:extLst>
          </p:cNvPr>
          <p:cNvSpPr txBox="1"/>
          <p:nvPr/>
        </p:nvSpPr>
        <p:spPr>
          <a:xfrm rot="18408430">
            <a:off x="5817777" y="4339116"/>
            <a:ext cx="1300356" cy="584775"/>
          </a:xfrm>
          <a:prstGeom prst="rect">
            <a:avLst/>
          </a:prstGeom>
          <a:noFill/>
        </p:spPr>
        <p:txBody>
          <a:bodyPr wrap="none" rtlCol="0">
            <a:spAutoFit/>
          </a:bodyPr>
          <a:lstStyle/>
          <a:p>
            <a:pPr algn="ctr"/>
            <a:r>
              <a:rPr lang="ru-RU" sz="1600" dirty="0">
                <a:latin typeface="+mj-lt"/>
              </a:rPr>
              <a:t>Генерация</a:t>
            </a:r>
          </a:p>
          <a:p>
            <a:pPr algn="ctr"/>
            <a:r>
              <a:rPr lang="ru-RU" sz="1600" dirty="0">
                <a:latin typeface="+mj-lt"/>
              </a:rPr>
              <a:t>идей</a:t>
            </a:r>
          </a:p>
        </p:txBody>
      </p:sp>
      <p:sp>
        <p:nvSpPr>
          <p:cNvPr id="31" name="Down Arrow 30">
            <a:extLst>
              <a:ext uri="{FF2B5EF4-FFF2-40B4-BE49-F238E27FC236}">
                <a16:creationId xmlns:a16="http://schemas.microsoft.com/office/drawing/2014/main" id="{8306245A-34DD-D743-99AF-3008B2841215}"/>
              </a:ext>
            </a:extLst>
          </p:cNvPr>
          <p:cNvSpPr/>
          <p:nvPr/>
        </p:nvSpPr>
        <p:spPr>
          <a:xfrm rot="7626103">
            <a:off x="6816750" y="4728370"/>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45146"/>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latin typeface="+mj-lt"/>
              </a:rPr>
              <a:t>Генерация идей</a:t>
            </a:r>
            <a:endParaRPr lang="en-US" sz="2400" dirty="0">
              <a:latin typeface="+mj-lt"/>
            </a:endParaRPr>
          </a:p>
        </p:txBody>
      </p:sp>
      <p:sp>
        <p:nvSpPr>
          <p:cNvPr id="66562" name="Rectangle 2"/>
          <p:cNvSpPr>
            <a:spLocks noGrp="1" noChangeArrowheads="1"/>
          </p:cNvSpPr>
          <p:nvPr>
            <p:ph type="body" idx="4294967295"/>
          </p:nvPr>
        </p:nvSpPr>
        <p:spPr bwMode="auto">
          <a:xfrm>
            <a:off x="916712" y="4203870"/>
            <a:ext cx="2824233" cy="1897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4529" rIns="0" bIns="34529">
            <a:spAutoFit/>
          </a:bodyPr>
          <a:lstStyle/>
          <a:p>
            <a:pPr>
              <a:buSzPct val="190000"/>
            </a:pPr>
            <a:r>
              <a:rPr lang="ru-RU" altLang="en-US" sz="1800" dirty="0" err="1">
                <a:latin typeface="+mj-lt"/>
                <a:cs typeface="Arial" panose="020B0604020202020204" pitchFamily="34" charset="0"/>
              </a:rPr>
              <a:t>Бенчмаркинг</a:t>
            </a:r>
            <a:r>
              <a:rPr lang="ru-RU" altLang="en-US" sz="1800" dirty="0">
                <a:latin typeface="+mj-lt"/>
                <a:cs typeface="Arial" panose="020B0604020202020204" pitchFamily="34" charset="0"/>
              </a:rPr>
              <a:t> </a:t>
            </a:r>
            <a:endParaRPr lang="en-US" altLang="en-US" sz="1800" dirty="0">
              <a:latin typeface="+mj-lt"/>
              <a:cs typeface="Arial" panose="020B0604020202020204" pitchFamily="34" charset="0"/>
            </a:endParaRPr>
          </a:p>
          <a:p>
            <a:pPr>
              <a:buSzPct val="190000"/>
            </a:pPr>
            <a:r>
              <a:rPr lang="ru-RU" altLang="en-US" sz="1800" dirty="0">
                <a:latin typeface="+mj-lt"/>
                <a:cs typeface="Arial" panose="020B0604020202020204" pitchFamily="34" charset="0"/>
              </a:rPr>
              <a:t>Эксперименты</a:t>
            </a:r>
            <a:endParaRPr lang="en-US" altLang="en-US" sz="1800" dirty="0">
              <a:latin typeface="+mj-lt"/>
              <a:cs typeface="Arial" panose="020B0604020202020204" pitchFamily="34" charset="0"/>
            </a:endParaRPr>
          </a:p>
          <a:p>
            <a:pPr>
              <a:buSzPct val="190000"/>
            </a:pPr>
            <a:r>
              <a:rPr lang="ru-RU" altLang="en-US" sz="1800" dirty="0">
                <a:latin typeface="+mj-lt"/>
                <a:cs typeface="Arial" panose="020B0604020202020204" pitchFamily="34" charset="0"/>
              </a:rPr>
              <a:t>Постоянное совершенствование</a:t>
            </a:r>
            <a:endParaRPr lang="en-US" altLang="en-US" sz="1800" dirty="0">
              <a:latin typeface="+mj-lt"/>
              <a:cs typeface="Arial" panose="020B0604020202020204" pitchFamily="34" charset="0"/>
            </a:endParaRPr>
          </a:p>
          <a:p>
            <a:pPr>
              <a:buSzPct val="190000"/>
            </a:pPr>
            <a:r>
              <a:rPr lang="ru-RU" altLang="en-US" sz="1800" dirty="0">
                <a:latin typeface="+mj-lt"/>
                <a:cs typeface="Arial" panose="020B0604020202020204" pitchFamily="34" charset="0"/>
              </a:rPr>
              <a:t>Приобретение компетенций</a:t>
            </a:r>
          </a:p>
        </p:txBody>
      </p:sp>
      <p:sp>
        <p:nvSpPr>
          <p:cNvPr id="66563" name="Text Box 3"/>
          <p:cNvSpPr txBox="1">
            <a:spLocks noChangeArrowheads="1"/>
          </p:cNvSpPr>
          <p:nvPr/>
        </p:nvSpPr>
        <p:spPr bwMode="auto">
          <a:xfrm>
            <a:off x="4386514" y="2988469"/>
            <a:ext cx="325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34290" rIns="3429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kumimoji="1" lang="en-US" altLang="en-US" sz="3000" b="1" dirty="0">
                <a:solidFill>
                  <a:schemeClr val="tx2"/>
                </a:solidFill>
              </a:rPr>
              <a:t>X</a:t>
            </a:r>
          </a:p>
        </p:txBody>
      </p:sp>
      <p:sp>
        <p:nvSpPr>
          <p:cNvPr id="66564" name="AutoShape 4"/>
          <p:cNvSpPr>
            <a:spLocks noChangeAspect="1" noChangeArrowheads="1"/>
          </p:cNvSpPr>
          <p:nvPr/>
        </p:nvSpPr>
        <p:spPr bwMode="auto">
          <a:xfrm>
            <a:off x="742950" y="2778919"/>
            <a:ext cx="3120629" cy="801291"/>
          </a:xfrm>
          <a:prstGeom prst="roundRect">
            <a:avLst>
              <a:gd name="adj" fmla="val 10852"/>
            </a:avLst>
          </a:prstGeom>
          <a:solidFill>
            <a:srgbClr val="FFC000"/>
          </a:solidFill>
          <a:ln w="9525">
            <a:noFill/>
            <a:round/>
            <a:headEnd/>
            <a:tailEnd/>
          </a:ln>
        </p:spPr>
        <p:txBody>
          <a:bodyPr lIns="34290" tIns="0" rIns="3429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kumimoji="1" lang="ru-RU" altLang="en-US" dirty="0">
                <a:solidFill>
                  <a:schemeClr val="tx2"/>
                </a:solidFill>
                <a:latin typeface="+mj-lt"/>
              </a:rPr>
              <a:t>Сгенерировать</a:t>
            </a:r>
            <a:endParaRPr kumimoji="1" lang="en-US" altLang="en-US" dirty="0">
              <a:solidFill>
                <a:schemeClr val="tx2"/>
              </a:solidFill>
              <a:latin typeface="+mj-lt"/>
            </a:endParaRPr>
          </a:p>
        </p:txBody>
      </p:sp>
      <p:sp>
        <p:nvSpPr>
          <p:cNvPr id="66565" name="AutoShape 5"/>
          <p:cNvSpPr>
            <a:spLocks noChangeAspect="1" noChangeArrowheads="1"/>
          </p:cNvSpPr>
          <p:nvPr/>
        </p:nvSpPr>
        <p:spPr bwMode="auto">
          <a:xfrm>
            <a:off x="5236369" y="2743200"/>
            <a:ext cx="3336131" cy="801291"/>
          </a:xfrm>
          <a:prstGeom prst="roundRect">
            <a:avLst>
              <a:gd name="adj" fmla="val 10852"/>
            </a:avLst>
          </a:prstGeom>
          <a:solidFill>
            <a:srgbClr val="FFC000"/>
          </a:solidFill>
          <a:ln w="9525">
            <a:noFill/>
            <a:round/>
            <a:headEnd/>
            <a:tailEnd/>
          </a:ln>
        </p:spPr>
        <p:txBody>
          <a:bodyPr lIns="34290" tIns="0" rIns="3429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kumimoji="1" lang="ru-RU" altLang="en-US" dirty="0">
                <a:latin typeface="+mj-lt"/>
              </a:rPr>
              <a:t>Обобщить</a:t>
            </a:r>
            <a:endParaRPr kumimoji="1" lang="en-US" altLang="en-US" dirty="0">
              <a:latin typeface="+mj-lt"/>
            </a:endParaRPr>
          </a:p>
        </p:txBody>
      </p:sp>
      <p:sp>
        <p:nvSpPr>
          <p:cNvPr id="66566" name="Text Box 6"/>
          <p:cNvSpPr txBox="1">
            <a:spLocks noChangeArrowheads="1"/>
          </p:cNvSpPr>
          <p:nvPr/>
        </p:nvSpPr>
        <p:spPr bwMode="auto">
          <a:xfrm>
            <a:off x="3225458" y="3714750"/>
            <a:ext cx="2322111" cy="369332"/>
          </a:xfrm>
          <a:prstGeom prst="rect">
            <a:avLst/>
          </a:prstGeom>
          <a:solidFill>
            <a:srgbClr val="CCECFF"/>
          </a:solidFill>
          <a:ln>
            <a:noFill/>
          </a:ln>
        </p:spPr>
        <p:txBody>
          <a:bodyPr wrap="none" lIns="34290" rIns="34290"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kumimoji="1" lang="ru-RU" altLang="en-US" dirty="0">
                <a:latin typeface="+mj-lt"/>
              </a:rPr>
              <a:t>Действенные идеи</a:t>
            </a:r>
            <a:endParaRPr kumimoji="1" lang="en-US" altLang="en-US" dirty="0">
              <a:latin typeface="+mj-lt"/>
            </a:endParaRPr>
          </a:p>
        </p:txBody>
      </p:sp>
      <p:sp>
        <p:nvSpPr>
          <p:cNvPr id="66567" name="Rectangle 8"/>
          <p:cNvSpPr>
            <a:spLocks noChangeArrowheads="1"/>
          </p:cNvSpPr>
          <p:nvPr/>
        </p:nvSpPr>
        <p:spPr bwMode="auto">
          <a:xfrm>
            <a:off x="457201" y="1422401"/>
            <a:ext cx="8286749" cy="711200"/>
          </a:xfrm>
          <a:prstGeom prst="rect">
            <a:avLst/>
          </a:prstGeom>
          <a:solidFill>
            <a:srgbClr val="CCECFF"/>
          </a:solidFill>
          <a:ln>
            <a:noFill/>
          </a:ln>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Clr>
                <a:schemeClr val="tx1"/>
              </a:buClr>
              <a:buSzPct val="75000"/>
              <a:buFont typeface="Wingdings" panose="05000000000000000000" pitchFamily="2" charset="2"/>
              <a:buNone/>
            </a:pPr>
            <a:r>
              <a:rPr lang="ru-RU" altLang="en-US" dirty="0">
                <a:latin typeface="+mj-lt"/>
              </a:rPr>
              <a:t>Как добавить обучение на уровне отдельного человека, команды и всей организации?</a:t>
            </a:r>
            <a:endParaRPr lang="en-US" altLang="en-US" dirty="0">
              <a:latin typeface="+mj-lt"/>
            </a:endParaRPr>
          </a:p>
        </p:txBody>
      </p:sp>
      <p:sp>
        <p:nvSpPr>
          <p:cNvPr id="66569" name="Rectangle 2"/>
          <p:cNvSpPr>
            <a:spLocks noChangeArrowheads="1"/>
          </p:cNvSpPr>
          <p:nvPr/>
        </p:nvSpPr>
        <p:spPr bwMode="auto">
          <a:xfrm>
            <a:off x="5769838" y="4203870"/>
            <a:ext cx="2457450" cy="223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529" rIns="0" bIns="34529">
            <a:spAutoFit/>
          </a:bodyPr>
          <a:lstStyle>
            <a:lvl1pPr marL="339725" indent="-339725" eaLnBrk="0" hangingPunct="0">
              <a:defRPr>
                <a:solidFill>
                  <a:schemeClr val="tx1"/>
                </a:solidFill>
                <a:latin typeface="Arial" panose="020B0604020202020204" pitchFamily="34" charset="0"/>
                <a:ea typeface="MS PGothic" panose="020B0600070205080204" pitchFamily="34" charset="-128"/>
              </a:defRPr>
            </a:lvl1pPr>
            <a:lvl2pPr marL="796925" indent="-339725"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ct val="20000"/>
              </a:spcBef>
              <a:buSzPct val="190000"/>
            </a:pPr>
            <a:r>
              <a:rPr lang="ru-RU" altLang="en-US" dirty="0">
                <a:latin typeface="+mj-lt"/>
              </a:rPr>
              <a:t>Делитесь идеями с другими, вне зависимости от</a:t>
            </a:r>
            <a:r>
              <a:rPr lang="en-US" altLang="en-US" dirty="0">
                <a:latin typeface="+mj-lt"/>
              </a:rPr>
              <a:t>:</a:t>
            </a:r>
          </a:p>
          <a:p>
            <a:pPr lvl="1" eaLnBrk="1" hangingPunct="1">
              <a:spcBef>
                <a:spcPct val="20000"/>
              </a:spcBef>
              <a:buSzPct val="190000"/>
              <a:buFontTx/>
              <a:buChar char="•"/>
            </a:pPr>
            <a:r>
              <a:rPr lang="ru-RU" altLang="en-US" dirty="0">
                <a:latin typeface="+mj-lt"/>
              </a:rPr>
              <a:t>Времени</a:t>
            </a:r>
            <a:endParaRPr lang="en-US" altLang="en-US" dirty="0">
              <a:latin typeface="+mj-lt"/>
            </a:endParaRPr>
          </a:p>
          <a:p>
            <a:pPr lvl="1" eaLnBrk="1" hangingPunct="1">
              <a:spcBef>
                <a:spcPct val="20000"/>
              </a:spcBef>
              <a:buSzPct val="190000"/>
              <a:buFontTx/>
              <a:buChar char="•"/>
            </a:pPr>
            <a:r>
              <a:rPr lang="ru-RU" altLang="en-US" dirty="0">
                <a:latin typeface="+mj-lt"/>
              </a:rPr>
              <a:t>Географии</a:t>
            </a:r>
            <a:endParaRPr lang="en-US" altLang="en-US" dirty="0">
              <a:latin typeface="+mj-lt"/>
            </a:endParaRPr>
          </a:p>
          <a:p>
            <a:pPr lvl="1" eaLnBrk="1" hangingPunct="1">
              <a:spcBef>
                <a:spcPct val="20000"/>
              </a:spcBef>
              <a:buSzPct val="190000"/>
              <a:buFontTx/>
              <a:buChar char="•"/>
            </a:pPr>
            <a:r>
              <a:rPr lang="ru-RU" altLang="en-US" dirty="0">
                <a:latin typeface="+mj-lt"/>
              </a:rPr>
              <a:t>Бизнеса</a:t>
            </a:r>
            <a:endParaRPr lang="en-US" altLang="en-US" dirty="0">
              <a:latin typeface="+mj-lt"/>
            </a:endParaRPr>
          </a:p>
          <a:p>
            <a:pPr eaLnBrk="1" hangingPunct="1">
              <a:spcBef>
                <a:spcPct val="20000"/>
              </a:spcBef>
              <a:buSzPct val="190000"/>
              <a:buFontTx/>
              <a:buChar char="•"/>
            </a:pPr>
            <a:endParaRPr lang="en-US" altLang="en-US" dirty="0">
              <a:latin typeface="+mj-lt"/>
            </a:endParaRPr>
          </a:p>
        </p:txBody>
      </p:sp>
    </p:spTree>
    <p:extLst>
      <p:ext uri="{BB962C8B-B14F-4D97-AF65-F5344CB8AC3E}">
        <p14:creationId xmlns:p14="http://schemas.microsoft.com/office/powerpoint/2010/main" val="279165944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24599" y="647218"/>
            <a:ext cx="7818965" cy="711200"/>
          </a:xfrm>
        </p:spPr>
        <p:txBody>
          <a:bodyPr/>
          <a:lstStyle/>
          <a:p>
            <a:r>
              <a:rPr lang="ru-RU" altLang="en-US" sz="2400" dirty="0">
                <a:latin typeface="+mj-lt"/>
              </a:rPr>
              <a:t>Процессы управления в рамках </a:t>
            </a:r>
            <a:r>
              <a:rPr lang="en-US" altLang="en-US" sz="2400" dirty="0">
                <a:latin typeface="+mj-lt"/>
              </a:rPr>
              <a:t>MOE</a:t>
            </a:r>
          </a:p>
        </p:txBody>
      </p:sp>
      <p:pic>
        <p:nvPicPr>
          <p:cNvPr id="2" name="Picture 1"/>
          <p:cNvPicPr>
            <a:picLocks noChangeAspect="1"/>
          </p:cNvPicPr>
          <p:nvPr/>
        </p:nvPicPr>
        <p:blipFill>
          <a:blip r:embed="rId2"/>
          <a:stretch>
            <a:fillRect/>
          </a:stretch>
        </p:blipFill>
        <p:spPr>
          <a:xfrm>
            <a:off x="2245957" y="1803020"/>
            <a:ext cx="4842168" cy="3635055"/>
          </a:xfrm>
          <a:prstGeom prst="rect">
            <a:avLst/>
          </a:prstGeom>
        </p:spPr>
      </p:pic>
      <p:grpSp>
        <p:nvGrpSpPr>
          <p:cNvPr id="15" name="Group 14">
            <a:extLst>
              <a:ext uri="{FF2B5EF4-FFF2-40B4-BE49-F238E27FC236}">
                <a16:creationId xmlns:a16="http://schemas.microsoft.com/office/drawing/2014/main" id="{C49FF734-4B97-474C-8DA9-243C4A90D88E}"/>
              </a:ext>
            </a:extLst>
          </p:cNvPr>
          <p:cNvGrpSpPr/>
          <p:nvPr/>
        </p:nvGrpSpPr>
        <p:grpSpPr>
          <a:xfrm>
            <a:off x="2421115" y="1487351"/>
            <a:ext cx="4459503" cy="4482496"/>
            <a:chOff x="-437910" y="283551"/>
            <a:chExt cx="4459503" cy="4482496"/>
          </a:xfrm>
        </p:grpSpPr>
        <p:sp>
          <p:nvSpPr>
            <p:cNvPr id="7" name="Oval 6">
              <a:extLst>
                <a:ext uri="{FF2B5EF4-FFF2-40B4-BE49-F238E27FC236}">
                  <a16:creationId xmlns:a16="http://schemas.microsoft.com/office/drawing/2014/main" id="{1E0C8D63-CD20-E34C-9E60-473DC2D4A80D}"/>
                </a:ext>
              </a:extLst>
            </p:cNvPr>
            <p:cNvSpPr/>
            <p:nvPr/>
          </p:nvSpPr>
          <p:spPr bwMode="auto">
            <a:xfrm>
              <a:off x="364996" y="283551"/>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3871078-0F34-E949-BF4F-A14B93599EAF}"/>
                </a:ext>
              </a:extLst>
            </p:cNvPr>
            <p:cNvSpPr/>
            <p:nvPr/>
          </p:nvSpPr>
          <p:spPr bwMode="auto">
            <a:xfrm rot="18288180">
              <a:off x="2290478" y="3005629"/>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4BF571D-202E-574A-91CC-88146005465B}"/>
                </a:ext>
              </a:extLst>
            </p:cNvPr>
            <p:cNvSpPr/>
            <p:nvPr/>
          </p:nvSpPr>
          <p:spPr bwMode="auto">
            <a:xfrm rot="18288180">
              <a:off x="-1258816" y="1281817"/>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0860CFBD-71A7-9C46-8DA7-AC87BCDCC4E7}"/>
                </a:ext>
              </a:extLst>
            </p:cNvPr>
            <p:cNvSpPr/>
            <p:nvPr/>
          </p:nvSpPr>
          <p:spPr bwMode="auto">
            <a:xfrm rot="14002488">
              <a:off x="2353944" y="1316148"/>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BA8313-7A05-7241-AD8A-1FA80EF99E9F}"/>
                </a:ext>
              </a:extLst>
            </p:cNvPr>
            <p:cNvSpPr/>
            <p:nvPr/>
          </p:nvSpPr>
          <p:spPr bwMode="auto">
            <a:xfrm rot="14002488">
              <a:off x="-1131750" y="3004959"/>
              <a:ext cx="2488555" cy="1033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C5270234-ADD4-5848-880A-D243052EDF1F}"/>
                </a:ext>
              </a:extLst>
            </p:cNvPr>
            <p:cNvSpPr/>
            <p:nvPr/>
          </p:nvSpPr>
          <p:spPr bwMode="auto">
            <a:xfrm>
              <a:off x="403215" y="3622983"/>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sp>
        <p:nvSpPr>
          <p:cNvPr id="3" name="Oval 2">
            <a:extLst>
              <a:ext uri="{FF2B5EF4-FFF2-40B4-BE49-F238E27FC236}">
                <a16:creationId xmlns:a16="http://schemas.microsoft.com/office/drawing/2014/main" id="{A8D6225F-2009-DE46-B306-DFEB7A55645D}"/>
              </a:ext>
            </a:extLst>
          </p:cNvPr>
          <p:cNvSpPr/>
          <p:nvPr/>
        </p:nvSpPr>
        <p:spPr bwMode="auto">
          <a:xfrm>
            <a:off x="3422763" y="3250272"/>
            <a:ext cx="2488555" cy="100605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AC731A36-9E05-9843-9287-16824C04C78F}"/>
              </a:ext>
            </a:extLst>
          </p:cNvPr>
          <p:cNvSpPr/>
          <p:nvPr/>
        </p:nvSpPr>
        <p:spPr bwMode="auto">
          <a:xfrm>
            <a:off x="3676128" y="4819908"/>
            <a:ext cx="1982420" cy="846743"/>
          </a:xfrm>
          <a:prstGeom prst="ellipse">
            <a:avLst/>
          </a:prstGeom>
          <a:solidFill>
            <a:srgbClr val="F469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F1CA143-35FB-8B4B-815E-8A3A65BF6BE5}"/>
              </a:ext>
            </a:extLst>
          </p:cNvPr>
          <p:cNvSpPr/>
          <p:nvPr/>
        </p:nvSpPr>
        <p:spPr bwMode="auto">
          <a:xfrm>
            <a:off x="3732010" y="1670699"/>
            <a:ext cx="1982420" cy="846743"/>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50F6A338-B35C-B946-B267-E87975C0721C}"/>
              </a:ext>
            </a:extLst>
          </p:cNvPr>
          <p:cNvSpPr/>
          <p:nvPr/>
        </p:nvSpPr>
        <p:spPr bwMode="auto">
          <a:xfrm rot="18338132">
            <a:off x="5519895" y="4159651"/>
            <a:ext cx="1834424" cy="846743"/>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9311D29-2086-D24E-913F-C87CE419692A}"/>
              </a:ext>
            </a:extLst>
          </p:cNvPr>
          <p:cNvSpPr/>
          <p:nvPr/>
        </p:nvSpPr>
        <p:spPr bwMode="auto">
          <a:xfrm rot="18254202">
            <a:off x="1933144" y="2464196"/>
            <a:ext cx="1834424" cy="846743"/>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A3DF1EAB-DBCE-9E4A-BDA9-B707C9F6F7DE}"/>
              </a:ext>
            </a:extLst>
          </p:cNvPr>
          <p:cNvSpPr>
            <a:spLocks noChangeAspect="1"/>
          </p:cNvSpPr>
          <p:nvPr/>
        </p:nvSpPr>
        <p:spPr bwMode="auto">
          <a:xfrm rot="3284777">
            <a:off x="5534569" y="2527539"/>
            <a:ext cx="1858862" cy="858022"/>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48C5CDB-CAC7-F540-9472-33F2EEB75ADB}"/>
              </a:ext>
            </a:extLst>
          </p:cNvPr>
          <p:cNvSpPr/>
          <p:nvPr/>
        </p:nvSpPr>
        <p:spPr bwMode="auto">
          <a:xfrm rot="3284777">
            <a:off x="2028159" y="4126890"/>
            <a:ext cx="1834424" cy="84674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6E01116E-1DD8-4146-9890-3A54C49481E2}"/>
              </a:ext>
            </a:extLst>
          </p:cNvPr>
          <p:cNvSpPr txBox="1"/>
          <p:nvPr/>
        </p:nvSpPr>
        <p:spPr>
          <a:xfrm>
            <a:off x="3958427" y="3435373"/>
            <a:ext cx="1382110" cy="584775"/>
          </a:xfrm>
          <a:prstGeom prst="rect">
            <a:avLst/>
          </a:prstGeom>
          <a:noFill/>
        </p:spPr>
        <p:txBody>
          <a:bodyPr wrap="none" rtlCol="0">
            <a:spAutoFit/>
          </a:bodyPr>
          <a:lstStyle/>
          <a:p>
            <a:r>
              <a:rPr lang="ru-RU" sz="1600" dirty="0">
                <a:latin typeface="+mj-lt"/>
              </a:rPr>
              <a:t>Процессы </a:t>
            </a:r>
          </a:p>
          <a:p>
            <a:r>
              <a:rPr lang="ru-RU" sz="1600" dirty="0">
                <a:latin typeface="+mj-lt"/>
              </a:rPr>
              <a:t>управления</a:t>
            </a:r>
          </a:p>
        </p:txBody>
      </p:sp>
      <p:sp>
        <p:nvSpPr>
          <p:cNvPr id="24" name="TextBox 23">
            <a:extLst>
              <a:ext uri="{FF2B5EF4-FFF2-40B4-BE49-F238E27FC236}">
                <a16:creationId xmlns:a16="http://schemas.microsoft.com/office/drawing/2014/main" id="{5CAB1CBF-110E-324F-8803-60F04D6F315C}"/>
              </a:ext>
            </a:extLst>
          </p:cNvPr>
          <p:cNvSpPr txBox="1"/>
          <p:nvPr/>
        </p:nvSpPr>
        <p:spPr>
          <a:xfrm>
            <a:off x="3972829" y="1790640"/>
            <a:ext cx="1521570" cy="584775"/>
          </a:xfrm>
          <a:prstGeom prst="rect">
            <a:avLst/>
          </a:prstGeom>
          <a:noFill/>
        </p:spPr>
        <p:txBody>
          <a:bodyPr wrap="none" rtlCol="0">
            <a:spAutoFit/>
          </a:bodyPr>
          <a:lstStyle/>
          <a:p>
            <a:pPr algn="ctr"/>
            <a:r>
              <a:rPr lang="ru-RU" sz="1600" dirty="0">
                <a:latin typeface="+mj-lt"/>
              </a:rPr>
              <a:t>Подходящая </a:t>
            </a:r>
          </a:p>
          <a:p>
            <a:pPr algn="ctr"/>
            <a:r>
              <a:rPr lang="ru-RU" sz="1600" dirty="0">
                <a:latin typeface="+mj-lt"/>
              </a:rPr>
              <a:t>культура</a:t>
            </a:r>
          </a:p>
        </p:txBody>
      </p:sp>
      <p:sp>
        <p:nvSpPr>
          <p:cNvPr id="25" name="TextBox 24">
            <a:extLst>
              <a:ext uri="{FF2B5EF4-FFF2-40B4-BE49-F238E27FC236}">
                <a16:creationId xmlns:a16="http://schemas.microsoft.com/office/drawing/2014/main" id="{3029924F-BFA2-064E-B87B-106188B65DDD}"/>
              </a:ext>
            </a:extLst>
          </p:cNvPr>
          <p:cNvSpPr txBox="1"/>
          <p:nvPr/>
        </p:nvSpPr>
        <p:spPr>
          <a:xfrm>
            <a:off x="4113935" y="4977721"/>
            <a:ext cx="1149674" cy="584775"/>
          </a:xfrm>
          <a:prstGeom prst="rect">
            <a:avLst/>
          </a:prstGeom>
          <a:noFill/>
        </p:spPr>
        <p:txBody>
          <a:bodyPr wrap="none" rtlCol="0">
            <a:spAutoFit/>
          </a:bodyPr>
          <a:lstStyle/>
          <a:p>
            <a:r>
              <a:rPr lang="ru-RU" sz="1600" dirty="0">
                <a:latin typeface="+mj-lt"/>
              </a:rPr>
              <a:t>Развитие </a:t>
            </a:r>
          </a:p>
          <a:p>
            <a:r>
              <a:rPr lang="ru-RU" sz="1600" dirty="0">
                <a:latin typeface="+mj-lt"/>
              </a:rPr>
              <a:t>талантов</a:t>
            </a:r>
          </a:p>
        </p:txBody>
      </p:sp>
      <p:sp>
        <p:nvSpPr>
          <p:cNvPr id="26" name="TextBox 25">
            <a:extLst>
              <a:ext uri="{FF2B5EF4-FFF2-40B4-BE49-F238E27FC236}">
                <a16:creationId xmlns:a16="http://schemas.microsoft.com/office/drawing/2014/main" id="{99C397F7-8B37-004A-977E-FDE16CEE9FB2}"/>
              </a:ext>
            </a:extLst>
          </p:cNvPr>
          <p:cNvSpPr txBox="1"/>
          <p:nvPr/>
        </p:nvSpPr>
        <p:spPr>
          <a:xfrm rot="18222973">
            <a:off x="1978196" y="2718290"/>
            <a:ext cx="1712328" cy="338554"/>
          </a:xfrm>
          <a:prstGeom prst="rect">
            <a:avLst/>
          </a:prstGeom>
          <a:noFill/>
        </p:spPr>
        <p:txBody>
          <a:bodyPr wrap="none" rtlCol="0">
            <a:spAutoFit/>
          </a:bodyPr>
          <a:lstStyle/>
          <a:p>
            <a:r>
              <a:rPr lang="ru-RU" sz="1600" dirty="0">
                <a:latin typeface="+mj-lt"/>
              </a:rPr>
              <a:t>Коллаборация</a:t>
            </a:r>
          </a:p>
        </p:txBody>
      </p:sp>
      <p:sp>
        <p:nvSpPr>
          <p:cNvPr id="27" name="TextBox 26">
            <a:extLst>
              <a:ext uri="{FF2B5EF4-FFF2-40B4-BE49-F238E27FC236}">
                <a16:creationId xmlns:a16="http://schemas.microsoft.com/office/drawing/2014/main" id="{1B235072-C71C-D040-B53D-36585CE287B8}"/>
              </a:ext>
            </a:extLst>
          </p:cNvPr>
          <p:cNvSpPr txBox="1"/>
          <p:nvPr/>
        </p:nvSpPr>
        <p:spPr>
          <a:xfrm rot="3523489">
            <a:off x="5598040" y="2616601"/>
            <a:ext cx="1795683" cy="584775"/>
          </a:xfrm>
          <a:prstGeom prst="rect">
            <a:avLst/>
          </a:prstGeom>
          <a:noFill/>
        </p:spPr>
        <p:txBody>
          <a:bodyPr wrap="none" rtlCol="0">
            <a:spAutoFit/>
          </a:bodyPr>
          <a:lstStyle/>
          <a:p>
            <a:pPr algn="ctr"/>
            <a:r>
              <a:rPr lang="ru-RU" sz="1600" dirty="0">
                <a:latin typeface="+mj-lt"/>
              </a:rPr>
              <a:t>Отчетность</a:t>
            </a:r>
          </a:p>
          <a:p>
            <a:pPr algn="ctr"/>
            <a:r>
              <a:rPr lang="ru-RU" sz="1600" dirty="0">
                <a:latin typeface="+mj-lt"/>
              </a:rPr>
              <a:t>по результатам</a:t>
            </a:r>
          </a:p>
        </p:txBody>
      </p:sp>
      <p:sp>
        <p:nvSpPr>
          <p:cNvPr id="28" name="TextBox 27">
            <a:extLst>
              <a:ext uri="{FF2B5EF4-FFF2-40B4-BE49-F238E27FC236}">
                <a16:creationId xmlns:a16="http://schemas.microsoft.com/office/drawing/2014/main" id="{A9D866FD-7070-C44E-B4F7-C9F89E2D08F7}"/>
              </a:ext>
            </a:extLst>
          </p:cNvPr>
          <p:cNvSpPr txBox="1"/>
          <p:nvPr/>
        </p:nvSpPr>
        <p:spPr>
          <a:xfrm rot="3242276">
            <a:off x="2100095" y="4223940"/>
            <a:ext cx="1773241" cy="584775"/>
          </a:xfrm>
          <a:prstGeom prst="rect">
            <a:avLst/>
          </a:prstGeom>
          <a:noFill/>
        </p:spPr>
        <p:txBody>
          <a:bodyPr wrap="none" rtlCol="0">
            <a:spAutoFit/>
          </a:bodyPr>
          <a:lstStyle/>
          <a:p>
            <a:pPr algn="ctr"/>
            <a:r>
              <a:rPr lang="ru-RU" sz="1600" dirty="0">
                <a:latin typeface="+mj-lt"/>
              </a:rPr>
              <a:t>Обмен </a:t>
            </a:r>
          </a:p>
          <a:p>
            <a:pPr algn="ctr"/>
            <a:r>
              <a:rPr lang="ru-RU" sz="1600" dirty="0">
                <a:latin typeface="+mj-lt"/>
              </a:rPr>
              <a:t>информацией</a:t>
            </a:r>
          </a:p>
        </p:txBody>
      </p:sp>
      <p:sp>
        <p:nvSpPr>
          <p:cNvPr id="29" name="TextBox 28">
            <a:extLst>
              <a:ext uri="{FF2B5EF4-FFF2-40B4-BE49-F238E27FC236}">
                <a16:creationId xmlns:a16="http://schemas.microsoft.com/office/drawing/2014/main" id="{73362101-57FD-394B-A8AD-E4C42D599B7D}"/>
              </a:ext>
            </a:extLst>
          </p:cNvPr>
          <p:cNvSpPr txBox="1"/>
          <p:nvPr/>
        </p:nvSpPr>
        <p:spPr>
          <a:xfrm rot="18408430">
            <a:off x="5817777" y="4339116"/>
            <a:ext cx="1300356" cy="584775"/>
          </a:xfrm>
          <a:prstGeom prst="rect">
            <a:avLst/>
          </a:prstGeom>
          <a:noFill/>
        </p:spPr>
        <p:txBody>
          <a:bodyPr wrap="none" rtlCol="0">
            <a:spAutoFit/>
          </a:bodyPr>
          <a:lstStyle/>
          <a:p>
            <a:pPr algn="ctr"/>
            <a:r>
              <a:rPr lang="ru-RU" sz="1600" dirty="0">
                <a:latin typeface="+mj-lt"/>
              </a:rPr>
              <a:t>Генерация</a:t>
            </a:r>
          </a:p>
          <a:p>
            <a:pPr algn="ctr"/>
            <a:r>
              <a:rPr lang="ru-RU" sz="1600" dirty="0">
                <a:latin typeface="+mj-lt"/>
              </a:rPr>
              <a:t>идей</a:t>
            </a:r>
          </a:p>
        </p:txBody>
      </p:sp>
      <p:sp>
        <p:nvSpPr>
          <p:cNvPr id="30" name="Down Arrow 29">
            <a:extLst>
              <a:ext uri="{FF2B5EF4-FFF2-40B4-BE49-F238E27FC236}">
                <a16:creationId xmlns:a16="http://schemas.microsoft.com/office/drawing/2014/main" id="{A57B6D51-482B-7548-9529-63293A675DB7}"/>
              </a:ext>
            </a:extLst>
          </p:cNvPr>
          <p:cNvSpPr/>
          <p:nvPr/>
        </p:nvSpPr>
        <p:spPr>
          <a:xfrm rot="10800000">
            <a:off x="4485302" y="5692020"/>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22494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59404" y="165848"/>
            <a:ext cx="7818965" cy="711200"/>
          </a:xfrm>
        </p:spPr>
        <p:txBody>
          <a:bodyPr/>
          <a:lstStyle/>
          <a:p>
            <a:r>
              <a:rPr lang="ru-RU" altLang="en-US" sz="2400" dirty="0">
                <a:latin typeface="+mj-lt"/>
              </a:rPr>
              <a:t>Талант</a:t>
            </a:r>
            <a:r>
              <a:rPr lang="en-US" altLang="en-US" sz="2400" dirty="0">
                <a:latin typeface="+mj-lt"/>
              </a:rPr>
              <a:t>: </a:t>
            </a:r>
            <a:r>
              <a:rPr lang="ru-RU" altLang="en-US" sz="2400" dirty="0">
                <a:latin typeface="+mj-lt"/>
              </a:rPr>
              <a:t>обзор опций</a:t>
            </a:r>
            <a:endParaRPr lang="en-US" altLang="en-US" sz="2400" dirty="0">
              <a:latin typeface="+mj-lt"/>
            </a:endParaRPr>
          </a:p>
        </p:txBody>
      </p:sp>
      <p:sp>
        <p:nvSpPr>
          <p:cNvPr id="24579" name="Oval 14"/>
          <p:cNvSpPr>
            <a:spLocks noChangeArrowheads="1"/>
          </p:cNvSpPr>
          <p:nvPr/>
        </p:nvSpPr>
        <p:spPr bwMode="auto">
          <a:xfrm>
            <a:off x="96442" y="825991"/>
            <a:ext cx="8857060" cy="711200"/>
          </a:xfrm>
          <a:prstGeom prst="ellipse">
            <a:avLst/>
          </a:prstGeom>
          <a:solidFill>
            <a:srgbClr val="CCECFF"/>
          </a:solidFill>
          <a:ln w="9525" algn="ctr">
            <a:noFill/>
            <a:round/>
            <a:headEnd/>
            <a:tailEnd/>
          </a:ln>
        </p:spPr>
        <p:txBody>
          <a:bodyPr/>
          <a:lstStyle>
            <a:lvl1pPr defTabSz="457200">
              <a:defRPr b="1" i="1">
                <a:solidFill>
                  <a:schemeClr val="tx1"/>
                </a:solidFill>
                <a:latin typeface="Arial" panose="020B0604020202020204" pitchFamily="34" charset="0"/>
                <a:ea typeface="ＭＳ Ｐゴシック" panose="020B0600070205080204" pitchFamily="34" charset="-128"/>
              </a:defRPr>
            </a:lvl1pPr>
            <a:lvl2pPr marL="742950" indent="-285750" defTabSz="457200">
              <a:defRPr b="1" i="1">
                <a:solidFill>
                  <a:schemeClr val="tx1"/>
                </a:solidFill>
                <a:latin typeface="Arial" panose="020B0604020202020204" pitchFamily="34" charset="0"/>
                <a:ea typeface="ＭＳ Ｐゴシック" panose="020B0600070205080204" pitchFamily="34" charset="-128"/>
              </a:defRPr>
            </a:lvl2pPr>
            <a:lvl3pPr marL="1143000" indent="-228600" defTabSz="457200">
              <a:defRPr b="1" i="1">
                <a:solidFill>
                  <a:schemeClr val="tx1"/>
                </a:solidFill>
                <a:latin typeface="Arial" panose="020B0604020202020204" pitchFamily="34" charset="0"/>
                <a:ea typeface="ＭＳ Ｐゴシック" panose="020B0600070205080204" pitchFamily="34" charset="-128"/>
              </a:defRPr>
            </a:lvl3pPr>
            <a:lvl4pPr marL="1600200" indent="-228600" defTabSz="457200">
              <a:defRPr b="1" i="1">
                <a:solidFill>
                  <a:schemeClr val="tx1"/>
                </a:solidFill>
                <a:latin typeface="Arial" panose="020B0604020202020204" pitchFamily="34" charset="0"/>
                <a:ea typeface="ＭＳ Ｐゴシック" panose="020B0600070205080204" pitchFamily="34" charset="-128"/>
              </a:defRPr>
            </a:lvl4pPr>
            <a:lvl5pPr marL="2057400" indent="-228600" defTabSz="457200">
              <a:defRPr b="1"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defRPr/>
            </a:pPr>
            <a:r>
              <a:rPr lang="ru-RU" altLang="en-US" sz="1600" i="0" dirty="0">
                <a:latin typeface="+mj-lt"/>
              </a:rPr>
              <a:t>Компетенция</a:t>
            </a:r>
            <a:endParaRPr lang="en-US" altLang="en-US" sz="1600" i="0" dirty="0">
              <a:latin typeface="+mj-lt"/>
            </a:endParaRPr>
          </a:p>
          <a:p>
            <a:pPr algn="ctr" eaLnBrk="1" hangingPunct="1">
              <a:lnSpc>
                <a:spcPct val="93000"/>
              </a:lnSpc>
              <a:buClr>
                <a:srgbClr val="000000"/>
              </a:buClr>
              <a:buSzPct val="100000"/>
              <a:buFont typeface="Arial" panose="020B0604020202020204" pitchFamily="34" charset="0"/>
              <a:buNone/>
              <a:defRPr/>
            </a:pPr>
            <a:r>
              <a:rPr lang="ru-RU" altLang="en-US" sz="1600" b="0" i="0" dirty="0">
                <a:latin typeface="+mj-lt"/>
              </a:rPr>
              <a:t>Найм, движение людей сквозь организацию, увольнения</a:t>
            </a:r>
            <a:endParaRPr lang="en-US" altLang="en-US" sz="1600" b="0" i="0" dirty="0">
              <a:latin typeface="+mj-lt"/>
            </a:endParaRPr>
          </a:p>
        </p:txBody>
      </p:sp>
      <p:sp>
        <p:nvSpPr>
          <p:cNvPr id="24580" name="Oval 14"/>
          <p:cNvSpPr>
            <a:spLocks noChangeArrowheads="1"/>
          </p:cNvSpPr>
          <p:nvPr/>
        </p:nvSpPr>
        <p:spPr bwMode="auto">
          <a:xfrm>
            <a:off x="138570" y="3838103"/>
            <a:ext cx="8860631" cy="987267"/>
          </a:xfrm>
          <a:prstGeom prst="ellipse">
            <a:avLst/>
          </a:prstGeom>
          <a:solidFill>
            <a:srgbClr val="CCECFF"/>
          </a:solidFill>
          <a:ln w="9525" algn="ctr">
            <a:noFill/>
            <a:round/>
            <a:headEnd/>
            <a:tailEnd/>
          </a:ln>
        </p:spPr>
        <p:txBody>
          <a:bodyPr/>
          <a:lstStyle>
            <a:lvl1pPr defTabSz="457200">
              <a:defRPr b="1" i="1">
                <a:solidFill>
                  <a:schemeClr val="tx1"/>
                </a:solidFill>
                <a:latin typeface="Arial" panose="020B0604020202020204" pitchFamily="34" charset="0"/>
                <a:ea typeface="ＭＳ Ｐゴシック" panose="020B0600070205080204" pitchFamily="34" charset="-128"/>
              </a:defRPr>
            </a:lvl1pPr>
            <a:lvl2pPr marL="742950" indent="-285750" defTabSz="457200">
              <a:defRPr b="1" i="1">
                <a:solidFill>
                  <a:schemeClr val="tx1"/>
                </a:solidFill>
                <a:latin typeface="Arial" panose="020B0604020202020204" pitchFamily="34" charset="0"/>
                <a:ea typeface="ＭＳ Ｐゴシック" panose="020B0600070205080204" pitchFamily="34" charset="-128"/>
              </a:defRPr>
            </a:lvl2pPr>
            <a:lvl3pPr marL="1143000" indent="-228600" defTabSz="457200">
              <a:defRPr b="1" i="1">
                <a:solidFill>
                  <a:schemeClr val="tx1"/>
                </a:solidFill>
                <a:latin typeface="Arial" panose="020B0604020202020204" pitchFamily="34" charset="0"/>
                <a:ea typeface="ＭＳ Ｐゴシック" panose="020B0600070205080204" pitchFamily="34" charset="-128"/>
              </a:defRPr>
            </a:lvl3pPr>
            <a:lvl4pPr marL="1600200" indent="-228600" defTabSz="457200">
              <a:defRPr b="1" i="1">
                <a:solidFill>
                  <a:schemeClr val="tx1"/>
                </a:solidFill>
                <a:latin typeface="Arial" panose="020B0604020202020204" pitchFamily="34" charset="0"/>
                <a:ea typeface="ＭＳ Ｐゴシック" panose="020B0600070205080204" pitchFamily="34" charset="-128"/>
              </a:defRPr>
            </a:lvl4pPr>
            <a:lvl5pPr marL="2057400" indent="-228600" defTabSz="457200">
              <a:defRPr b="1"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defRPr/>
            </a:pPr>
            <a:r>
              <a:rPr lang="ru-RU" altLang="en-US" sz="1600" i="0" dirty="0">
                <a:latin typeface="+mj-lt"/>
              </a:rPr>
              <a:t>Приверженность</a:t>
            </a:r>
            <a:endParaRPr lang="en-US" altLang="en-US" sz="1600" i="0" dirty="0">
              <a:latin typeface="+mj-lt"/>
            </a:endParaRPr>
          </a:p>
          <a:p>
            <a:pPr algn="ctr" eaLnBrk="1" hangingPunct="1">
              <a:lnSpc>
                <a:spcPct val="93000"/>
              </a:lnSpc>
              <a:buClr>
                <a:srgbClr val="000000"/>
              </a:buClr>
              <a:buSzPct val="100000"/>
              <a:buFont typeface="Arial" panose="020B0604020202020204" pitchFamily="34" charset="0"/>
              <a:buNone/>
              <a:defRPr/>
            </a:pPr>
            <a:r>
              <a:rPr lang="ru-RU" altLang="en-US" sz="1600" b="0" i="0" dirty="0">
                <a:latin typeface="+mj-lt"/>
              </a:rPr>
              <a:t>Вовлекайте сотрудников в работу с помощью ценностного предложения для персонала</a:t>
            </a:r>
            <a:endParaRPr lang="en-US" altLang="en-US" sz="1600" b="0" i="0" dirty="0">
              <a:latin typeface="+mj-lt"/>
            </a:endParaRPr>
          </a:p>
        </p:txBody>
      </p:sp>
      <p:sp>
        <p:nvSpPr>
          <p:cNvPr id="37893" name="Oval 14"/>
          <p:cNvSpPr>
            <a:spLocks noChangeArrowheads="1"/>
          </p:cNvSpPr>
          <p:nvPr/>
        </p:nvSpPr>
        <p:spPr bwMode="auto">
          <a:xfrm>
            <a:off x="102394" y="5773042"/>
            <a:ext cx="8860631" cy="919109"/>
          </a:xfrm>
          <a:prstGeom prst="ellipse">
            <a:avLst/>
          </a:prstGeom>
          <a:solidFill>
            <a:srgbClr val="CCECFF"/>
          </a:solidFill>
          <a:ln w="9525" algn="ctr">
            <a:noFill/>
            <a:round/>
            <a:headEnd/>
            <a:tailEnd/>
          </a:ln>
        </p:spPr>
        <p:txBody>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ru-RU" altLang="en-US" sz="1600" b="1" dirty="0">
                <a:latin typeface="+mj-lt"/>
              </a:rPr>
              <a:t>Вклад в дело</a:t>
            </a:r>
            <a:endParaRPr lang="en-US" altLang="en-US" sz="1600" b="1" dirty="0">
              <a:latin typeface="+mj-lt"/>
            </a:endParaRPr>
          </a:p>
          <a:p>
            <a:pPr algn="ctr" eaLnBrk="1" hangingPunct="1">
              <a:lnSpc>
                <a:spcPct val="93000"/>
              </a:lnSpc>
              <a:buClr>
                <a:srgbClr val="000000"/>
              </a:buClr>
              <a:buSzPct val="100000"/>
              <a:buFont typeface="Arial" panose="020B0604020202020204" pitchFamily="34" charset="0"/>
              <a:buNone/>
            </a:pPr>
            <a:r>
              <a:rPr lang="ru-RU" altLang="en-US" sz="1600" dirty="0">
                <a:latin typeface="+mj-lt"/>
              </a:rPr>
              <a:t>Помогать сотрудникам</a:t>
            </a:r>
            <a:r>
              <a:rPr lang="en-US" altLang="en-US" sz="1600" dirty="0">
                <a:latin typeface="+mj-lt"/>
              </a:rPr>
              <a:t> [17] </a:t>
            </a:r>
            <a:r>
              <a:rPr lang="ru-RU" altLang="en-US" sz="1600" dirty="0">
                <a:latin typeface="+mj-lt"/>
              </a:rPr>
              <a:t>верить</a:t>
            </a:r>
            <a:r>
              <a:rPr lang="en-US" altLang="en-US" sz="1600" dirty="0">
                <a:latin typeface="+mj-lt"/>
              </a:rPr>
              <a:t> (</a:t>
            </a:r>
            <a:r>
              <a:rPr lang="ru-RU" altLang="en-US" sz="1600" dirty="0">
                <a:latin typeface="+mj-lt"/>
              </a:rPr>
              <a:t>смысл</a:t>
            </a:r>
            <a:r>
              <a:rPr lang="en-US" altLang="en-US" sz="1600" dirty="0">
                <a:latin typeface="+mj-lt"/>
              </a:rPr>
              <a:t>)</a:t>
            </a:r>
            <a:r>
              <a:rPr lang="ru-RU" altLang="en-US" sz="1600" dirty="0">
                <a:latin typeface="+mj-lt"/>
              </a:rPr>
              <a:t> и </a:t>
            </a:r>
            <a:r>
              <a:rPr lang="en-US" altLang="en-US" sz="1600" dirty="0">
                <a:latin typeface="+mj-lt"/>
              </a:rPr>
              <a:t>[18]</a:t>
            </a:r>
            <a:r>
              <a:rPr lang="ru-RU" altLang="en-US" sz="1600" dirty="0">
                <a:latin typeface="+mj-lt"/>
              </a:rPr>
              <a:t> развиваться</a:t>
            </a:r>
            <a:r>
              <a:rPr lang="en-US" altLang="en-US" sz="1600" dirty="0">
                <a:latin typeface="+mj-lt"/>
              </a:rPr>
              <a:t> (</a:t>
            </a:r>
            <a:r>
              <a:rPr lang="ru-RU" altLang="en-US" sz="1600" dirty="0">
                <a:latin typeface="+mj-lt"/>
              </a:rPr>
              <a:t>установка на рост</a:t>
            </a:r>
            <a:r>
              <a:rPr lang="en-US" altLang="en-US" sz="1600" dirty="0">
                <a:latin typeface="+mj-lt"/>
              </a:rPr>
              <a:t>)</a:t>
            </a:r>
          </a:p>
        </p:txBody>
      </p:sp>
      <p:sp>
        <p:nvSpPr>
          <p:cNvPr id="7" name="Rounded Rectangle 2"/>
          <p:cNvSpPr>
            <a:spLocks noChangeArrowheads="1"/>
          </p:cNvSpPr>
          <p:nvPr/>
        </p:nvSpPr>
        <p:spPr bwMode="auto">
          <a:xfrm>
            <a:off x="791765" y="1716951"/>
            <a:ext cx="1944290" cy="2051621"/>
          </a:xfrm>
          <a:prstGeom prst="roundRect">
            <a:avLst>
              <a:gd name="adj" fmla="val 16667"/>
            </a:avLst>
          </a:prstGeom>
          <a:solidFill>
            <a:srgbClr val="FFC000"/>
          </a:solidFill>
          <a:ln w="9525" algn="ctr">
            <a:noFill/>
            <a:round/>
            <a:headEnd/>
            <a:tailEnd/>
          </a:ln>
        </p:spPr>
        <p:txBody>
          <a:bodyPr anchor="t"/>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marL="171450" indent="-171450" eaLnBrk="1" hangingPunct="1">
              <a:spcBef>
                <a:spcPct val="20000"/>
              </a:spcBef>
              <a:defRPr/>
            </a:pPr>
            <a:r>
              <a:rPr lang="ru-RU" altLang="en-US" sz="1000" i="0" dirty="0">
                <a:latin typeface="+mj-lt"/>
              </a:rPr>
              <a:t>Найм</a:t>
            </a:r>
            <a:endParaRPr lang="en-US" altLang="en-US" sz="1000" i="0" dirty="0">
              <a:latin typeface="+mj-lt"/>
            </a:endParaRPr>
          </a:p>
          <a:p>
            <a:pPr marL="257175" indent="-257175" eaLnBrk="1" hangingPunct="1">
              <a:spcBef>
                <a:spcPct val="20000"/>
              </a:spcBef>
              <a:buFont typeface="+mj-lt"/>
              <a:buAutoNum type="arabicPeriod"/>
              <a:defRPr/>
            </a:pPr>
            <a:r>
              <a:rPr lang="ru-RU" altLang="en-US" sz="1000" b="0" i="0" dirty="0">
                <a:latin typeface="+mj-lt"/>
              </a:rPr>
              <a:t>Задайте стандарты</a:t>
            </a:r>
            <a:endParaRPr lang="en-US" altLang="en-US" sz="1000" b="0" i="0" dirty="0">
              <a:latin typeface="+mj-lt"/>
            </a:endParaRPr>
          </a:p>
          <a:p>
            <a:pPr marL="257175" indent="-257175" eaLnBrk="1" hangingPunct="1">
              <a:spcBef>
                <a:spcPct val="20000"/>
              </a:spcBef>
              <a:buFont typeface="+mj-lt"/>
              <a:buAutoNum type="arabicPeriod"/>
              <a:defRPr/>
            </a:pPr>
            <a:r>
              <a:rPr lang="ru-RU" altLang="en-US" sz="1000" b="0" i="0" dirty="0">
                <a:latin typeface="+mj-lt"/>
              </a:rPr>
              <a:t>Подбирайте кандидатов</a:t>
            </a:r>
            <a:endParaRPr lang="en-US" altLang="en-US" sz="1000" b="0" i="0" dirty="0">
              <a:latin typeface="+mj-lt"/>
            </a:endParaRPr>
          </a:p>
          <a:p>
            <a:pPr marL="257175" indent="-257175" eaLnBrk="1" hangingPunct="1">
              <a:spcBef>
                <a:spcPct val="20000"/>
              </a:spcBef>
              <a:buFont typeface="+mj-lt"/>
              <a:buAutoNum type="arabicPeriod"/>
              <a:defRPr/>
            </a:pPr>
            <a:r>
              <a:rPr lang="ru-RU" altLang="en-US" sz="1000" b="0" i="0" dirty="0">
                <a:latin typeface="+mj-lt"/>
              </a:rPr>
              <a:t>Проверьте кандидата</a:t>
            </a:r>
            <a:endParaRPr lang="en-US" altLang="en-US" sz="1000" b="0" i="0" dirty="0">
              <a:latin typeface="+mj-lt"/>
            </a:endParaRPr>
          </a:p>
          <a:p>
            <a:pPr marL="257175" indent="-257175" eaLnBrk="1" hangingPunct="1">
              <a:spcBef>
                <a:spcPct val="20000"/>
              </a:spcBef>
              <a:buFont typeface="+mj-lt"/>
              <a:buAutoNum type="arabicPeriod"/>
              <a:defRPr/>
            </a:pPr>
            <a:r>
              <a:rPr lang="ru-RU" altLang="en-US" sz="1000" b="0" i="0" dirty="0">
                <a:latin typeface="+mj-lt"/>
              </a:rPr>
              <a:t>Заполучите кандидата</a:t>
            </a:r>
            <a:endParaRPr lang="en-US" altLang="en-US" sz="1000" b="0" i="0" dirty="0">
              <a:latin typeface="+mj-lt"/>
            </a:endParaRPr>
          </a:p>
          <a:p>
            <a:pPr marL="257175" indent="-257175" eaLnBrk="1" hangingPunct="1">
              <a:spcBef>
                <a:spcPct val="20000"/>
              </a:spcBef>
              <a:buFont typeface="+mj-lt"/>
              <a:buAutoNum type="arabicPeriod"/>
              <a:defRPr/>
            </a:pPr>
            <a:r>
              <a:rPr lang="ru-RU" altLang="en-US" sz="1000" b="0" i="0" dirty="0">
                <a:latin typeface="+mj-lt"/>
              </a:rPr>
              <a:t>Помогите кандидату освоиться</a:t>
            </a:r>
            <a:endParaRPr lang="en-US" altLang="en-US" sz="1000" b="0" i="0" dirty="0">
              <a:latin typeface="+mj-lt"/>
            </a:endParaRPr>
          </a:p>
        </p:txBody>
      </p:sp>
      <p:sp>
        <p:nvSpPr>
          <p:cNvPr id="9" name="Rounded Rectangle 2"/>
          <p:cNvSpPr>
            <a:spLocks noChangeArrowheads="1"/>
          </p:cNvSpPr>
          <p:nvPr/>
        </p:nvSpPr>
        <p:spPr bwMode="auto">
          <a:xfrm>
            <a:off x="3143250" y="1716951"/>
            <a:ext cx="2628900" cy="2051621"/>
          </a:xfrm>
          <a:prstGeom prst="roundRect">
            <a:avLst>
              <a:gd name="adj" fmla="val 16667"/>
            </a:avLst>
          </a:prstGeom>
          <a:solidFill>
            <a:srgbClr val="FFC000"/>
          </a:solidFill>
          <a:ln w="9525" algn="ctr">
            <a:noFill/>
            <a:round/>
            <a:headEnd/>
            <a:tailEnd/>
          </a:ln>
        </p:spPr>
        <p:txBody>
          <a:bodyPr anchor="t"/>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marL="171450" indent="-171450" eaLnBrk="1" hangingPunct="1">
              <a:spcBef>
                <a:spcPct val="20000"/>
              </a:spcBef>
              <a:defRPr/>
            </a:pPr>
            <a:r>
              <a:rPr lang="ru-RU" altLang="en-US" sz="1000" i="0" dirty="0">
                <a:latin typeface="+mj-lt"/>
              </a:rPr>
              <a:t>Движение людей сквозь организацию</a:t>
            </a:r>
            <a:endParaRPr lang="en-US" altLang="en-US" sz="1000" i="0" dirty="0">
              <a:latin typeface="+mj-lt"/>
            </a:endParaRPr>
          </a:p>
          <a:p>
            <a:pPr marL="257175" indent="-257175" eaLnBrk="1" hangingPunct="1">
              <a:spcBef>
                <a:spcPct val="20000"/>
              </a:spcBef>
              <a:buFontTx/>
              <a:buAutoNum type="arabicPeriod" startAt="6"/>
              <a:defRPr/>
            </a:pPr>
            <a:r>
              <a:rPr lang="ru-RU" altLang="en-US" sz="1000" b="0" i="0" dirty="0">
                <a:latin typeface="+mj-lt"/>
              </a:rPr>
              <a:t>План штата ориентирован на задачи</a:t>
            </a:r>
            <a:endParaRPr lang="en-US" altLang="en-US" sz="1000" b="0" i="0" dirty="0">
              <a:latin typeface="+mj-lt"/>
            </a:endParaRPr>
          </a:p>
          <a:p>
            <a:pPr marL="257175" indent="-257175" eaLnBrk="1" hangingPunct="1">
              <a:spcBef>
                <a:spcPct val="20000"/>
              </a:spcBef>
              <a:buFontTx/>
              <a:buAutoNum type="arabicPeriod" startAt="6"/>
              <a:defRPr/>
            </a:pPr>
            <a:r>
              <a:rPr lang="ru-RU" altLang="en-US" sz="1000" b="0" i="0" dirty="0">
                <a:latin typeface="+mj-lt"/>
              </a:rPr>
              <a:t>Обучение и развитие</a:t>
            </a:r>
            <a:endParaRPr lang="en-US" altLang="en-US" sz="1000" b="0" i="0" dirty="0">
              <a:latin typeface="+mj-lt"/>
            </a:endParaRPr>
          </a:p>
          <a:p>
            <a:pPr marL="257175" indent="-257175" eaLnBrk="1" hangingPunct="1">
              <a:spcBef>
                <a:spcPct val="20000"/>
              </a:spcBef>
              <a:buFontTx/>
              <a:buAutoNum type="arabicPeriod" startAt="6"/>
              <a:defRPr/>
            </a:pPr>
            <a:r>
              <a:rPr lang="ru-RU" altLang="en-US" sz="1000" b="0" i="0" dirty="0">
                <a:latin typeface="+mj-lt"/>
              </a:rPr>
              <a:t>Высокий потенциал</a:t>
            </a:r>
            <a:endParaRPr lang="en-US" altLang="en-US" sz="1000" b="0" i="0" dirty="0">
              <a:latin typeface="+mj-lt"/>
            </a:endParaRPr>
          </a:p>
          <a:p>
            <a:pPr marL="257175" indent="-257175" eaLnBrk="1" hangingPunct="1">
              <a:spcBef>
                <a:spcPct val="20000"/>
              </a:spcBef>
              <a:buFontTx/>
              <a:buAutoNum type="arabicPeriod" startAt="6"/>
              <a:defRPr/>
            </a:pPr>
            <a:r>
              <a:rPr lang="ru-RU" altLang="en-US" sz="1000" b="0" i="0" dirty="0">
                <a:latin typeface="+mj-lt"/>
              </a:rPr>
              <a:t>Карьера и повышение в должности</a:t>
            </a:r>
            <a:r>
              <a:rPr lang="en-US" altLang="en-US" sz="1000" b="0" i="0" dirty="0">
                <a:latin typeface="+mj-lt"/>
              </a:rPr>
              <a:t> </a:t>
            </a:r>
          </a:p>
          <a:p>
            <a:pPr marL="257175" indent="-257175" eaLnBrk="1" hangingPunct="1">
              <a:spcBef>
                <a:spcPct val="20000"/>
              </a:spcBef>
              <a:buFontTx/>
              <a:buAutoNum type="arabicPeriod" startAt="6"/>
              <a:defRPr/>
            </a:pPr>
            <a:r>
              <a:rPr lang="ru-RU" altLang="en-US" sz="1000" b="0" i="0" dirty="0">
                <a:latin typeface="+mj-lt"/>
              </a:rPr>
              <a:t>Управляйте результатами</a:t>
            </a:r>
          </a:p>
          <a:p>
            <a:pPr marL="257175" indent="-257175" eaLnBrk="1" hangingPunct="1">
              <a:spcBef>
                <a:spcPct val="20000"/>
              </a:spcBef>
              <a:buFontTx/>
              <a:buAutoNum type="arabicPeriod" startAt="6"/>
              <a:defRPr/>
            </a:pPr>
            <a:r>
              <a:rPr lang="ru-RU" altLang="en-US" sz="1000" b="0" i="0" dirty="0">
                <a:latin typeface="+mj-lt"/>
              </a:rPr>
              <a:t>Распределите награды </a:t>
            </a:r>
            <a:endParaRPr lang="en-US" altLang="en-US" sz="1575" b="0" i="0" dirty="0">
              <a:latin typeface="+mj-lt"/>
            </a:endParaRPr>
          </a:p>
        </p:txBody>
      </p:sp>
      <p:sp>
        <p:nvSpPr>
          <p:cNvPr id="10" name="Rounded Rectangle 2"/>
          <p:cNvSpPr>
            <a:spLocks noChangeArrowheads="1"/>
          </p:cNvSpPr>
          <p:nvPr/>
        </p:nvSpPr>
        <p:spPr bwMode="auto">
          <a:xfrm>
            <a:off x="6030516" y="1673957"/>
            <a:ext cx="2321719" cy="2051620"/>
          </a:xfrm>
          <a:prstGeom prst="roundRect">
            <a:avLst>
              <a:gd name="adj" fmla="val 16667"/>
            </a:avLst>
          </a:prstGeom>
          <a:solidFill>
            <a:srgbClr val="FFC000"/>
          </a:solidFill>
          <a:ln w="9525" algn="ctr">
            <a:noFill/>
            <a:round/>
            <a:headEnd/>
            <a:tailEnd/>
          </a:ln>
        </p:spPr>
        <p:txBody>
          <a:bodyPr anchor="t"/>
          <a:lstStyle>
            <a:lvl1pPr>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defRPr/>
            </a:pPr>
            <a:r>
              <a:rPr lang="ru-RU" altLang="en-US" sz="1000" i="0" dirty="0">
                <a:latin typeface="+mj-lt"/>
              </a:rPr>
              <a:t>Увольнение</a:t>
            </a:r>
            <a:r>
              <a:rPr lang="ru-RU" altLang="en-US" sz="1000" b="0" i="0" dirty="0">
                <a:latin typeface="+mj-lt"/>
              </a:rPr>
              <a:t> </a:t>
            </a:r>
          </a:p>
          <a:p>
            <a:pPr marL="228600" indent="-228600" eaLnBrk="1" hangingPunct="1">
              <a:spcBef>
                <a:spcPct val="20000"/>
              </a:spcBef>
              <a:buFont typeface="+mj-lt"/>
              <a:buAutoNum type="arabicPeriod"/>
              <a:defRPr/>
            </a:pPr>
            <a:r>
              <a:rPr lang="ru-RU" altLang="en-US" sz="1000" b="0" i="0" dirty="0">
                <a:latin typeface="+mj-lt"/>
              </a:rPr>
              <a:t>сохранение в организации ключевых людей</a:t>
            </a:r>
          </a:p>
          <a:p>
            <a:pPr marL="228600" indent="-228600" eaLnBrk="1" hangingPunct="1">
              <a:spcBef>
                <a:spcPct val="20000"/>
              </a:spcBef>
              <a:buFont typeface="+mj-lt"/>
              <a:buAutoNum type="arabicPeriod"/>
              <a:defRPr/>
            </a:pPr>
            <a:r>
              <a:rPr lang="ru-RU" altLang="en-US" sz="1000" b="0" i="0" dirty="0">
                <a:latin typeface="+mj-lt"/>
              </a:rPr>
              <a:t>Увольнение тех, кого нужно уволить</a:t>
            </a:r>
          </a:p>
          <a:p>
            <a:pPr marL="171450" indent="-171450" eaLnBrk="1" hangingPunct="1">
              <a:spcBef>
                <a:spcPct val="20000"/>
              </a:spcBef>
              <a:buFont typeface="Arial" panose="020B0604020202020204" pitchFamily="34" charset="0"/>
              <a:buChar char="•"/>
              <a:defRPr/>
            </a:pPr>
            <a:endParaRPr lang="ru-RU" altLang="en-US" sz="1000" b="0" i="0" dirty="0">
              <a:latin typeface="+mj-lt"/>
            </a:endParaRPr>
          </a:p>
          <a:p>
            <a:pPr marL="171450" indent="-171450" eaLnBrk="1" hangingPunct="1">
              <a:spcBef>
                <a:spcPct val="20000"/>
              </a:spcBef>
              <a:buFont typeface="Arial" panose="020B0604020202020204" pitchFamily="34" charset="0"/>
              <a:buChar char="•"/>
              <a:defRPr/>
            </a:pPr>
            <a:endParaRPr lang="ru-RU" altLang="en-US" sz="1000" b="0" i="0" dirty="0">
              <a:latin typeface="+mj-lt"/>
            </a:endParaRPr>
          </a:p>
          <a:p>
            <a:pPr marL="171450" indent="-171450" eaLnBrk="1" hangingPunct="1">
              <a:spcBef>
                <a:spcPct val="20000"/>
              </a:spcBef>
              <a:buFont typeface="Arial" panose="020B0604020202020204" pitchFamily="34" charset="0"/>
              <a:buChar char="•"/>
              <a:defRPr/>
            </a:pPr>
            <a:endParaRPr lang="ru-RU" altLang="en-US" sz="1000" b="0" i="0" dirty="0">
              <a:latin typeface="+mj-lt"/>
            </a:endParaRPr>
          </a:p>
          <a:p>
            <a:pPr marL="171450" indent="-171450" eaLnBrk="1" hangingPunct="1">
              <a:spcBef>
                <a:spcPct val="20000"/>
              </a:spcBef>
              <a:buFont typeface="Arial" panose="020B0604020202020204" pitchFamily="34" charset="0"/>
              <a:buChar char="•"/>
              <a:defRPr/>
            </a:pPr>
            <a:endParaRPr lang="ru-RU" altLang="en-US" sz="1000" b="0" i="0" dirty="0">
              <a:latin typeface="+mj-lt"/>
            </a:endParaRPr>
          </a:p>
          <a:p>
            <a:pPr eaLnBrk="1" hangingPunct="1">
              <a:spcBef>
                <a:spcPct val="20000"/>
              </a:spcBef>
              <a:defRPr/>
            </a:pPr>
            <a:endParaRPr lang="en-US" altLang="en-US" sz="1575" b="0" i="0" dirty="0">
              <a:latin typeface="+mj-lt"/>
            </a:endParaRPr>
          </a:p>
          <a:p>
            <a:pPr marL="257175" indent="-257175" eaLnBrk="1" hangingPunct="1">
              <a:spcBef>
                <a:spcPct val="20000"/>
              </a:spcBef>
              <a:buFont typeface="Arial" panose="020B0604020202020204" pitchFamily="34" charset="0"/>
              <a:buChar char="•"/>
              <a:defRPr/>
            </a:pPr>
            <a:endParaRPr lang="en-US" altLang="en-US" sz="1575" b="0" i="0" dirty="0">
              <a:latin typeface="+mj-lt"/>
            </a:endParaRPr>
          </a:p>
        </p:txBody>
      </p:sp>
      <p:sp>
        <p:nvSpPr>
          <p:cNvPr id="24585" name="Rounded Rectangle 2"/>
          <p:cNvSpPr>
            <a:spLocks noChangeArrowheads="1"/>
          </p:cNvSpPr>
          <p:nvPr/>
        </p:nvSpPr>
        <p:spPr bwMode="auto">
          <a:xfrm>
            <a:off x="2678767" y="4921778"/>
            <a:ext cx="3780235" cy="754856"/>
          </a:xfrm>
          <a:prstGeom prst="roundRect">
            <a:avLst>
              <a:gd name="adj" fmla="val 16667"/>
            </a:avLst>
          </a:prstGeom>
          <a:solidFill>
            <a:srgbClr val="FFC000"/>
          </a:solidFill>
          <a:ln w="9525" algn="ctr">
            <a:noFill/>
            <a:round/>
            <a:headEnd/>
            <a:tailEnd/>
          </a:ln>
        </p:spPr>
        <p:txBody>
          <a:bodyPr/>
          <a:lstStyle>
            <a:lvl1pPr marL="342900" indent="-342900">
              <a:defRPr b="1" i="1">
                <a:solidFill>
                  <a:schemeClr val="tx1"/>
                </a:solidFill>
                <a:latin typeface="Arial" panose="020B0604020202020204" pitchFamily="34" charset="0"/>
                <a:ea typeface="ＭＳ Ｐゴシック" panose="020B0600070205080204" pitchFamily="34" charset="-128"/>
              </a:defRPr>
            </a:lvl1pPr>
            <a:lvl2pPr marL="742950" indent="-285750">
              <a:defRPr b="1" i="1">
                <a:solidFill>
                  <a:schemeClr val="tx1"/>
                </a:solidFill>
                <a:latin typeface="Arial" panose="020B0604020202020204" pitchFamily="34" charset="0"/>
                <a:ea typeface="ＭＳ Ｐゴシック" panose="020B0600070205080204" pitchFamily="34" charset="-128"/>
              </a:defRPr>
            </a:lvl2pPr>
            <a:lvl3pPr marL="1143000" indent="-228600">
              <a:defRPr b="1" i="1">
                <a:solidFill>
                  <a:schemeClr val="tx1"/>
                </a:solidFill>
                <a:latin typeface="Arial" panose="020B0604020202020204" pitchFamily="34" charset="0"/>
                <a:ea typeface="ＭＳ Ｐゴシック" panose="020B0600070205080204" pitchFamily="34" charset="-128"/>
              </a:defRPr>
            </a:lvl3pPr>
            <a:lvl4pPr marL="1600200" indent="-228600">
              <a:defRPr b="1" i="1">
                <a:solidFill>
                  <a:schemeClr val="tx1"/>
                </a:solidFill>
                <a:latin typeface="Arial" panose="020B0604020202020204" pitchFamily="34" charset="0"/>
                <a:ea typeface="ＭＳ Ｐゴシック" panose="020B0600070205080204" pitchFamily="34" charset="-128"/>
              </a:defRPr>
            </a:lvl4pPr>
            <a:lvl5pPr marL="2057400" indent="-228600">
              <a:defRPr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ct val="20000"/>
              </a:spcBef>
              <a:defRPr/>
            </a:pPr>
            <a:r>
              <a:rPr lang="en-US" altLang="en-US" sz="1000" b="0" i="0" dirty="0">
                <a:latin typeface="+mj-lt"/>
              </a:rPr>
              <a:t>14. </a:t>
            </a:r>
            <a:r>
              <a:rPr lang="ru-RU" altLang="en-US" sz="1000" b="0" i="0" dirty="0">
                <a:latin typeface="+mj-lt"/>
              </a:rPr>
              <a:t>Создайте ценностное предложение для персонала</a:t>
            </a:r>
            <a:endParaRPr lang="en-US" altLang="en-US" sz="1000" b="0" i="0" dirty="0">
              <a:latin typeface="+mj-lt"/>
            </a:endParaRPr>
          </a:p>
          <a:p>
            <a:pPr marL="0" indent="0" eaLnBrk="1" hangingPunct="1">
              <a:spcBef>
                <a:spcPct val="20000"/>
              </a:spcBef>
              <a:defRPr/>
            </a:pPr>
            <a:r>
              <a:rPr lang="en-US" altLang="en-US" sz="1000" b="0" i="0" dirty="0">
                <a:latin typeface="+mj-lt"/>
              </a:rPr>
              <a:t>15. </a:t>
            </a:r>
            <a:r>
              <a:rPr lang="ru-RU" altLang="en-US" sz="1000" b="0" i="0" dirty="0">
                <a:latin typeface="+mj-lt"/>
              </a:rPr>
              <a:t>Определите и увеличьте ценность для сотрудников</a:t>
            </a:r>
            <a:endParaRPr lang="en-US" altLang="en-US" sz="1000" b="0" i="0" dirty="0">
              <a:latin typeface="+mj-lt"/>
            </a:endParaRPr>
          </a:p>
          <a:p>
            <a:pPr marL="0" indent="0">
              <a:spcBef>
                <a:spcPct val="20000"/>
              </a:spcBef>
              <a:defRPr/>
            </a:pPr>
            <a:r>
              <a:rPr lang="en-US" altLang="en-US" sz="1000" b="0" i="0" dirty="0">
                <a:latin typeface="+mj-lt"/>
              </a:rPr>
              <a:t>16. </a:t>
            </a:r>
            <a:r>
              <a:rPr lang="ru-RU" altLang="en-US" sz="1000" b="0" i="0" dirty="0">
                <a:latin typeface="+mj-lt"/>
              </a:rPr>
              <a:t>Отслеживайте настроения сотрудников</a:t>
            </a:r>
            <a:endParaRPr lang="en-US" altLang="en-US" sz="1000" b="0" i="0" dirty="0">
              <a:latin typeface="+mj-lt"/>
            </a:endParaRPr>
          </a:p>
          <a:p>
            <a:pPr marL="0" indent="0" eaLnBrk="1" hangingPunct="1">
              <a:spcBef>
                <a:spcPct val="20000"/>
              </a:spcBef>
              <a:defRPr/>
            </a:pPr>
            <a:endParaRPr lang="en-US" altLang="en-US" sz="1000" b="0" i="0" dirty="0">
              <a:latin typeface="+mj-lt"/>
            </a:endParaRPr>
          </a:p>
        </p:txBody>
      </p:sp>
    </p:spTree>
    <p:extLst>
      <p:ext uri="{BB962C8B-B14F-4D97-AF65-F5344CB8AC3E}">
        <p14:creationId xmlns:p14="http://schemas.microsoft.com/office/powerpoint/2010/main" val="859974202"/>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24599" y="647218"/>
            <a:ext cx="7818965" cy="711200"/>
          </a:xfrm>
        </p:spPr>
        <p:txBody>
          <a:bodyPr/>
          <a:lstStyle/>
          <a:p>
            <a:r>
              <a:rPr lang="ru-RU" altLang="en-US" sz="2400" dirty="0">
                <a:latin typeface="+mj-lt"/>
              </a:rPr>
              <a:t>Процессы управления в рамках </a:t>
            </a:r>
            <a:r>
              <a:rPr lang="en-US" altLang="en-US" sz="2400" dirty="0">
                <a:latin typeface="+mj-lt"/>
              </a:rPr>
              <a:t>MOE</a:t>
            </a:r>
          </a:p>
        </p:txBody>
      </p:sp>
      <p:pic>
        <p:nvPicPr>
          <p:cNvPr id="2" name="Picture 1"/>
          <p:cNvPicPr>
            <a:picLocks noChangeAspect="1"/>
          </p:cNvPicPr>
          <p:nvPr/>
        </p:nvPicPr>
        <p:blipFill>
          <a:blip r:embed="rId2"/>
          <a:stretch>
            <a:fillRect/>
          </a:stretch>
        </p:blipFill>
        <p:spPr>
          <a:xfrm>
            <a:off x="2245957" y="1803020"/>
            <a:ext cx="4842168" cy="3635055"/>
          </a:xfrm>
          <a:prstGeom prst="rect">
            <a:avLst/>
          </a:prstGeom>
        </p:spPr>
      </p:pic>
      <p:grpSp>
        <p:nvGrpSpPr>
          <p:cNvPr id="15" name="Group 14">
            <a:extLst>
              <a:ext uri="{FF2B5EF4-FFF2-40B4-BE49-F238E27FC236}">
                <a16:creationId xmlns:a16="http://schemas.microsoft.com/office/drawing/2014/main" id="{C49FF734-4B97-474C-8DA9-243C4A90D88E}"/>
              </a:ext>
            </a:extLst>
          </p:cNvPr>
          <p:cNvGrpSpPr/>
          <p:nvPr/>
        </p:nvGrpSpPr>
        <p:grpSpPr>
          <a:xfrm>
            <a:off x="2421115" y="1487351"/>
            <a:ext cx="4459503" cy="4482496"/>
            <a:chOff x="-437910" y="283551"/>
            <a:chExt cx="4459503" cy="4482496"/>
          </a:xfrm>
        </p:grpSpPr>
        <p:sp>
          <p:nvSpPr>
            <p:cNvPr id="7" name="Oval 6">
              <a:extLst>
                <a:ext uri="{FF2B5EF4-FFF2-40B4-BE49-F238E27FC236}">
                  <a16:creationId xmlns:a16="http://schemas.microsoft.com/office/drawing/2014/main" id="{1E0C8D63-CD20-E34C-9E60-473DC2D4A80D}"/>
                </a:ext>
              </a:extLst>
            </p:cNvPr>
            <p:cNvSpPr/>
            <p:nvPr/>
          </p:nvSpPr>
          <p:spPr bwMode="auto">
            <a:xfrm>
              <a:off x="364996" y="283551"/>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3871078-0F34-E949-BF4F-A14B93599EAF}"/>
                </a:ext>
              </a:extLst>
            </p:cNvPr>
            <p:cNvSpPr/>
            <p:nvPr/>
          </p:nvSpPr>
          <p:spPr bwMode="auto">
            <a:xfrm rot="18288180">
              <a:off x="2290478" y="3005629"/>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4BF571D-202E-574A-91CC-88146005465B}"/>
                </a:ext>
              </a:extLst>
            </p:cNvPr>
            <p:cNvSpPr/>
            <p:nvPr/>
          </p:nvSpPr>
          <p:spPr bwMode="auto">
            <a:xfrm rot="18288180">
              <a:off x="-1258816" y="1281817"/>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0860CFBD-71A7-9C46-8DA7-AC87BCDCC4E7}"/>
                </a:ext>
              </a:extLst>
            </p:cNvPr>
            <p:cNvSpPr/>
            <p:nvPr/>
          </p:nvSpPr>
          <p:spPr bwMode="auto">
            <a:xfrm rot="14002488">
              <a:off x="2353944" y="1316148"/>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BA8313-7A05-7241-AD8A-1FA80EF99E9F}"/>
                </a:ext>
              </a:extLst>
            </p:cNvPr>
            <p:cNvSpPr/>
            <p:nvPr/>
          </p:nvSpPr>
          <p:spPr bwMode="auto">
            <a:xfrm rot="14002488">
              <a:off x="-1131750" y="3004959"/>
              <a:ext cx="2488555" cy="1033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C5270234-ADD4-5848-880A-D243052EDF1F}"/>
                </a:ext>
              </a:extLst>
            </p:cNvPr>
            <p:cNvSpPr/>
            <p:nvPr/>
          </p:nvSpPr>
          <p:spPr bwMode="auto">
            <a:xfrm>
              <a:off x="403215" y="3622983"/>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sp>
        <p:nvSpPr>
          <p:cNvPr id="3" name="Oval 2">
            <a:extLst>
              <a:ext uri="{FF2B5EF4-FFF2-40B4-BE49-F238E27FC236}">
                <a16:creationId xmlns:a16="http://schemas.microsoft.com/office/drawing/2014/main" id="{A8D6225F-2009-DE46-B306-DFEB7A55645D}"/>
              </a:ext>
            </a:extLst>
          </p:cNvPr>
          <p:cNvSpPr/>
          <p:nvPr/>
        </p:nvSpPr>
        <p:spPr bwMode="auto">
          <a:xfrm>
            <a:off x="3422763" y="3250272"/>
            <a:ext cx="2488555" cy="100605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AC731A36-9E05-9843-9287-16824C04C78F}"/>
              </a:ext>
            </a:extLst>
          </p:cNvPr>
          <p:cNvSpPr/>
          <p:nvPr/>
        </p:nvSpPr>
        <p:spPr bwMode="auto">
          <a:xfrm>
            <a:off x="3676128" y="4819908"/>
            <a:ext cx="1982420" cy="846743"/>
          </a:xfrm>
          <a:prstGeom prst="ellipse">
            <a:avLst/>
          </a:prstGeom>
          <a:solidFill>
            <a:srgbClr val="F469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F1CA143-35FB-8B4B-815E-8A3A65BF6BE5}"/>
              </a:ext>
            </a:extLst>
          </p:cNvPr>
          <p:cNvSpPr/>
          <p:nvPr/>
        </p:nvSpPr>
        <p:spPr bwMode="auto">
          <a:xfrm>
            <a:off x="3732010" y="1670699"/>
            <a:ext cx="1982420" cy="846743"/>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50F6A338-B35C-B946-B267-E87975C0721C}"/>
              </a:ext>
            </a:extLst>
          </p:cNvPr>
          <p:cNvSpPr/>
          <p:nvPr/>
        </p:nvSpPr>
        <p:spPr bwMode="auto">
          <a:xfrm rot="18338132">
            <a:off x="5519895" y="4159651"/>
            <a:ext cx="1834424" cy="846743"/>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9311D29-2086-D24E-913F-C87CE419692A}"/>
              </a:ext>
            </a:extLst>
          </p:cNvPr>
          <p:cNvSpPr/>
          <p:nvPr/>
        </p:nvSpPr>
        <p:spPr bwMode="auto">
          <a:xfrm rot="18254202">
            <a:off x="1933144" y="2464196"/>
            <a:ext cx="1834424" cy="846743"/>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A3DF1EAB-DBCE-9E4A-BDA9-B707C9F6F7DE}"/>
              </a:ext>
            </a:extLst>
          </p:cNvPr>
          <p:cNvSpPr>
            <a:spLocks noChangeAspect="1"/>
          </p:cNvSpPr>
          <p:nvPr/>
        </p:nvSpPr>
        <p:spPr bwMode="auto">
          <a:xfrm rot="3284777">
            <a:off x="5534569" y="2527539"/>
            <a:ext cx="1858862" cy="858022"/>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48C5CDB-CAC7-F540-9472-33F2EEB75ADB}"/>
              </a:ext>
            </a:extLst>
          </p:cNvPr>
          <p:cNvSpPr/>
          <p:nvPr/>
        </p:nvSpPr>
        <p:spPr bwMode="auto">
          <a:xfrm rot="3284777">
            <a:off x="2028159" y="4126890"/>
            <a:ext cx="1834424" cy="84674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6E01116E-1DD8-4146-9890-3A54C49481E2}"/>
              </a:ext>
            </a:extLst>
          </p:cNvPr>
          <p:cNvSpPr txBox="1"/>
          <p:nvPr/>
        </p:nvSpPr>
        <p:spPr>
          <a:xfrm>
            <a:off x="3958427" y="3435373"/>
            <a:ext cx="1382110" cy="584775"/>
          </a:xfrm>
          <a:prstGeom prst="rect">
            <a:avLst/>
          </a:prstGeom>
          <a:noFill/>
        </p:spPr>
        <p:txBody>
          <a:bodyPr wrap="none" rtlCol="0">
            <a:spAutoFit/>
          </a:bodyPr>
          <a:lstStyle/>
          <a:p>
            <a:r>
              <a:rPr lang="ru-RU" sz="1600" dirty="0">
                <a:latin typeface="+mj-lt"/>
              </a:rPr>
              <a:t>Процессы </a:t>
            </a:r>
          </a:p>
          <a:p>
            <a:r>
              <a:rPr lang="ru-RU" sz="1600" dirty="0">
                <a:latin typeface="+mj-lt"/>
              </a:rPr>
              <a:t>управления</a:t>
            </a:r>
          </a:p>
        </p:txBody>
      </p:sp>
      <p:sp>
        <p:nvSpPr>
          <p:cNvPr id="24" name="TextBox 23">
            <a:extLst>
              <a:ext uri="{FF2B5EF4-FFF2-40B4-BE49-F238E27FC236}">
                <a16:creationId xmlns:a16="http://schemas.microsoft.com/office/drawing/2014/main" id="{5CAB1CBF-110E-324F-8803-60F04D6F315C}"/>
              </a:ext>
            </a:extLst>
          </p:cNvPr>
          <p:cNvSpPr txBox="1"/>
          <p:nvPr/>
        </p:nvSpPr>
        <p:spPr>
          <a:xfrm>
            <a:off x="3972829" y="1790640"/>
            <a:ext cx="1521570" cy="584775"/>
          </a:xfrm>
          <a:prstGeom prst="rect">
            <a:avLst/>
          </a:prstGeom>
          <a:noFill/>
        </p:spPr>
        <p:txBody>
          <a:bodyPr wrap="none" rtlCol="0">
            <a:spAutoFit/>
          </a:bodyPr>
          <a:lstStyle/>
          <a:p>
            <a:pPr algn="ctr"/>
            <a:r>
              <a:rPr lang="ru-RU" sz="1600" dirty="0">
                <a:latin typeface="+mj-lt"/>
              </a:rPr>
              <a:t>Подходящая </a:t>
            </a:r>
          </a:p>
          <a:p>
            <a:pPr algn="ctr"/>
            <a:r>
              <a:rPr lang="ru-RU" sz="1600" dirty="0">
                <a:latin typeface="+mj-lt"/>
              </a:rPr>
              <a:t>культура</a:t>
            </a:r>
          </a:p>
        </p:txBody>
      </p:sp>
      <p:sp>
        <p:nvSpPr>
          <p:cNvPr id="25" name="TextBox 24">
            <a:extLst>
              <a:ext uri="{FF2B5EF4-FFF2-40B4-BE49-F238E27FC236}">
                <a16:creationId xmlns:a16="http://schemas.microsoft.com/office/drawing/2014/main" id="{3029924F-BFA2-064E-B87B-106188B65DDD}"/>
              </a:ext>
            </a:extLst>
          </p:cNvPr>
          <p:cNvSpPr txBox="1"/>
          <p:nvPr/>
        </p:nvSpPr>
        <p:spPr>
          <a:xfrm>
            <a:off x="4113935" y="4977721"/>
            <a:ext cx="1149674" cy="584775"/>
          </a:xfrm>
          <a:prstGeom prst="rect">
            <a:avLst/>
          </a:prstGeom>
          <a:noFill/>
        </p:spPr>
        <p:txBody>
          <a:bodyPr wrap="none" rtlCol="0">
            <a:spAutoFit/>
          </a:bodyPr>
          <a:lstStyle/>
          <a:p>
            <a:r>
              <a:rPr lang="ru-RU" sz="1600" dirty="0">
                <a:latin typeface="+mj-lt"/>
              </a:rPr>
              <a:t>Развитие </a:t>
            </a:r>
          </a:p>
          <a:p>
            <a:r>
              <a:rPr lang="ru-RU" sz="1600" dirty="0">
                <a:latin typeface="+mj-lt"/>
              </a:rPr>
              <a:t>талантов</a:t>
            </a:r>
          </a:p>
        </p:txBody>
      </p:sp>
      <p:sp>
        <p:nvSpPr>
          <p:cNvPr id="26" name="TextBox 25">
            <a:extLst>
              <a:ext uri="{FF2B5EF4-FFF2-40B4-BE49-F238E27FC236}">
                <a16:creationId xmlns:a16="http://schemas.microsoft.com/office/drawing/2014/main" id="{99C397F7-8B37-004A-977E-FDE16CEE9FB2}"/>
              </a:ext>
            </a:extLst>
          </p:cNvPr>
          <p:cNvSpPr txBox="1"/>
          <p:nvPr/>
        </p:nvSpPr>
        <p:spPr>
          <a:xfrm rot="18222973">
            <a:off x="1978196" y="2718290"/>
            <a:ext cx="1712328" cy="338554"/>
          </a:xfrm>
          <a:prstGeom prst="rect">
            <a:avLst/>
          </a:prstGeom>
          <a:noFill/>
        </p:spPr>
        <p:txBody>
          <a:bodyPr wrap="none" rtlCol="0">
            <a:spAutoFit/>
          </a:bodyPr>
          <a:lstStyle/>
          <a:p>
            <a:r>
              <a:rPr lang="ru-RU" sz="1600" dirty="0">
                <a:latin typeface="+mj-lt"/>
              </a:rPr>
              <a:t>Коллаборация</a:t>
            </a:r>
          </a:p>
        </p:txBody>
      </p:sp>
      <p:sp>
        <p:nvSpPr>
          <p:cNvPr id="27" name="TextBox 26">
            <a:extLst>
              <a:ext uri="{FF2B5EF4-FFF2-40B4-BE49-F238E27FC236}">
                <a16:creationId xmlns:a16="http://schemas.microsoft.com/office/drawing/2014/main" id="{1B235072-C71C-D040-B53D-36585CE287B8}"/>
              </a:ext>
            </a:extLst>
          </p:cNvPr>
          <p:cNvSpPr txBox="1"/>
          <p:nvPr/>
        </p:nvSpPr>
        <p:spPr>
          <a:xfrm rot="3523489">
            <a:off x="5598040" y="2616601"/>
            <a:ext cx="1795683" cy="584775"/>
          </a:xfrm>
          <a:prstGeom prst="rect">
            <a:avLst/>
          </a:prstGeom>
          <a:noFill/>
        </p:spPr>
        <p:txBody>
          <a:bodyPr wrap="none" rtlCol="0">
            <a:spAutoFit/>
          </a:bodyPr>
          <a:lstStyle/>
          <a:p>
            <a:pPr algn="ctr"/>
            <a:r>
              <a:rPr lang="ru-RU" sz="1600" dirty="0">
                <a:latin typeface="+mj-lt"/>
              </a:rPr>
              <a:t>Отчетность</a:t>
            </a:r>
          </a:p>
          <a:p>
            <a:pPr algn="ctr"/>
            <a:r>
              <a:rPr lang="ru-RU" sz="1600" dirty="0">
                <a:latin typeface="+mj-lt"/>
              </a:rPr>
              <a:t>по результатам</a:t>
            </a:r>
          </a:p>
        </p:txBody>
      </p:sp>
      <p:sp>
        <p:nvSpPr>
          <p:cNvPr id="28" name="TextBox 27">
            <a:extLst>
              <a:ext uri="{FF2B5EF4-FFF2-40B4-BE49-F238E27FC236}">
                <a16:creationId xmlns:a16="http://schemas.microsoft.com/office/drawing/2014/main" id="{A9D866FD-7070-C44E-B4F7-C9F89E2D08F7}"/>
              </a:ext>
            </a:extLst>
          </p:cNvPr>
          <p:cNvSpPr txBox="1"/>
          <p:nvPr/>
        </p:nvSpPr>
        <p:spPr>
          <a:xfrm rot="3242276">
            <a:off x="2100095" y="4223940"/>
            <a:ext cx="1773241" cy="584775"/>
          </a:xfrm>
          <a:prstGeom prst="rect">
            <a:avLst/>
          </a:prstGeom>
          <a:noFill/>
        </p:spPr>
        <p:txBody>
          <a:bodyPr wrap="none" rtlCol="0">
            <a:spAutoFit/>
          </a:bodyPr>
          <a:lstStyle/>
          <a:p>
            <a:pPr algn="ctr"/>
            <a:r>
              <a:rPr lang="ru-RU" sz="1600" dirty="0">
                <a:latin typeface="+mj-lt"/>
              </a:rPr>
              <a:t>Обмен </a:t>
            </a:r>
          </a:p>
          <a:p>
            <a:pPr algn="ctr"/>
            <a:r>
              <a:rPr lang="ru-RU" sz="1600" dirty="0">
                <a:latin typeface="+mj-lt"/>
              </a:rPr>
              <a:t>информацией</a:t>
            </a:r>
          </a:p>
        </p:txBody>
      </p:sp>
      <p:sp>
        <p:nvSpPr>
          <p:cNvPr id="29" name="TextBox 28">
            <a:extLst>
              <a:ext uri="{FF2B5EF4-FFF2-40B4-BE49-F238E27FC236}">
                <a16:creationId xmlns:a16="http://schemas.microsoft.com/office/drawing/2014/main" id="{73362101-57FD-394B-A8AD-E4C42D599B7D}"/>
              </a:ext>
            </a:extLst>
          </p:cNvPr>
          <p:cNvSpPr txBox="1"/>
          <p:nvPr/>
        </p:nvSpPr>
        <p:spPr>
          <a:xfrm rot="18408430">
            <a:off x="5817777" y="4339116"/>
            <a:ext cx="1300356" cy="584775"/>
          </a:xfrm>
          <a:prstGeom prst="rect">
            <a:avLst/>
          </a:prstGeom>
          <a:noFill/>
        </p:spPr>
        <p:txBody>
          <a:bodyPr wrap="none" rtlCol="0">
            <a:spAutoFit/>
          </a:bodyPr>
          <a:lstStyle/>
          <a:p>
            <a:pPr algn="ctr"/>
            <a:r>
              <a:rPr lang="ru-RU" sz="1600" dirty="0">
                <a:latin typeface="+mj-lt"/>
              </a:rPr>
              <a:t>Генерация</a:t>
            </a:r>
          </a:p>
          <a:p>
            <a:pPr algn="ctr"/>
            <a:r>
              <a:rPr lang="ru-RU" sz="1600" dirty="0">
                <a:latin typeface="+mj-lt"/>
              </a:rPr>
              <a:t>идей</a:t>
            </a:r>
          </a:p>
        </p:txBody>
      </p:sp>
      <p:sp>
        <p:nvSpPr>
          <p:cNvPr id="34" name="Down Arrow 33">
            <a:extLst>
              <a:ext uri="{FF2B5EF4-FFF2-40B4-BE49-F238E27FC236}">
                <a16:creationId xmlns:a16="http://schemas.microsoft.com/office/drawing/2014/main" id="{568C52F3-5CAD-924C-BAE9-CF4679C09DFA}"/>
              </a:ext>
            </a:extLst>
          </p:cNvPr>
          <p:cNvSpPr/>
          <p:nvPr/>
        </p:nvSpPr>
        <p:spPr>
          <a:xfrm rot="14254495">
            <a:off x="2219947" y="4713165"/>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26411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16" y="457200"/>
            <a:ext cx="7818965" cy="1315280"/>
          </a:xfrm>
        </p:spPr>
        <p:txBody>
          <a:bodyPr/>
          <a:lstStyle/>
          <a:p>
            <a:r>
              <a:rPr lang="ru-RU" sz="2400" dirty="0">
                <a:latin typeface="+mj-lt"/>
              </a:rPr>
              <a:t>Схема идей об информационной асимметрии</a:t>
            </a:r>
            <a:br>
              <a:rPr lang="en-US" sz="2400" dirty="0">
                <a:latin typeface="+mj-lt"/>
              </a:rPr>
            </a:br>
            <a:r>
              <a:rPr lang="ru-RU" sz="2400" dirty="0">
                <a:latin typeface="+mj-lt"/>
              </a:rPr>
              <a:t>по Уэйну </a:t>
            </a:r>
            <a:r>
              <a:rPr lang="ru-RU" sz="2400" dirty="0" err="1">
                <a:latin typeface="+mj-lt"/>
              </a:rPr>
              <a:t>Брокбэнку</a:t>
            </a:r>
            <a:r>
              <a:rPr lang="ru-RU" sz="2400" dirty="0">
                <a:latin typeface="+mj-lt"/>
              </a:rPr>
              <a:t> (</a:t>
            </a:r>
            <a:r>
              <a:rPr lang="en-US" sz="2400" dirty="0">
                <a:latin typeface="+mj-lt"/>
              </a:rPr>
              <a:t>Wayne Brockbank)</a:t>
            </a:r>
            <a:br>
              <a:rPr lang="en-US" sz="1800" dirty="0"/>
            </a:br>
            <a:endParaRPr lang="en-US" dirty="0"/>
          </a:p>
        </p:txBody>
      </p:sp>
      <p:sp>
        <p:nvSpPr>
          <p:cNvPr id="4" name="TextBox 3">
            <a:extLst>
              <a:ext uri="{FF2B5EF4-FFF2-40B4-BE49-F238E27FC236}">
                <a16:creationId xmlns:a16="http://schemas.microsoft.com/office/drawing/2014/main" id="{D9E73B4A-8989-4F46-81EF-44C2D4DC535B}"/>
              </a:ext>
            </a:extLst>
          </p:cNvPr>
          <p:cNvSpPr txBox="1"/>
          <p:nvPr/>
        </p:nvSpPr>
        <p:spPr>
          <a:xfrm>
            <a:off x="688160" y="1403148"/>
            <a:ext cx="1788458" cy="369332"/>
          </a:xfrm>
          <a:prstGeom prst="rect">
            <a:avLst/>
          </a:prstGeom>
          <a:solidFill>
            <a:srgbClr val="CCECFF"/>
          </a:solidFill>
        </p:spPr>
        <p:txBody>
          <a:bodyPr wrap="square" rtlCol="0">
            <a:spAutoFit/>
          </a:bodyPr>
          <a:lstStyle/>
          <a:p>
            <a:r>
              <a:rPr lang="ru-RU" dirty="0">
                <a:latin typeface="+mj-lt"/>
              </a:rPr>
              <a:t>Приобрести</a:t>
            </a:r>
          </a:p>
        </p:txBody>
      </p:sp>
      <p:sp>
        <p:nvSpPr>
          <p:cNvPr id="5" name="TextBox 4">
            <a:extLst>
              <a:ext uri="{FF2B5EF4-FFF2-40B4-BE49-F238E27FC236}">
                <a16:creationId xmlns:a16="http://schemas.microsoft.com/office/drawing/2014/main" id="{B0017E48-A9C3-504B-A297-E48102419D63}"/>
              </a:ext>
            </a:extLst>
          </p:cNvPr>
          <p:cNvSpPr txBox="1"/>
          <p:nvPr/>
        </p:nvSpPr>
        <p:spPr>
          <a:xfrm>
            <a:off x="2552582" y="1403148"/>
            <a:ext cx="4038836" cy="369332"/>
          </a:xfrm>
          <a:prstGeom prst="rect">
            <a:avLst/>
          </a:prstGeom>
          <a:solidFill>
            <a:srgbClr val="CCECFF"/>
          </a:solidFill>
        </p:spPr>
        <p:txBody>
          <a:bodyPr wrap="square" rtlCol="0">
            <a:spAutoFit/>
          </a:bodyPr>
          <a:lstStyle/>
          <a:p>
            <a:r>
              <a:rPr lang="ru-RU" dirty="0">
                <a:latin typeface="+mj-lt"/>
              </a:rPr>
              <a:t>Проанализировать</a:t>
            </a:r>
          </a:p>
        </p:txBody>
      </p:sp>
      <p:sp>
        <p:nvSpPr>
          <p:cNvPr id="6" name="TextBox 5">
            <a:extLst>
              <a:ext uri="{FF2B5EF4-FFF2-40B4-BE49-F238E27FC236}">
                <a16:creationId xmlns:a16="http://schemas.microsoft.com/office/drawing/2014/main" id="{21A7C5F6-5B7C-BF44-90E5-410A8032CF1F}"/>
              </a:ext>
            </a:extLst>
          </p:cNvPr>
          <p:cNvSpPr txBox="1"/>
          <p:nvPr/>
        </p:nvSpPr>
        <p:spPr>
          <a:xfrm>
            <a:off x="6667382" y="1403148"/>
            <a:ext cx="1788458" cy="369332"/>
          </a:xfrm>
          <a:prstGeom prst="rect">
            <a:avLst/>
          </a:prstGeom>
          <a:solidFill>
            <a:srgbClr val="CCECFF"/>
          </a:solidFill>
        </p:spPr>
        <p:txBody>
          <a:bodyPr wrap="square" rtlCol="0">
            <a:spAutoFit/>
          </a:bodyPr>
          <a:lstStyle/>
          <a:p>
            <a:r>
              <a:rPr lang="ru-RU" dirty="0">
                <a:latin typeface="+mj-lt"/>
              </a:rPr>
              <a:t>Применить</a:t>
            </a:r>
          </a:p>
        </p:txBody>
      </p:sp>
      <p:sp>
        <p:nvSpPr>
          <p:cNvPr id="7" name="TextBox 6">
            <a:extLst>
              <a:ext uri="{FF2B5EF4-FFF2-40B4-BE49-F238E27FC236}">
                <a16:creationId xmlns:a16="http://schemas.microsoft.com/office/drawing/2014/main" id="{84CA3AD2-7BB8-5640-9466-7A5D4B18FED4}"/>
              </a:ext>
            </a:extLst>
          </p:cNvPr>
          <p:cNvSpPr txBox="1"/>
          <p:nvPr/>
        </p:nvSpPr>
        <p:spPr>
          <a:xfrm>
            <a:off x="688160" y="2022318"/>
            <a:ext cx="7767680" cy="307777"/>
          </a:xfrm>
          <a:prstGeom prst="rect">
            <a:avLst/>
          </a:prstGeom>
          <a:solidFill>
            <a:srgbClr val="FFC000"/>
          </a:solidFill>
        </p:spPr>
        <p:txBody>
          <a:bodyPr wrap="square" rtlCol="0">
            <a:spAutoFit/>
          </a:bodyPr>
          <a:lstStyle/>
          <a:p>
            <a:r>
              <a:rPr lang="ru-RU" sz="1400" dirty="0">
                <a:latin typeface="+mj-lt"/>
              </a:rPr>
              <a:t>Информационное преимущество  </a:t>
            </a:r>
            <a:r>
              <a:rPr lang="en-US" sz="1400" dirty="0">
                <a:latin typeface="+mj-lt"/>
              </a:rPr>
              <a:t>&gt;&gt; </a:t>
            </a:r>
            <a:r>
              <a:rPr lang="ru-RU" sz="1400" dirty="0">
                <a:latin typeface="+mj-lt"/>
              </a:rPr>
              <a:t>Информационное</a:t>
            </a:r>
            <a:r>
              <a:rPr lang="en-US" sz="1400" dirty="0">
                <a:latin typeface="+mj-lt"/>
              </a:rPr>
              <a:t> </a:t>
            </a:r>
            <a:r>
              <a:rPr lang="ru-RU" sz="1400" dirty="0">
                <a:latin typeface="+mj-lt"/>
              </a:rPr>
              <a:t>преимущество           </a:t>
            </a:r>
          </a:p>
        </p:txBody>
      </p:sp>
      <p:sp>
        <p:nvSpPr>
          <p:cNvPr id="8" name="TextBox 7">
            <a:extLst>
              <a:ext uri="{FF2B5EF4-FFF2-40B4-BE49-F238E27FC236}">
                <a16:creationId xmlns:a16="http://schemas.microsoft.com/office/drawing/2014/main" id="{24F4C167-9771-C749-AF94-E965443B0BDA}"/>
              </a:ext>
            </a:extLst>
          </p:cNvPr>
          <p:cNvSpPr txBox="1"/>
          <p:nvPr/>
        </p:nvSpPr>
        <p:spPr>
          <a:xfrm>
            <a:off x="2045616" y="5137101"/>
            <a:ext cx="2043051" cy="307777"/>
          </a:xfrm>
          <a:prstGeom prst="rect">
            <a:avLst/>
          </a:prstGeom>
          <a:solidFill>
            <a:srgbClr val="FFC000"/>
          </a:solidFill>
        </p:spPr>
        <p:txBody>
          <a:bodyPr wrap="square" rtlCol="0">
            <a:spAutoFit/>
          </a:bodyPr>
          <a:lstStyle/>
          <a:p>
            <a:pPr algn="ctr"/>
            <a:r>
              <a:rPr lang="ru-RU" sz="1400" dirty="0">
                <a:latin typeface="+mj-lt"/>
              </a:rPr>
              <a:t>Дебатировать       </a:t>
            </a:r>
          </a:p>
        </p:txBody>
      </p:sp>
      <p:sp>
        <p:nvSpPr>
          <p:cNvPr id="9" name="TextBox 8">
            <a:extLst>
              <a:ext uri="{FF2B5EF4-FFF2-40B4-BE49-F238E27FC236}">
                <a16:creationId xmlns:a16="http://schemas.microsoft.com/office/drawing/2014/main" id="{BC2C4D54-1DC5-E44F-A48C-1BD97D6C2656}"/>
              </a:ext>
            </a:extLst>
          </p:cNvPr>
          <p:cNvSpPr txBox="1"/>
          <p:nvPr/>
        </p:nvSpPr>
        <p:spPr>
          <a:xfrm>
            <a:off x="1571835" y="3445454"/>
            <a:ext cx="1403906" cy="307777"/>
          </a:xfrm>
          <a:prstGeom prst="rect">
            <a:avLst/>
          </a:prstGeom>
          <a:solidFill>
            <a:srgbClr val="CCECFF"/>
          </a:solidFill>
        </p:spPr>
        <p:txBody>
          <a:bodyPr wrap="square" rtlCol="0">
            <a:spAutoFit/>
          </a:bodyPr>
          <a:lstStyle/>
          <a:p>
            <a:r>
              <a:rPr lang="ru-RU" sz="1400" dirty="0">
                <a:latin typeface="+mj-lt"/>
              </a:rPr>
              <a:t>Приобретать</a:t>
            </a:r>
          </a:p>
        </p:txBody>
      </p:sp>
      <p:sp>
        <p:nvSpPr>
          <p:cNvPr id="10" name="TextBox 9">
            <a:extLst>
              <a:ext uri="{FF2B5EF4-FFF2-40B4-BE49-F238E27FC236}">
                <a16:creationId xmlns:a16="http://schemas.microsoft.com/office/drawing/2014/main" id="{CC71F874-37F4-4E45-BA86-1FCA155CD90C}"/>
              </a:ext>
            </a:extLst>
          </p:cNvPr>
          <p:cNvSpPr txBox="1"/>
          <p:nvPr/>
        </p:nvSpPr>
        <p:spPr>
          <a:xfrm>
            <a:off x="252549" y="3351571"/>
            <a:ext cx="830614" cy="523220"/>
          </a:xfrm>
          <a:prstGeom prst="rect">
            <a:avLst/>
          </a:prstGeom>
          <a:solidFill>
            <a:srgbClr val="CCECFF"/>
          </a:solidFill>
        </p:spPr>
        <p:txBody>
          <a:bodyPr wrap="square" rtlCol="0">
            <a:spAutoFit/>
          </a:bodyPr>
          <a:lstStyle/>
          <a:p>
            <a:r>
              <a:rPr lang="ru-RU" sz="1400" dirty="0" err="1">
                <a:latin typeface="+mj-lt"/>
              </a:rPr>
              <a:t>Иссле</a:t>
            </a:r>
            <a:r>
              <a:rPr lang="ru-RU" sz="1400" dirty="0">
                <a:latin typeface="+mj-lt"/>
              </a:rPr>
              <a:t>--</a:t>
            </a:r>
            <a:r>
              <a:rPr lang="ru-RU" sz="1400" dirty="0" err="1">
                <a:latin typeface="+mj-lt"/>
              </a:rPr>
              <a:t>довать</a:t>
            </a:r>
            <a:endParaRPr lang="ru-RU" sz="1400" dirty="0">
              <a:latin typeface="+mj-lt"/>
            </a:endParaRPr>
          </a:p>
        </p:txBody>
      </p:sp>
      <p:sp>
        <p:nvSpPr>
          <p:cNvPr id="11" name="TextBox 10">
            <a:extLst>
              <a:ext uri="{FF2B5EF4-FFF2-40B4-BE49-F238E27FC236}">
                <a16:creationId xmlns:a16="http://schemas.microsoft.com/office/drawing/2014/main" id="{39723CD4-4DD9-0848-B100-5F9A02113877}"/>
              </a:ext>
            </a:extLst>
          </p:cNvPr>
          <p:cNvSpPr txBox="1"/>
          <p:nvPr/>
        </p:nvSpPr>
        <p:spPr>
          <a:xfrm>
            <a:off x="7561612" y="3337732"/>
            <a:ext cx="1329840" cy="523220"/>
          </a:xfrm>
          <a:prstGeom prst="rect">
            <a:avLst/>
          </a:prstGeom>
          <a:solidFill>
            <a:srgbClr val="CCECFF"/>
          </a:solidFill>
        </p:spPr>
        <p:txBody>
          <a:bodyPr wrap="square" rtlCol="0">
            <a:spAutoFit/>
          </a:bodyPr>
          <a:lstStyle/>
          <a:p>
            <a:r>
              <a:rPr lang="ru-RU" sz="1400" dirty="0">
                <a:latin typeface="+mj-lt"/>
              </a:rPr>
              <a:t>Применять к действиям</a:t>
            </a:r>
          </a:p>
        </p:txBody>
      </p:sp>
      <p:sp>
        <p:nvSpPr>
          <p:cNvPr id="12" name="TextBox 11">
            <a:extLst>
              <a:ext uri="{FF2B5EF4-FFF2-40B4-BE49-F238E27FC236}">
                <a16:creationId xmlns:a16="http://schemas.microsoft.com/office/drawing/2014/main" id="{4B49462A-2D4E-BB4C-81FC-A3A46219D433}"/>
              </a:ext>
            </a:extLst>
          </p:cNvPr>
          <p:cNvSpPr txBox="1"/>
          <p:nvPr/>
        </p:nvSpPr>
        <p:spPr>
          <a:xfrm>
            <a:off x="5450871" y="3286677"/>
            <a:ext cx="1883634" cy="738664"/>
          </a:xfrm>
          <a:prstGeom prst="rect">
            <a:avLst/>
          </a:prstGeom>
          <a:solidFill>
            <a:srgbClr val="CCECFF"/>
          </a:solidFill>
        </p:spPr>
        <p:txBody>
          <a:bodyPr wrap="square" rtlCol="0">
            <a:spAutoFit/>
          </a:bodyPr>
          <a:lstStyle/>
          <a:p>
            <a:r>
              <a:rPr lang="ru-RU" sz="1400" dirty="0">
                <a:latin typeface="+mj-lt"/>
              </a:rPr>
              <a:t>Применять к процессу принятия решений</a:t>
            </a:r>
          </a:p>
        </p:txBody>
      </p:sp>
      <p:sp>
        <p:nvSpPr>
          <p:cNvPr id="13" name="TextBox 12">
            <a:extLst>
              <a:ext uri="{FF2B5EF4-FFF2-40B4-BE49-F238E27FC236}">
                <a16:creationId xmlns:a16="http://schemas.microsoft.com/office/drawing/2014/main" id="{BAC2F282-8EA2-C149-8A72-93A8E79F741F}"/>
              </a:ext>
            </a:extLst>
          </p:cNvPr>
          <p:cNvSpPr txBox="1"/>
          <p:nvPr/>
        </p:nvSpPr>
        <p:spPr>
          <a:xfrm>
            <a:off x="4717369" y="5118219"/>
            <a:ext cx="1883634" cy="307777"/>
          </a:xfrm>
          <a:prstGeom prst="rect">
            <a:avLst/>
          </a:prstGeom>
          <a:solidFill>
            <a:srgbClr val="FFC000"/>
          </a:solidFill>
        </p:spPr>
        <p:txBody>
          <a:bodyPr wrap="square" rtlCol="0">
            <a:spAutoFit/>
          </a:bodyPr>
          <a:lstStyle/>
          <a:p>
            <a:pPr algn="ctr"/>
            <a:r>
              <a:rPr lang="ru-RU" sz="1400" dirty="0">
                <a:latin typeface="+mj-lt"/>
              </a:rPr>
              <a:t>Интерпретировать</a:t>
            </a:r>
          </a:p>
        </p:txBody>
      </p:sp>
      <p:sp>
        <p:nvSpPr>
          <p:cNvPr id="14" name="TextBox 13">
            <a:extLst>
              <a:ext uri="{FF2B5EF4-FFF2-40B4-BE49-F238E27FC236}">
                <a16:creationId xmlns:a16="http://schemas.microsoft.com/office/drawing/2014/main" id="{9236C726-6781-1A41-BA67-B8C8A56AF0CF}"/>
              </a:ext>
            </a:extLst>
          </p:cNvPr>
          <p:cNvSpPr txBox="1"/>
          <p:nvPr/>
        </p:nvSpPr>
        <p:spPr>
          <a:xfrm>
            <a:off x="3116426" y="2561229"/>
            <a:ext cx="2159678" cy="307777"/>
          </a:xfrm>
          <a:prstGeom prst="rect">
            <a:avLst/>
          </a:prstGeom>
          <a:solidFill>
            <a:srgbClr val="FFC000"/>
          </a:solidFill>
        </p:spPr>
        <p:txBody>
          <a:bodyPr wrap="square" rtlCol="0">
            <a:spAutoFit/>
          </a:bodyPr>
          <a:lstStyle/>
          <a:p>
            <a:pPr algn="ctr"/>
            <a:r>
              <a:rPr lang="ru-RU" sz="1400" dirty="0">
                <a:latin typeface="+mj-lt"/>
              </a:rPr>
              <a:t>Приоритизировать</a:t>
            </a:r>
          </a:p>
        </p:txBody>
      </p:sp>
      <p:sp>
        <p:nvSpPr>
          <p:cNvPr id="15" name="Up Arrow 14">
            <a:extLst>
              <a:ext uri="{FF2B5EF4-FFF2-40B4-BE49-F238E27FC236}">
                <a16:creationId xmlns:a16="http://schemas.microsoft.com/office/drawing/2014/main" id="{6FA482BF-292B-4840-A7D3-5DF0C4BD5162}"/>
              </a:ext>
            </a:extLst>
          </p:cNvPr>
          <p:cNvSpPr/>
          <p:nvPr/>
        </p:nvSpPr>
        <p:spPr bwMode="auto">
          <a:xfrm rot="5400000">
            <a:off x="1085182" y="3424957"/>
            <a:ext cx="484632" cy="459015"/>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6" name="Up-down Arrow 15">
            <a:extLst>
              <a:ext uri="{FF2B5EF4-FFF2-40B4-BE49-F238E27FC236}">
                <a16:creationId xmlns:a16="http://schemas.microsoft.com/office/drawing/2014/main" id="{F9CA43B3-CB96-2243-B36B-00D35C4FFC4C}"/>
              </a:ext>
            </a:extLst>
          </p:cNvPr>
          <p:cNvSpPr/>
          <p:nvPr/>
        </p:nvSpPr>
        <p:spPr bwMode="auto">
          <a:xfrm rot="1316457">
            <a:off x="3425220" y="2845309"/>
            <a:ext cx="188363" cy="2222336"/>
          </a:xfrm>
          <a:prstGeom prst="up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Up Arrow 16">
            <a:extLst>
              <a:ext uri="{FF2B5EF4-FFF2-40B4-BE49-F238E27FC236}">
                <a16:creationId xmlns:a16="http://schemas.microsoft.com/office/drawing/2014/main" id="{E2A9E21E-0DE8-8C4D-B7A1-B04C6617EA2C}"/>
              </a:ext>
            </a:extLst>
          </p:cNvPr>
          <p:cNvSpPr/>
          <p:nvPr/>
        </p:nvSpPr>
        <p:spPr bwMode="auto">
          <a:xfrm rot="5400000">
            <a:off x="7103510" y="3383674"/>
            <a:ext cx="484632" cy="459015"/>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Up Arrow 17">
            <a:extLst>
              <a:ext uri="{FF2B5EF4-FFF2-40B4-BE49-F238E27FC236}">
                <a16:creationId xmlns:a16="http://schemas.microsoft.com/office/drawing/2014/main" id="{F3AA4AA4-08D5-534B-9B3A-81034AA19CBA}"/>
              </a:ext>
            </a:extLst>
          </p:cNvPr>
          <p:cNvSpPr/>
          <p:nvPr/>
        </p:nvSpPr>
        <p:spPr bwMode="auto">
          <a:xfrm rot="5400000">
            <a:off x="3052071" y="3399236"/>
            <a:ext cx="484632" cy="459015"/>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Up Arrow 18">
            <a:extLst>
              <a:ext uri="{FF2B5EF4-FFF2-40B4-BE49-F238E27FC236}">
                <a16:creationId xmlns:a16="http://schemas.microsoft.com/office/drawing/2014/main" id="{81AC8090-57AA-1043-97EF-628FBF01B9F5}"/>
              </a:ext>
            </a:extLst>
          </p:cNvPr>
          <p:cNvSpPr/>
          <p:nvPr/>
        </p:nvSpPr>
        <p:spPr bwMode="auto">
          <a:xfrm rot="5400000">
            <a:off x="5087548" y="3356691"/>
            <a:ext cx="484632" cy="459015"/>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0" name="Up-down Arrow 19">
            <a:extLst>
              <a:ext uri="{FF2B5EF4-FFF2-40B4-BE49-F238E27FC236}">
                <a16:creationId xmlns:a16="http://schemas.microsoft.com/office/drawing/2014/main" id="{E8384881-7618-2A4C-B5C1-C41F8BD76938}"/>
              </a:ext>
            </a:extLst>
          </p:cNvPr>
          <p:cNvSpPr/>
          <p:nvPr/>
        </p:nvSpPr>
        <p:spPr bwMode="auto">
          <a:xfrm rot="20440092" flipH="1">
            <a:off x="4986718" y="2869413"/>
            <a:ext cx="179054" cy="2225825"/>
          </a:xfrm>
          <a:prstGeom prst="up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636E3072-51FF-BA43-AA4D-D45C13807BFE}"/>
              </a:ext>
            </a:extLst>
          </p:cNvPr>
          <p:cNvSpPr/>
          <p:nvPr/>
        </p:nvSpPr>
        <p:spPr bwMode="auto">
          <a:xfrm>
            <a:off x="3513111" y="3284208"/>
            <a:ext cx="1533485" cy="1414999"/>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2" name="Up-down Arrow 21">
            <a:extLst>
              <a:ext uri="{FF2B5EF4-FFF2-40B4-BE49-F238E27FC236}">
                <a16:creationId xmlns:a16="http://schemas.microsoft.com/office/drawing/2014/main" id="{5B07C5F0-382D-2F42-A877-6CFA604EDF82}"/>
              </a:ext>
            </a:extLst>
          </p:cNvPr>
          <p:cNvSpPr/>
          <p:nvPr/>
        </p:nvSpPr>
        <p:spPr bwMode="auto">
          <a:xfrm rot="5400000">
            <a:off x="4308487" y="5058065"/>
            <a:ext cx="188363" cy="455742"/>
          </a:xfrm>
          <a:prstGeom prst="up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3C57DD1D-A4F2-F54A-8FE4-A73C3CDCF3BA}"/>
              </a:ext>
            </a:extLst>
          </p:cNvPr>
          <p:cNvSpPr txBox="1"/>
          <p:nvPr/>
        </p:nvSpPr>
        <p:spPr>
          <a:xfrm>
            <a:off x="3513112" y="3586198"/>
            <a:ext cx="1571264" cy="738664"/>
          </a:xfrm>
          <a:prstGeom prst="rect">
            <a:avLst/>
          </a:prstGeom>
          <a:noFill/>
        </p:spPr>
        <p:txBody>
          <a:bodyPr wrap="none" rtlCol="0">
            <a:spAutoFit/>
          </a:bodyPr>
          <a:lstStyle/>
          <a:p>
            <a:pPr algn="ctr"/>
            <a:r>
              <a:rPr lang="ru-RU" sz="1400" dirty="0">
                <a:latin typeface="+mj-lt"/>
              </a:rPr>
              <a:t>Делиться </a:t>
            </a:r>
          </a:p>
          <a:p>
            <a:pPr algn="ctr"/>
            <a:r>
              <a:rPr lang="ru-RU" sz="1400" dirty="0">
                <a:latin typeface="+mj-lt"/>
              </a:rPr>
              <a:t>релевантной </a:t>
            </a:r>
          </a:p>
          <a:p>
            <a:pPr algn="ctr"/>
            <a:r>
              <a:rPr lang="ru-RU" sz="1400" dirty="0">
                <a:latin typeface="+mj-lt"/>
              </a:rPr>
              <a:t>информацией</a:t>
            </a:r>
          </a:p>
        </p:txBody>
      </p:sp>
      <p:sp>
        <p:nvSpPr>
          <p:cNvPr id="24" name="Up-down Arrow 23">
            <a:extLst>
              <a:ext uri="{FF2B5EF4-FFF2-40B4-BE49-F238E27FC236}">
                <a16:creationId xmlns:a16="http://schemas.microsoft.com/office/drawing/2014/main" id="{D200ED13-9A42-7440-8CD2-D4BAF63BD5C6}"/>
              </a:ext>
            </a:extLst>
          </p:cNvPr>
          <p:cNvSpPr/>
          <p:nvPr/>
        </p:nvSpPr>
        <p:spPr bwMode="auto">
          <a:xfrm rot="1692401">
            <a:off x="3559550" y="4557112"/>
            <a:ext cx="188363" cy="455742"/>
          </a:xfrm>
          <a:prstGeom prst="up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Arial" charset="0"/>
              </a:rPr>
              <a:t>с</a:t>
            </a:r>
          </a:p>
        </p:txBody>
      </p:sp>
      <p:sp>
        <p:nvSpPr>
          <p:cNvPr id="25" name="Up-down Arrow 24">
            <a:extLst>
              <a:ext uri="{FF2B5EF4-FFF2-40B4-BE49-F238E27FC236}">
                <a16:creationId xmlns:a16="http://schemas.microsoft.com/office/drawing/2014/main" id="{28062D67-8A77-C341-ACEB-F05029A0B5F4}"/>
              </a:ext>
            </a:extLst>
          </p:cNvPr>
          <p:cNvSpPr/>
          <p:nvPr/>
        </p:nvSpPr>
        <p:spPr bwMode="auto">
          <a:xfrm rot="19792058">
            <a:off x="4851298" y="4544502"/>
            <a:ext cx="188363" cy="455742"/>
          </a:xfrm>
          <a:prstGeom prst="up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Up-down Arrow 25">
            <a:extLst>
              <a:ext uri="{FF2B5EF4-FFF2-40B4-BE49-F238E27FC236}">
                <a16:creationId xmlns:a16="http://schemas.microsoft.com/office/drawing/2014/main" id="{A69360D9-ED73-E140-951D-69285CA7F397}"/>
              </a:ext>
            </a:extLst>
          </p:cNvPr>
          <p:cNvSpPr/>
          <p:nvPr/>
        </p:nvSpPr>
        <p:spPr bwMode="auto">
          <a:xfrm>
            <a:off x="4163816" y="2866108"/>
            <a:ext cx="188363" cy="455742"/>
          </a:xfrm>
          <a:prstGeom prst="up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8828833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724599" y="647218"/>
            <a:ext cx="7818965" cy="711200"/>
          </a:xfrm>
        </p:spPr>
        <p:txBody>
          <a:bodyPr/>
          <a:lstStyle/>
          <a:p>
            <a:r>
              <a:rPr lang="ru-RU" altLang="en-US" sz="2400" dirty="0">
                <a:latin typeface="+mj-lt"/>
              </a:rPr>
              <a:t>Процессы управления в рамках </a:t>
            </a:r>
            <a:r>
              <a:rPr lang="en-US" altLang="en-US" sz="2400" dirty="0">
                <a:latin typeface="+mj-lt"/>
              </a:rPr>
              <a:t>MOE</a:t>
            </a:r>
          </a:p>
        </p:txBody>
      </p:sp>
      <p:pic>
        <p:nvPicPr>
          <p:cNvPr id="2" name="Picture 1"/>
          <p:cNvPicPr>
            <a:picLocks noChangeAspect="1"/>
          </p:cNvPicPr>
          <p:nvPr/>
        </p:nvPicPr>
        <p:blipFill>
          <a:blip r:embed="rId2"/>
          <a:stretch>
            <a:fillRect/>
          </a:stretch>
        </p:blipFill>
        <p:spPr>
          <a:xfrm>
            <a:off x="2245957" y="1803020"/>
            <a:ext cx="4842168" cy="3635055"/>
          </a:xfrm>
          <a:prstGeom prst="rect">
            <a:avLst/>
          </a:prstGeom>
        </p:spPr>
      </p:pic>
      <p:grpSp>
        <p:nvGrpSpPr>
          <p:cNvPr id="15" name="Group 14">
            <a:extLst>
              <a:ext uri="{FF2B5EF4-FFF2-40B4-BE49-F238E27FC236}">
                <a16:creationId xmlns:a16="http://schemas.microsoft.com/office/drawing/2014/main" id="{C49FF734-4B97-474C-8DA9-243C4A90D88E}"/>
              </a:ext>
            </a:extLst>
          </p:cNvPr>
          <p:cNvGrpSpPr/>
          <p:nvPr/>
        </p:nvGrpSpPr>
        <p:grpSpPr>
          <a:xfrm>
            <a:off x="2421115" y="1487351"/>
            <a:ext cx="4459503" cy="4482496"/>
            <a:chOff x="-437910" y="283551"/>
            <a:chExt cx="4459503" cy="4482496"/>
          </a:xfrm>
        </p:grpSpPr>
        <p:sp>
          <p:nvSpPr>
            <p:cNvPr id="7" name="Oval 6">
              <a:extLst>
                <a:ext uri="{FF2B5EF4-FFF2-40B4-BE49-F238E27FC236}">
                  <a16:creationId xmlns:a16="http://schemas.microsoft.com/office/drawing/2014/main" id="{1E0C8D63-CD20-E34C-9E60-473DC2D4A80D}"/>
                </a:ext>
              </a:extLst>
            </p:cNvPr>
            <p:cNvSpPr/>
            <p:nvPr/>
          </p:nvSpPr>
          <p:spPr bwMode="auto">
            <a:xfrm>
              <a:off x="364996" y="283551"/>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3871078-0F34-E949-BF4F-A14B93599EAF}"/>
                </a:ext>
              </a:extLst>
            </p:cNvPr>
            <p:cNvSpPr/>
            <p:nvPr/>
          </p:nvSpPr>
          <p:spPr bwMode="auto">
            <a:xfrm rot="18288180">
              <a:off x="2290478" y="3005629"/>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4BF571D-202E-574A-91CC-88146005465B}"/>
                </a:ext>
              </a:extLst>
            </p:cNvPr>
            <p:cNvSpPr/>
            <p:nvPr/>
          </p:nvSpPr>
          <p:spPr bwMode="auto">
            <a:xfrm rot="18288180">
              <a:off x="-1258816" y="1281817"/>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0860CFBD-71A7-9C46-8DA7-AC87BCDCC4E7}"/>
                </a:ext>
              </a:extLst>
            </p:cNvPr>
            <p:cNvSpPr/>
            <p:nvPr/>
          </p:nvSpPr>
          <p:spPr bwMode="auto">
            <a:xfrm rot="14002488">
              <a:off x="2353944" y="1316148"/>
              <a:ext cx="2488555" cy="8467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BBA8313-7A05-7241-AD8A-1FA80EF99E9F}"/>
                </a:ext>
              </a:extLst>
            </p:cNvPr>
            <p:cNvSpPr/>
            <p:nvPr/>
          </p:nvSpPr>
          <p:spPr bwMode="auto">
            <a:xfrm rot="14002488">
              <a:off x="-1131750" y="3004959"/>
              <a:ext cx="2488555" cy="1033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C5270234-ADD4-5848-880A-D243052EDF1F}"/>
                </a:ext>
              </a:extLst>
            </p:cNvPr>
            <p:cNvSpPr/>
            <p:nvPr/>
          </p:nvSpPr>
          <p:spPr bwMode="auto">
            <a:xfrm>
              <a:off x="403215" y="3622983"/>
              <a:ext cx="2908136" cy="10060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sp>
        <p:nvSpPr>
          <p:cNvPr id="3" name="Oval 2">
            <a:extLst>
              <a:ext uri="{FF2B5EF4-FFF2-40B4-BE49-F238E27FC236}">
                <a16:creationId xmlns:a16="http://schemas.microsoft.com/office/drawing/2014/main" id="{A8D6225F-2009-DE46-B306-DFEB7A55645D}"/>
              </a:ext>
            </a:extLst>
          </p:cNvPr>
          <p:cNvSpPr/>
          <p:nvPr/>
        </p:nvSpPr>
        <p:spPr bwMode="auto">
          <a:xfrm>
            <a:off x="3422763" y="3250272"/>
            <a:ext cx="2488555" cy="100605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AC731A36-9E05-9843-9287-16824C04C78F}"/>
              </a:ext>
            </a:extLst>
          </p:cNvPr>
          <p:cNvSpPr/>
          <p:nvPr/>
        </p:nvSpPr>
        <p:spPr bwMode="auto">
          <a:xfrm>
            <a:off x="3676128" y="4819908"/>
            <a:ext cx="1982420" cy="846743"/>
          </a:xfrm>
          <a:prstGeom prst="ellipse">
            <a:avLst/>
          </a:prstGeom>
          <a:solidFill>
            <a:srgbClr val="F4695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F1CA143-35FB-8B4B-815E-8A3A65BF6BE5}"/>
              </a:ext>
            </a:extLst>
          </p:cNvPr>
          <p:cNvSpPr/>
          <p:nvPr/>
        </p:nvSpPr>
        <p:spPr bwMode="auto">
          <a:xfrm>
            <a:off x="3732010" y="1670699"/>
            <a:ext cx="1982420" cy="846743"/>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50F6A338-B35C-B946-B267-E87975C0721C}"/>
              </a:ext>
            </a:extLst>
          </p:cNvPr>
          <p:cNvSpPr/>
          <p:nvPr/>
        </p:nvSpPr>
        <p:spPr bwMode="auto">
          <a:xfrm rot="18338132">
            <a:off x="5519895" y="4159651"/>
            <a:ext cx="1834424" cy="846743"/>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9311D29-2086-D24E-913F-C87CE419692A}"/>
              </a:ext>
            </a:extLst>
          </p:cNvPr>
          <p:cNvSpPr/>
          <p:nvPr/>
        </p:nvSpPr>
        <p:spPr bwMode="auto">
          <a:xfrm rot="18254202">
            <a:off x="1933144" y="2464196"/>
            <a:ext cx="1834424" cy="846743"/>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A3DF1EAB-DBCE-9E4A-BDA9-B707C9F6F7DE}"/>
              </a:ext>
            </a:extLst>
          </p:cNvPr>
          <p:cNvSpPr>
            <a:spLocks noChangeAspect="1"/>
          </p:cNvSpPr>
          <p:nvPr/>
        </p:nvSpPr>
        <p:spPr bwMode="auto">
          <a:xfrm rot="3284777">
            <a:off x="5534569" y="2527539"/>
            <a:ext cx="1858862" cy="858022"/>
          </a:xfrm>
          <a:prstGeom prst="ellipse">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48C5CDB-CAC7-F540-9472-33F2EEB75ADB}"/>
              </a:ext>
            </a:extLst>
          </p:cNvPr>
          <p:cNvSpPr/>
          <p:nvPr/>
        </p:nvSpPr>
        <p:spPr bwMode="auto">
          <a:xfrm rot="3284777">
            <a:off x="2028159" y="4126890"/>
            <a:ext cx="1834424" cy="84674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6E01116E-1DD8-4146-9890-3A54C49481E2}"/>
              </a:ext>
            </a:extLst>
          </p:cNvPr>
          <p:cNvSpPr txBox="1"/>
          <p:nvPr/>
        </p:nvSpPr>
        <p:spPr>
          <a:xfrm>
            <a:off x="3958427" y="3435373"/>
            <a:ext cx="1382110" cy="584775"/>
          </a:xfrm>
          <a:prstGeom prst="rect">
            <a:avLst/>
          </a:prstGeom>
          <a:noFill/>
        </p:spPr>
        <p:txBody>
          <a:bodyPr wrap="none" rtlCol="0">
            <a:spAutoFit/>
          </a:bodyPr>
          <a:lstStyle/>
          <a:p>
            <a:r>
              <a:rPr lang="ru-RU" sz="1600" dirty="0">
                <a:latin typeface="+mj-lt"/>
              </a:rPr>
              <a:t>Процессы </a:t>
            </a:r>
          </a:p>
          <a:p>
            <a:r>
              <a:rPr lang="ru-RU" sz="1600" dirty="0">
                <a:latin typeface="+mj-lt"/>
              </a:rPr>
              <a:t>управления</a:t>
            </a:r>
          </a:p>
        </p:txBody>
      </p:sp>
      <p:sp>
        <p:nvSpPr>
          <p:cNvPr id="24" name="TextBox 23">
            <a:extLst>
              <a:ext uri="{FF2B5EF4-FFF2-40B4-BE49-F238E27FC236}">
                <a16:creationId xmlns:a16="http://schemas.microsoft.com/office/drawing/2014/main" id="{5CAB1CBF-110E-324F-8803-60F04D6F315C}"/>
              </a:ext>
            </a:extLst>
          </p:cNvPr>
          <p:cNvSpPr txBox="1"/>
          <p:nvPr/>
        </p:nvSpPr>
        <p:spPr>
          <a:xfrm>
            <a:off x="3972829" y="1790640"/>
            <a:ext cx="1521570" cy="584775"/>
          </a:xfrm>
          <a:prstGeom prst="rect">
            <a:avLst/>
          </a:prstGeom>
          <a:noFill/>
        </p:spPr>
        <p:txBody>
          <a:bodyPr wrap="none" rtlCol="0">
            <a:spAutoFit/>
          </a:bodyPr>
          <a:lstStyle/>
          <a:p>
            <a:pPr algn="ctr"/>
            <a:r>
              <a:rPr lang="ru-RU" sz="1600" dirty="0">
                <a:latin typeface="+mj-lt"/>
              </a:rPr>
              <a:t>Подходящая </a:t>
            </a:r>
          </a:p>
          <a:p>
            <a:pPr algn="ctr"/>
            <a:r>
              <a:rPr lang="ru-RU" sz="1600" dirty="0">
                <a:latin typeface="+mj-lt"/>
              </a:rPr>
              <a:t>культура</a:t>
            </a:r>
          </a:p>
        </p:txBody>
      </p:sp>
      <p:sp>
        <p:nvSpPr>
          <p:cNvPr id="25" name="TextBox 24">
            <a:extLst>
              <a:ext uri="{FF2B5EF4-FFF2-40B4-BE49-F238E27FC236}">
                <a16:creationId xmlns:a16="http://schemas.microsoft.com/office/drawing/2014/main" id="{3029924F-BFA2-064E-B87B-106188B65DDD}"/>
              </a:ext>
            </a:extLst>
          </p:cNvPr>
          <p:cNvSpPr txBox="1"/>
          <p:nvPr/>
        </p:nvSpPr>
        <p:spPr>
          <a:xfrm>
            <a:off x="4113935" y="4977721"/>
            <a:ext cx="1149674" cy="584775"/>
          </a:xfrm>
          <a:prstGeom prst="rect">
            <a:avLst/>
          </a:prstGeom>
          <a:noFill/>
        </p:spPr>
        <p:txBody>
          <a:bodyPr wrap="none" rtlCol="0">
            <a:spAutoFit/>
          </a:bodyPr>
          <a:lstStyle/>
          <a:p>
            <a:r>
              <a:rPr lang="ru-RU" sz="1600" dirty="0">
                <a:latin typeface="+mj-lt"/>
              </a:rPr>
              <a:t>Развитие </a:t>
            </a:r>
          </a:p>
          <a:p>
            <a:r>
              <a:rPr lang="ru-RU" sz="1600" dirty="0">
                <a:latin typeface="+mj-lt"/>
              </a:rPr>
              <a:t>талантов</a:t>
            </a:r>
          </a:p>
        </p:txBody>
      </p:sp>
      <p:sp>
        <p:nvSpPr>
          <p:cNvPr id="26" name="TextBox 25">
            <a:extLst>
              <a:ext uri="{FF2B5EF4-FFF2-40B4-BE49-F238E27FC236}">
                <a16:creationId xmlns:a16="http://schemas.microsoft.com/office/drawing/2014/main" id="{99C397F7-8B37-004A-977E-FDE16CEE9FB2}"/>
              </a:ext>
            </a:extLst>
          </p:cNvPr>
          <p:cNvSpPr txBox="1"/>
          <p:nvPr/>
        </p:nvSpPr>
        <p:spPr>
          <a:xfrm rot="18222973">
            <a:off x="1978196" y="2718290"/>
            <a:ext cx="1712328" cy="338554"/>
          </a:xfrm>
          <a:prstGeom prst="rect">
            <a:avLst/>
          </a:prstGeom>
          <a:noFill/>
        </p:spPr>
        <p:txBody>
          <a:bodyPr wrap="none" rtlCol="0">
            <a:spAutoFit/>
          </a:bodyPr>
          <a:lstStyle/>
          <a:p>
            <a:r>
              <a:rPr lang="ru-RU" sz="1600" dirty="0">
                <a:latin typeface="+mj-lt"/>
              </a:rPr>
              <a:t>Коллаборация</a:t>
            </a:r>
          </a:p>
        </p:txBody>
      </p:sp>
      <p:sp>
        <p:nvSpPr>
          <p:cNvPr id="27" name="TextBox 26">
            <a:extLst>
              <a:ext uri="{FF2B5EF4-FFF2-40B4-BE49-F238E27FC236}">
                <a16:creationId xmlns:a16="http://schemas.microsoft.com/office/drawing/2014/main" id="{1B235072-C71C-D040-B53D-36585CE287B8}"/>
              </a:ext>
            </a:extLst>
          </p:cNvPr>
          <p:cNvSpPr txBox="1"/>
          <p:nvPr/>
        </p:nvSpPr>
        <p:spPr>
          <a:xfrm rot="3523489">
            <a:off x="5598040" y="2616601"/>
            <a:ext cx="1795683" cy="584775"/>
          </a:xfrm>
          <a:prstGeom prst="rect">
            <a:avLst/>
          </a:prstGeom>
          <a:noFill/>
        </p:spPr>
        <p:txBody>
          <a:bodyPr wrap="none" rtlCol="0">
            <a:spAutoFit/>
          </a:bodyPr>
          <a:lstStyle/>
          <a:p>
            <a:pPr algn="ctr"/>
            <a:r>
              <a:rPr lang="ru-RU" sz="1600" dirty="0">
                <a:latin typeface="+mj-lt"/>
              </a:rPr>
              <a:t>Отчетность</a:t>
            </a:r>
          </a:p>
          <a:p>
            <a:pPr algn="ctr"/>
            <a:r>
              <a:rPr lang="ru-RU" sz="1600" dirty="0">
                <a:latin typeface="+mj-lt"/>
              </a:rPr>
              <a:t>по результатам</a:t>
            </a:r>
          </a:p>
        </p:txBody>
      </p:sp>
      <p:sp>
        <p:nvSpPr>
          <p:cNvPr id="28" name="TextBox 27">
            <a:extLst>
              <a:ext uri="{FF2B5EF4-FFF2-40B4-BE49-F238E27FC236}">
                <a16:creationId xmlns:a16="http://schemas.microsoft.com/office/drawing/2014/main" id="{A9D866FD-7070-C44E-B4F7-C9F89E2D08F7}"/>
              </a:ext>
            </a:extLst>
          </p:cNvPr>
          <p:cNvSpPr txBox="1"/>
          <p:nvPr/>
        </p:nvSpPr>
        <p:spPr>
          <a:xfrm rot="3242276">
            <a:off x="2100095" y="4223940"/>
            <a:ext cx="1773241" cy="584775"/>
          </a:xfrm>
          <a:prstGeom prst="rect">
            <a:avLst/>
          </a:prstGeom>
          <a:noFill/>
        </p:spPr>
        <p:txBody>
          <a:bodyPr wrap="none" rtlCol="0">
            <a:spAutoFit/>
          </a:bodyPr>
          <a:lstStyle/>
          <a:p>
            <a:pPr algn="ctr"/>
            <a:r>
              <a:rPr lang="ru-RU" sz="1600" dirty="0">
                <a:latin typeface="+mj-lt"/>
              </a:rPr>
              <a:t>Обмен </a:t>
            </a:r>
          </a:p>
          <a:p>
            <a:pPr algn="ctr"/>
            <a:r>
              <a:rPr lang="ru-RU" sz="1600" dirty="0">
                <a:latin typeface="+mj-lt"/>
              </a:rPr>
              <a:t>информацией</a:t>
            </a:r>
          </a:p>
        </p:txBody>
      </p:sp>
      <p:sp>
        <p:nvSpPr>
          <p:cNvPr id="29" name="TextBox 28">
            <a:extLst>
              <a:ext uri="{FF2B5EF4-FFF2-40B4-BE49-F238E27FC236}">
                <a16:creationId xmlns:a16="http://schemas.microsoft.com/office/drawing/2014/main" id="{73362101-57FD-394B-A8AD-E4C42D599B7D}"/>
              </a:ext>
            </a:extLst>
          </p:cNvPr>
          <p:cNvSpPr txBox="1"/>
          <p:nvPr/>
        </p:nvSpPr>
        <p:spPr>
          <a:xfrm rot="18408430">
            <a:off x="5817777" y="4339116"/>
            <a:ext cx="1300356" cy="584775"/>
          </a:xfrm>
          <a:prstGeom prst="rect">
            <a:avLst/>
          </a:prstGeom>
          <a:noFill/>
        </p:spPr>
        <p:txBody>
          <a:bodyPr wrap="none" rtlCol="0">
            <a:spAutoFit/>
          </a:bodyPr>
          <a:lstStyle/>
          <a:p>
            <a:pPr algn="ctr"/>
            <a:r>
              <a:rPr lang="ru-RU" sz="1600" dirty="0">
                <a:latin typeface="+mj-lt"/>
              </a:rPr>
              <a:t>Генерация</a:t>
            </a:r>
          </a:p>
          <a:p>
            <a:pPr algn="ctr"/>
            <a:r>
              <a:rPr lang="ru-RU" sz="1600" dirty="0">
                <a:latin typeface="+mj-lt"/>
              </a:rPr>
              <a:t>идей</a:t>
            </a:r>
          </a:p>
        </p:txBody>
      </p:sp>
      <p:sp>
        <p:nvSpPr>
          <p:cNvPr id="32" name="Down Arrow 31">
            <a:extLst>
              <a:ext uri="{FF2B5EF4-FFF2-40B4-BE49-F238E27FC236}">
                <a16:creationId xmlns:a16="http://schemas.microsoft.com/office/drawing/2014/main" id="{B9CA5926-73E3-1445-982C-B7B68C4BF2E4}"/>
              </a:ext>
            </a:extLst>
          </p:cNvPr>
          <p:cNvSpPr/>
          <p:nvPr/>
        </p:nvSpPr>
        <p:spPr>
          <a:xfrm rot="18409401">
            <a:off x="2180398" y="2364656"/>
            <a:ext cx="363474" cy="3307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579374"/>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400" dirty="0">
                <a:latin typeface="+mj-lt"/>
              </a:rPr>
              <a:t>Сотрудничество</a:t>
            </a:r>
            <a:r>
              <a:rPr lang="en-US" sz="2400" dirty="0">
                <a:latin typeface="+mj-lt"/>
              </a:rPr>
              <a:t>: </a:t>
            </a:r>
            <a:r>
              <a:rPr lang="ru-RU" sz="2400" dirty="0">
                <a:latin typeface="+mj-lt"/>
              </a:rPr>
              <a:t>взгляд под лупой</a:t>
            </a:r>
            <a:endParaRPr lang="en-US" sz="2400" dirty="0">
              <a:latin typeface="+mj-lt"/>
            </a:endParaRPr>
          </a:p>
        </p:txBody>
      </p:sp>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526" y="4690140"/>
            <a:ext cx="1647825" cy="1341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5926" y="4513164"/>
            <a:ext cx="2071874" cy="1552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579640" y="2116625"/>
            <a:ext cx="3578918" cy="369332"/>
          </a:xfrm>
          <a:prstGeom prst="rect">
            <a:avLst/>
          </a:prstGeom>
          <a:solidFill>
            <a:srgbClr val="FFC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sz="1800" dirty="0">
                <a:latin typeface="+mj-lt"/>
                <a:cs typeface="Calibri" charset="0"/>
              </a:rPr>
              <a:t>Персональная компетенция</a:t>
            </a:r>
            <a:endParaRPr lang="en-US" sz="1800" dirty="0">
              <a:latin typeface="+mj-lt"/>
              <a:cs typeface="Calibri" charset="0"/>
            </a:endParaRPr>
          </a:p>
        </p:txBody>
      </p:sp>
      <p:sp>
        <p:nvSpPr>
          <p:cNvPr id="6" name="TextBox 3"/>
          <p:cNvSpPr txBox="1">
            <a:spLocks noChangeArrowheads="1"/>
          </p:cNvSpPr>
          <p:nvPr/>
        </p:nvSpPr>
        <p:spPr bwMode="auto">
          <a:xfrm>
            <a:off x="4659417" y="2103528"/>
            <a:ext cx="3900449" cy="369332"/>
          </a:xfrm>
          <a:prstGeom prst="rect">
            <a:avLst/>
          </a:prstGeom>
          <a:solidFill>
            <a:srgbClr val="FFC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sz="1800" dirty="0">
                <a:latin typeface="+mj-lt"/>
                <a:cs typeface="Calibri" charset="0"/>
              </a:rPr>
              <a:t>Организационная возможность</a:t>
            </a:r>
            <a:endParaRPr lang="en-US" sz="1800" dirty="0">
              <a:latin typeface="+mj-lt"/>
              <a:cs typeface="Calibri" charset="0"/>
            </a:endParaRPr>
          </a:p>
        </p:txBody>
      </p:sp>
      <p:sp>
        <p:nvSpPr>
          <p:cNvPr id="7" name="TextBox 5"/>
          <p:cNvSpPr txBox="1">
            <a:spLocks noChangeArrowheads="1"/>
          </p:cNvSpPr>
          <p:nvPr/>
        </p:nvSpPr>
        <p:spPr bwMode="auto">
          <a:xfrm>
            <a:off x="579640" y="2625806"/>
            <a:ext cx="3578918" cy="923330"/>
          </a:xfrm>
          <a:prstGeom prst="rect">
            <a:avLst/>
          </a:prstGeom>
          <a:solidFill>
            <a:srgbClr val="CCEC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sz="1800" dirty="0">
                <a:latin typeface="+mn-lt"/>
              </a:rPr>
              <a:t>Насколько я эффективен в сотрудничестве?</a:t>
            </a:r>
          </a:p>
          <a:p>
            <a:pPr eaLnBrk="1" hangingPunct="1"/>
            <a:endParaRPr lang="en-US" sz="1800" dirty="0">
              <a:latin typeface="+mn-lt"/>
            </a:endParaRPr>
          </a:p>
        </p:txBody>
      </p:sp>
      <p:sp>
        <p:nvSpPr>
          <p:cNvPr id="8" name="TextBox 7"/>
          <p:cNvSpPr txBox="1">
            <a:spLocks noChangeArrowheads="1"/>
          </p:cNvSpPr>
          <p:nvPr/>
        </p:nvSpPr>
        <p:spPr bwMode="auto">
          <a:xfrm>
            <a:off x="579640" y="3807768"/>
            <a:ext cx="4241795" cy="756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buFont typeface="Arial" charset="0"/>
              <a:buChar char="•"/>
            </a:pPr>
            <a:r>
              <a:rPr lang="ru-RU" sz="1000" dirty="0">
                <a:latin typeface="+mj-lt"/>
                <a:cs typeface="Arial"/>
              </a:rPr>
              <a:t>Я делаю это ради всеобщего блага</a:t>
            </a:r>
            <a:endParaRPr lang="en-US" sz="1000" dirty="0">
              <a:latin typeface="+mj-lt"/>
              <a:cs typeface="Arial"/>
            </a:endParaRPr>
          </a:p>
          <a:p>
            <a:pPr eaLnBrk="1" hangingPunct="1">
              <a:lnSpc>
                <a:spcPct val="110000"/>
              </a:lnSpc>
              <a:buFont typeface="Arial" charset="0"/>
              <a:buChar char="•"/>
            </a:pPr>
            <a:r>
              <a:rPr lang="ru-RU" sz="1000" dirty="0">
                <a:latin typeface="+mj-lt"/>
                <a:cs typeface="Arial"/>
              </a:rPr>
              <a:t>Если я сделаю это, ты тоже сделаешь это</a:t>
            </a:r>
            <a:endParaRPr lang="en-US" sz="1000" dirty="0">
              <a:latin typeface="+mj-lt"/>
              <a:cs typeface="Arial"/>
            </a:endParaRPr>
          </a:p>
          <a:p>
            <a:pPr eaLnBrk="1" hangingPunct="1">
              <a:lnSpc>
                <a:spcPct val="110000"/>
              </a:lnSpc>
              <a:buFont typeface="Arial" charset="0"/>
              <a:buChar char="•"/>
            </a:pPr>
            <a:r>
              <a:rPr lang="ru-RU" sz="1000" dirty="0">
                <a:latin typeface="+mj-lt"/>
                <a:cs typeface="Arial"/>
              </a:rPr>
              <a:t>Если я это сделаю, ты у меня в долгу</a:t>
            </a:r>
            <a:endParaRPr lang="en-US" sz="1000" dirty="0">
              <a:latin typeface="+mj-lt"/>
              <a:cs typeface="Arial"/>
            </a:endParaRPr>
          </a:p>
          <a:p>
            <a:pPr eaLnBrk="1" hangingPunct="1">
              <a:lnSpc>
                <a:spcPct val="110000"/>
              </a:lnSpc>
              <a:buFont typeface="Arial" charset="0"/>
              <a:buChar char="•"/>
            </a:pPr>
            <a:r>
              <a:rPr lang="ru-RU" sz="1000" dirty="0">
                <a:latin typeface="+mj-lt"/>
                <a:cs typeface="Arial"/>
              </a:rPr>
              <a:t>Я сделаю это, в этой задаче что-то есть для меня</a:t>
            </a:r>
            <a:endParaRPr lang="en-US" sz="1000" dirty="0">
              <a:latin typeface="+mj-lt"/>
              <a:cs typeface="Arial"/>
            </a:endParaRPr>
          </a:p>
        </p:txBody>
      </p:sp>
      <p:sp>
        <p:nvSpPr>
          <p:cNvPr id="9" name="TextBox 8"/>
          <p:cNvSpPr txBox="1">
            <a:spLocks noChangeArrowheads="1"/>
          </p:cNvSpPr>
          <p:nvPr/>
        </p:nvSpPr>
        <p:spPr bwMode="auto">
          <a:xfrm>
            <a:off x="4632724" y="2670910"/>
            <a:ext cx="4248731"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b="1" i="1" dirty="0">
                <a:solidFill>
                  <a:srgbClr val="FF6600"/>
                </a:solidFill>
              </a:rPr>
              <a:t>How effective is our organization at collaboration?</a:t>
            </a:r>
          </a:p>
        </p:txBody>
      </p:sp>
      <p:sp>
        <p:nvSpPr>
          <p:cNvPr id="10" name="Rectangle 11"/>
          <p:cNvSpPr>
            <a:spLocks noChangeArrowheads="1"/>
          </p:cNvSpPr>
          <p:nvPr/>
        </p:nvSpPr>
        <p:spPr bwMode="auto">
          <a:xfrm>
            <a:off x="4569752" y="3865659"/>
            <a:ext cx="4342209" cy="68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09550" lvl="3" indent="-209550">
              <a:spcAft>
                <a:spcPts val="450"/>
              </a:spcAft>
              <a:buFont typeface="Arial" charset="0"/>
              <a:buChar char="•"/>
            </a:pPr>
            <a:r>
              <a:rPr lang="ru-RU" sz="1000" dirty="0">
                <a:solidFill>
                  <a:srgbClr val="000000"/>
                </a:solidFill>
                <a:latin typeface="+mj-lt"/>
                <a:cs typeface="Arial"/>
              </a:rPr>
              <a:t>Между подразделениями/отделами </a:t>
            </a:r>
            <a:endParaRPr lang="en-US" sz="1000" dirty="0">
              <a:solidFill>
                <a:srgbClr val="000000"/>
              </a:solidFill>
              <a:latin typeface="+mj-lt"/>
              <a:cs typeface="Arial"/>
            </a:endParaRPr>
          </a:p>
          <a:p>
            <a:pPr marL="209550" lvl="3" indent="-209550">
              <a:spcAft>
                <a:spcPts val="450"/>
              </a:spcAft>
              <a:buFont typeface="Arial" charset="0"/>
              <a:buChar char="•"/>
            </a:pPr>
            <a:r>
              <a:rPr lang="ru-RU" sz="1000" dirty="0">
                <a:solidFill>
                  <a:srgbClr val="000000"/>
                </a:solidFill>
                <a:latin typeface="+mj-lt"/>
                <a:cs typeface="Arial"/>
              </a:rPr>
              <a:t>Между различными бизнесами внутри одной компании</a:t>
            </a:r>
            <a:endParaRPr lang="en-US" sz="1000" dirty="0">
              <a:solidFill>
                <a:srgbClr val="000000"/>
              </a:solidFill>
              <a:latin typeface="+mj-lt"/>
              <a:cs typeface="Arial"/>
            </a:endParaRPr>
          </a:p>
          <a:p>
            <a:pPr marL="209550" lvl="3" indent="-209550">
              <a:spcAft>
                <a:spcPts val="450"/>
              </a:spcAft>
              <a:buFont typeface="Arial" charset="0"/>
              <a:buChar char="•"/>
            </a:pPr>
            <a:r>
              <a:rPr lang="ru-RU" sz="1000" dirty="0">
                <a:solidFill>
                  <a:srgbClr val="000000"/>
                </a:solidFill>
                <a:latin typeface="+mj-lt"/>
                <a:cs typeface="Arial"/>
              </a:rPr>
              <a:t>Между предприятиями</a:t>
            </a:r>
            <a:endParaRPr lang="en-US" sz="1000" dirty="0">
              <a:solidFill>
                <a:srgbClr val="000000"/>
              </a:solidFill>
              <a:latin typeface="+mj-lt"/>
              <a:cs typeface="Arial"/>
            </a:endParaRPr>
          </a:p>
        </p:txBody>
      </p:sp>
      <p:sp>
        <p:nvSpPr>
          <p:cNvPr id="11" name="Rectangle 6"/>
          <p:cNvSpPr txBox="1">
            <a:spLocks noChangeArrowheads="1"/>
          </p:cNvSpPr>
          <p:nvPr/>
        </p:nvSpPr>
        <p:spPr>
          <a:xfrm>
            <a:off x="579640" y="1245736"/>
            <a:ext cx="7980225" cy="711200"/>
          </a:xfrm>
          <a:prstGeom prst="rect">
            <a:avLst/>
          </a:prstGeom>
          <a:solidFill>
            <a:srgbClr val="CCECFF"/>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buNone/>
              <a:defRPr/>
            </a:pPr>
            <a:r>
              <a:rPr lang="ru-RU" sz="1800" dirty="0">
                <a:highlight>
                  <a:srgbClr val="CCECFF"/>
                </a:highlight>
                <a:latin typeface="+mj-lt"/>
                <a:cs typeface="Arial" panose="020B0604020202020204" pitchFamily="34" charset="0"/>
              </a:rPr>
              <a:t>Основной вопрос</a:t>
            </a:r>
            <a:r>
              <a:rPr lang="en-US" sz="1800" dirty="0">
                <a:highlight>
                  <a:srgbClr val="CCECFF"/>
                </a:highlight>
                <a:latin typeface="+mj-lt"/>
                <a:cs typeface="Arial" panose="020B0604020202020204" pitchFamily="34" charset="0"/>
              </a:rPr>
              <a:t>:  </a:t>
            </a:r>
            <a:r>
              <a:rPr lang="ru-RU" sz="1800" dirty="0">
                <a:highlight>
                  <a:srgbClr val="CCECFF"/>
                </a:highlight>
                <a:latin typeface="+mj-lt"/>
                <a:cs typeface="Arial" panose="020B0604020202020204" pitchFamily="34" charset="0"/>
              </a:rPr>
              <a:t>как обеспечить сотрудничество подразделений</a:t>
            </a:r>
            <a:r>
              <a:rPr lang="en-US" sz="1800" dirty="0">
                <a:highlight>
                  <a:srgbClr val="CCECFF"/>
                </a:highlight>
                <a:latin typeface="+mj-lt"/>
                <a:cs typeface="Arial" panose="020B0604020202020204" pitchFamily="34" charset="0"/>
              </a:rPr>
              <a:t>?</a:t>
            </a:r>
          </a:p>
        </p:txBody>
      </p:sp>
      <p:sp>
        <p:nvSpPr>
          <p:cNvPr id="12" name="TextBox 5">
            <a:extLst>
              <a:ext uri="{FF2B5EF4-FFF2-40B4-BE49-F238E27FC236}">
                <a16:creationId xmlns:a16="http://schemas.microsoft.com/office/drawing/2014/main" id="{A8648CBC-0BD1-DB49-9E8B-C21057B24A18}"/>
              </a:ext>
            </a:extLst>
          </p:cNvPr>
          <p:cNvSpPr txBox="1">
            <a:spLocks noChangeArrowheads="1"/>
          </p:cNvSpPr>
          <p:nvPr/>
        </p:nvSpPr>
        <p:spPr bwMode="auto">
          <a:xfrm>
            <a:off x="4659417" y="2621516"/>
            <a:ext cx="3900448" cy="923330"/>
          </a:xfrm>
          <a:prstGeom prst="rect">
            <a:avLst/>
          </a:prstGeom>
          <a:solidFill>
            <a:srgbClr val="CCEC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sz="1800" dirty="0">
                <a:latin typeface="+mn-lt"/>
              </a:rPr>
              <a:t>Насколько организация эффективна в сотрудничестве?</a:t>
            </a:r>
            <a:endParaRPr lang="en-US" sz="1800" dirty="0">
              <a:latin typeface="+mn-lt"/>
            </a:endParaRPr>
          </a:p>
        </p:txBody>
      </p:sp>
    </p:spTree>
    <p:extLst>
      <p:ext uri="{BB962C8B-B14F-4D97-AF65-F5344CB8AC3E}">
        <p14:creationId xmlns:p14="http://schemas.microsoft.com/office/powerpoint/2010/main" val="26985681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96C5FDB-2548-4E81-B5BD-A71DAB949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215" y="3673737"/>
            <a:ext cx="2974721" cy="30046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2CEAC35-A8EB-46F6-9925-01B6F5CABA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818" y="3622938"/>
            <a:ext cx="2997200" cy="310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FED89B6A-73EF-A649-9D71-A3956CCB4179}"/>
              </a:ext>
            </a:extLst>
          </p:cNvPr>
          <p:cNvSpPr txBox="1">
            <a:spLocks/>
          </p:cNvSpPr>
          <p:nvPr/>
        </p:nvSpPr>
        <p:spPr>
          <a:xfrm>
            <a:off x="785333" y="381600"/>
            <a:ext cx="7818965" cy="711200"/>
          </a:xfrm>
          <a:prstGeom prst="rect">
            <a:avLst/>
          </a:prstGeom>
        </p:spPr>
        <p:txBody>
          <a:bodyPr vert="horz" anchor="ctr"/>
          <a:lstStyle>
            <a:lvl1pPr algn="ctr" rtl="0" eaLnBrk="0" fontAlgn="base" hangingPunct="0">
              <a:lnSpc>
                <a:spcPts val="2505"/>
              </a:lnSpc>
              <a:spcBef>
                <a:spcPct val="0"/>
              </a:spcBef>
              <a:spcAft>
                <a:spcPct val="0"/>
              </a:spcAft>
              <a:defRPr sz="2700" b="1" i="0" spc="-113" baseline="0">
                <a:solidFill>
                  <a:srgbClr val="262626"/>
                </a:solidFill>
                <a:latin typeface="Arial"/>
                <a:ea typeface="ＭＳ Ｐゴシック" pitchFamily="34" charset="-128"/>
                <a:cs typeface="Arial"/>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a:lstStyle>
          <a:p>
            <a:r>
              <a:rPr lang="ru-RU" altLang="en-US" sz="2400" kern="0" dirty="0">
                <a:latin typeface="+mj-lt"/>
              </a:rPr>
              <a:t>Логика ценности</a:t>
            </a:r>
            <a:r>
              <a:rPr lang="en-US" altLang="en-US" sz="2400" kern="0" dirty="0">
                <a:latin typeface="+mj-lt"/>
              </a:rPr>
              <a:t>: </a:t>
            </a:r>
            <a:r>
              <a:rPr lang="ru-RU" altLang="en-US" sz="2400" kern="0" dirty="0">
                <a:latin typeface="+mj-lt"/>
              </a:rPr>
              <a:t>предположения</a:t>
            </a:r>
            <a:endParaRPr lang="en-US" altLang="en-US" sz="2400" kern="0" dirty="0">
              <a:latin typeface="+mj-lt"/>
            </a:endParaRPr>
          </a:p>
        </p:txBody>
      </p:sp>
      <p:sp>
        <p:nvSpPr>
          <p:cNvPr id="13" name="TextBox 12">
            <a:extLst>
              <a:ext uri="{FF2B5EF4-FFF2-40B4-BE49-F238E27FC236}">
                <a16:creationId xmlns:a16="http://schemas.microsoft.com/office/drawing/2014/main" id="{C3425EA5-0085-A649-A5CF-0443133AE449}"/>
              </a:ext>
            </a:extLst>
          </p:cNvPr>
          <p:cNvSpPr txBox="1"/>
          <p:nvPr/>
        </p:nvSpPr>
        <p:spPr>
          <a:xfrm>
            <a:off x="863969" y="1090148"/>
            <a:ext cx="7600950" cy="338554"/>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sz="1600" dirty="0">
                <a:latin typeface="+mn-lt"/>
              </a:rPr>
              <a:t>Смысл </a:t>
            </a:r>
            <a:r>
              <a:rPr lang="en-US" sz="1600" dirty="0">
                <a:latin typeface="+mn-lt"/>
              </a:rPr>
              <a:t>HR </a:t>
            </a:r>
            <a:r>
              <a:rPr lang="ru-RU" sz="1600" dirty="0">
                <a:latin typeface="+mn-lt"/>
              </a:rPr>
              <a:t>не в </a:t>
            </a:r>
            <a:r>
              <a:rPr lang="en-US" sz="1600" dirty="0">
                <a:latin typeface="+mn-lt"/>
              </a:rPr>
              <a:t>HR, </a:t>
            </a:r>
            <a:r>
              <a:rPr lang="ru-RU" sz="1600" dirty="0">
                <a:latin typeface="+mn-lt"/>
              </a:rPr>
              <a:t>а в</a:t>
            </a:r>
            <a:r>
              <a:rPr lang="en-US" sz="1600" dirty="0">
                <a:latin typeface="+mn-lt"/>
              </a:rPr>
              <a:t> </a:t>
            </a:r>
            <a:r>
              <a:rPr lang="ru-RU" sz="1600" dirty="0">
                <a:latin typeface="+mn-lt"/>
              </a:rPr>
              <a:t>ценности </a:t>
            </a:r>
            <a:r>
              <a:rPr lang="en-US" sz="1600" dirty="0">
                <a:latin typeface="+mn-lt"/>
              </a:rPr>
              <a:t>HR </a:t>
            </a:r>
            <a:r>
              <a:rPr lang="ru-RU" sz="1600" dirty="0">
                <a:latin typeface="+mn-lt"/>
              </a:rPr>
              <a:t>для других</a:t>
            </a:r>
            <a:endParaRPr lang="en-US" sz="1600" dirty="0">
              <a:latin typeface="+mn-lt"/>
            </a:endParaRPr>
          </a:p>
        </p:txBody>
      </p:sp>
      <p:sp>
        <p:nvSpPr>
          <p:cNvPr id="15" name="TextBox 14">
            <a:extLst>
              <a:ext uri="{FF2B5EF4-FFF2-40B4-BE49-F238E27FC236}">
                <a16:creationId xmlns:a16="http://schemas.microsoft.com/office/drawing/2014/main" id="{7F81EDD3-C7D0-9E47-9BA3-76B5F5813907}"/>
              </a:ext>
            </a:extLst>
          </p:cNvPr>
          <p:cNvSpPr txBox="1"/>
          <p:nvPr/>
        </p:nvSpPr>
        <p:spPr>
          <a:xfrm>
            <a:off x="863968" y="1655818"/>
            <a:ext cx="7600950" cy="830997"/>
          </a:xfrm>
          <a:prstGeom prst="rect">
            <a:avLst/>
          </a:prstGeom>
          <a:solidFill>
            <a:srgbClr val="CCECFF">
              <a:alpha val="67000"/>
            </a:srgbClr>
          </a:solidFill>
          <a:effectLst>
            <a:glow>
              <a:schemeClr val="accent6">
                <a:lumMod val="75000"/>
                <a:alpha val="40000"/>
              </a:schemeClr>
            </a:glow>
          </a:effectLst>
        </p:spPr>
        <p:txBody>
          <a:bodyPr>
            <a:spAutoFit/>
          </a:bodyPr>
          <a:lstStyle/>
          <a:p>
            <a:pPr marL="342900" indent="-342900">
              <a:buAutoNum type="arabicPeriod"/>
              <a:defRPr/>
            </a:pPr>
            <a:r>
              <a:rPr lang="ru-RU" sz="1600" dirty="0">
                <a:latin typeface="+mn-lt"/>
              </a:rPr>
              <a:t>Осознайте, что ценность определяется прежде всего получателем, а не дающим</a:t>
            </a:r>
          </a:p>
          <a:p>
            <a:pPr marL="342900" indent="-342900">
              <a:buFontTx/>
              <a:buAutoNum type="arabicPeriod"/>
              <a:defRPr/>
            </a:pPr>
            <a:r>
              <a:rPr lang="ru-RU" sz="1600" dirty="0">
                <a:latin typeface="+mn-lt"/>
              </a:rPr>
              <a:t>Примите к сведению и оцените внешние условия ведения бизнеса</a:t>
            </a:r>
            <a:endParaRPr lang="en-US" sz="1600" dirty="0">
              <a:latin typeface="+mn-lt"/>
            </a:endParaRPr>
          </a:p>
        </p:txBody>
      </p:sp>
      <p:sp>
        <p:nvSpPr>
          <p:cNvPr id="5" name="TextBox 4">
            <a:extLst>
              <a:ext uri="{FF2B5EF4-FFF2-40B4-BE49-F238E27FC236}">
                <a16:creationId xmlns:a16="http://schemas.microsoft.com/office/drawing/2014/main" id="{9CCB6650-271A-F54E-A514-E06C9415B971}"/>
              </a:ext>
            </a:extLst>
          </p:cNvPr>
          <p:cNvSpPr txBox="1"/>
          <p:nvPr/>
        </p:nvSpPr>
        <p:spPr>
          <a:xfrm>
            <a:off x="850947" y="2625123"/>
            <a:ext cx="3388946" cy="1077218"/>
          </a:xfrm>
          <a:prstGeom prst="rect">
            <a:avLst/>
          </a:prstGeom>
          <a:noFill/>
        </p:spPr>
        <p:txBody>
          <a:bodyPr wrap="square" rtlCol="0">
            <a:spAutoFit/>
          </a:bodyPr>
          <a:lstStyle/>
          <a:p>
            <a:r>
              <a:rPr lang="ru-RU" sz="1600" dirty="0">
                <a:latin typeface="+mn-lt"/>
              </a:rPr>
              <a:t>Хорошо спроектированная</a:t>
            </a:r>
            <a:r>
              <a:rPr lang="en-US" sz="1600" dirty="0">
                <a:latin typeface="+mn-lt"/>
              </a:rPr>
              <a:t>,</a:t>
            </a:r>
            <a:r>
              <a:rPr lang="ru-RU" sz="1600" dirty="0">
                <a:latin typeface="+mn-lt"/>
              </a:rPr>
              <a:t> качественно построенная</a:t>
            </a:r>
            <a:r>
              <a:rPr lang="en-US" sz="1600" dirty="0">
                <a:latin typeface="+mn-lt"/>
              </a:rPr>
              <a:t> </a:t>
            </a:r>
            <a:r>
              <a:rPr lang="ru-RU" sz="1600" dirty="0">
                <a:latin typeface="+mn-lt"/>
              </a:rPr>
              <a:t>и </a:t>
            </a:r>
            <a:r>
              <a:rPr lang="ru-RU" sz="1600" dirty="0"/>
              <a:t>за</a:t>
            </a:r>
            <a:r>
              <a:rPr lang="ru-RU" sz="1600" dirty="0">
                <a:latin typeface="+mn-lt"/>
              </a:rPr>
              <a:t>щищенная от ураганов конструкция...</a:t>
            </a:r>
          </a:p>
        </p:txBody>
      </p:sp>
      <p:sp>
        <p:nvSpPr>
          <p:cNvPr id="16" name="TextBox 15">
            <a:extLst>
              <a:ext uri="{FF2B5EF4-FFF2-40B4-BE49-F238E27FC236}">
                <a16:creationId xmlns:a16="http://schemas.microsoft.com/office/drawing/2014/main" id="{E9054A10-EA08-E84E-9D14-B7AF07EF4F5D}"/>
              </a:ext>
            </a:extLst>
          </p:cNvPr>
          <p:cNvSpPr txBox="1"/>
          <p:nvPr/>
        </p:nvSpPr>
        <p:spPr>
          <a:xfrm>
            <a:off x="4525482" y="2929921"/>
            <a:ext cx="3388946" cy="584775"/>
          </a:xfrm>
          <a:prstGeom prst="rect">
            <a:avLst/>
          </a:prstGeom>
          <a:noFill/>
        </p:spPr>
        <p:txBody>
          <a:bodyPr wrap="square" rtlCol="0">
            <a:spAutoFit/>
          </a:bodyPr>
          <a:lstStyle/>
          <a:p>
            <a:r>
              <a:rPr lang="en-US" sz="1600" dirty="0">
                <a:latin typeface="+mn-lt"/>
              </a:rPr>
              <a:t>…</a:t>
            </a:r>
            <a:r>
              <a:rPr lang="ru-RU" sz="1600" dirty="0">
                <a:latin typeface="+mn-lt"/>
              </a:rPr>
              <a:t>становится бесполезной в новых условиях</a:t>
            </a:r>
          </a:p>
        </p:txBody>
      </p:sp>
    </p:spTree>
    <p:extLst>
      <p:ext uri="{BB962C8B-B14F-4D97-AF65-F5344CB8AC3E}">
        <p14:creationId xmlns:p14="http://schemas.microsoft.com/office/powerpoint/2010/main" val="2277176088"/>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Изобрести организацию заново</a:t>
            </a:r>
            <a:r>
              <a:rPr lang="en-US" altLang="en-US" sz="2400" dirty="0">
                <a:latin typeface="+mj-lt"/>
              </a:rPr>
              <a:t>:  </a:t>
            </a:r>
            <a:br>
              <a:rPr lang="ru-RU" altLang="en-US" sz="2400" dirty="0">
                <a:latin typeface="+mj-lt"/>
              </a:rPr>
            </a:br>
            <a:r>
              <a:rPr lang="ru-RU" altLang="en-US" sz="2400" dirty="0">
                <a:latin typeface="+mj-lt"/>
              </a:rPr>
              <a:t>Создание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11" name="Oval 6"/>
          <p:cNvSpPr>
            <a:spLocks noChangeArrowheads="1"/>
          </p:cNvSpPr>
          <p:nvPr/>
        </p:nvSpPr>
        <p:spPr bwMode="auto">
          <a:xfrm>
            <a:off x="228793" y="1289847"/>
            <a:ext cx="4228907" cy="1127776"/>
          </a:xfrm>
          <a:prstGeom prst="ellipse">
            <a:avLst/>
          </a:prstGeom>
          <a:solidFill>
            <a:srgbClr val="FFC000"/>
          </a:solidFill>
          <a:ln>
            <a:noFill/>
          </a:ln>
        </p:spPr>
        <p:txBody>
          <a:bodyPr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ctr" eaLnBrk="1" hangingPunct="1">
              <a:lnSpc>
                <a:spcPct val="93000"/>
              </a:lnSpc>
              <a:spcBef>
                <a:spcPct val="0"/>
              </a:spcBef>
              <a:buClr>
                <a:srgbClr val="000000"/>
              </a:buClr>
              <a:buSzPct val="100000"/>
              <a:buFont typeface="Arial" pitchFamily="34" charset="0"/>
              <a:buNone/>
            </a:pPr>
            <a:r>
              <a:rPr lang="ru-RU" altLang="en-US" sz="1600" dirty="0">
                <a:latin typeface="+mj-lt"/>
              </a:rPr>
              <a:t>Почему организация важна</a:t>
            </a:r>
            <a:r>
              <a:rPr lang="en-US" altLang="en-US" sz="1600" dirty="0">
                <a:latin typeface="+mj-lt"/>
              </a:rPr>
              <a:t>/ </a:t>
            </a:r>
            <a:r>
              <a:rPr lang="ru-RU" altLang="en-US" sz="1600" dirty="0">
                <a:latin typeface="+mj-lt"/>
              </a:rPr>
              <a:t>организация по принципу </a:t>
            </a:r>
            <a:r>
              <a:rPr lang="en-US" altLang="en-US" sz="1600" dirty="0">
                <a:latin typeface="+mj-lt"/>
              </a:rPr>
              <a:t>MOE</a:t>
            </a:r>
          </a:p>
        </p:txBody>
      </p:sp>
      <p:sp>
        <p:nvSpPr>
          <p:cNvPr id="16" name="Rounded Rectangle 5"/>
          <p:cNvSpPr>
            <a:spLocks noChangeArrowheads="1"/>
          </p:cNvSpPr>
          <p:nvPr/>
        </p:nvSpPr>
        <p:spPr bwMode="auto">
          <a:xfrm>
            <a:off x="4888569" y="1415043"/>
            <a:ext cx="4130547" cy="472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algn="ctr" defTabSz="4572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lnSpc>
                <a:spcPct val="93000"/>
              </a:lnSpc>
              <a:spcBef>
                <a:spcPct val="0"/>
              </a:spcBef>
              <a:buClr>
                <a:srgbClr val="000000"/>
              </a:buClr>
              <a:buSzPct val="100000"/>
            </a:pPr>
            <a:r>
              <a:rPr lang="ru-RU" altLang="en-US" sz="1600" dirty="0">
                <a:latin typeface="+mj-lt"/>
              </a:rPr>
              <a:t>Продемонстрировать, почему организация важна</a:t>
            </a:r>
            <a:r>
              <a:rPr lang="en-US" altLang="en-US" sz="1600" dirty="0">
                <a:latin typeface="+mj-lt"/>
              </a:rPr>
              <a:t>; </a:t>
            </a:r>
            <a:r>
              <a:rPr lang="ru-RU" altLang="en-US" sz="1600" dirty="0">
                <a:latin typeface="+mj-lt"/>
              </a:rPr>
              <a:t>определить обзорное исследование </a:t>
            </a:r>
            <a:r>
              <a:rPr lang="en-US" altLang="en-US" sz="1600" dirty="0">
                <a:latin typeface="+mj-lt"/>
              </a:rPr>
              <a:t>MOE</a:t>
            </a:r>
          </a:p>
        </p:txBody>
      </p:sp>
      <p:sp>
        <p:nvSpPr>
          <p:cNvPr id="7" name="Rectangle 6"/>
          <p:cNvSpPr/>
          <p:nvPr/>
        </p:nvSpPr>
        <p:spPr>
          <a:xfrm>
            <a:off x="7306826" y="2651193"/>
            <a:ext cx="1257300" cy="3023477"/>
          </a:xfrm>
          <a:prstGeom prst="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AB36B316-6010-2A4B-B782-111D618450C5}"/>
              </a:ext>
            </a:extLst>
          </p:cNvPr>
          <p:cNvSpPr txBox="1"/>
          <p:nvPr/>
        </p:nvSpPr>
        <p:spPr>
          <a:xfrm>
            <a:off x="568839" y="2778732"/>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565065" y="4974320"/>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565065" y="3103361"/>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01259"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1954524" y="2777332"/>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1954525" y="4970520"/>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1954524" y="3103361"/>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29563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07174" y="2772257"/>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07175" y="4970520"/>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07174" y="3103361"/>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295243" y="27939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656050" y="2778731"/>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656051" y="4974320"/>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656050" y="3107161"/>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02404" y="2797723"/>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054707" y="2774894"/>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047160" y="4960283"/>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047159" y="3093124"/>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042103" y="2783686"/>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392970" y="2785131"/>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385423" y="4970520"/>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385422" y="3103361"/>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3796055946"/>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Обзор лидерства в рамках </a:t>
            </a:r>
            <a:r>
              <a:rPr lang="en-US" dirty="0"/>
              <a:t>MOE</a:t>
            </a:r>
          </a:p>
        </p:txBody>
      </p:sp>
      <p:sp>
        <p:nvSpPr>
          <p:cNvPr id="4" name="Rectangle 3">
            <a:extLst>
              <a:ext uri="{FF2B5EF4-FFF2-40B4-BE49-F238E27FC236}">
                <a16:creationId xmlns:a16="http://schemas.microsoft.com/office/drawing/2014/main" id="{1FD4B9C8-4326-5B49-8C4F-E49A164AAD3E}"/>
              </a:ext>
            </a:extLst>
          </p:cNvPr>
          <p:cNvSpPr/>
          <p:nvPr/>
        </p:nvSpPr>
        <p:spPr bwMode="auto">
          <a:xfrm>
            <a:off x="481279" y="1385781"/>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D9EE30C8-3E24-3943-BD35-E264B70F3D28}"/>
              </a:ext>
            </a:extLst>
          </p:cNvPr>
          <p:cNvSpPr/>
          <p:nvPr/>
        </p:nvSpPr>
        <p:spPr bwMode="auto">
          <a:xfrm>
            <a:off x="5076561" y="1380663"/>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596BD09A-6652-FB44-8D25-C76BD117CF2A}"/>
              </a:ext>
            </a:extLst>
          </p:cNvPr>
          <p:cNvSpPr/>
          <p:nvPr/>
        </p:nvSpPr>
        <p:spPr bwMode="auto">
          <a:xfrm>
            <a:off x="5076561" y="3781094"/>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6B1EF228-8363-EF43-B0A9-09CD7BE98AB5}"/>
              </a:ext>
            </a:extLst>
          </p:cNvPr>
          <p:cNvSpPr/>
          <p:nvPr/>
        </p:nvSpPr>
        <p:spPr bwMode="auto">
          <a:xfrm>
            <a:off x="481279" y="3781094"/>
            <a:ext cx="3586160" cy="1928105"/>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661F7606-BB08-2142-9CC2-D6017D2A76E0}"/>
              </a:ext>
            </a:extLst>
          </p:cNvPr>
          <p:cNvSpPr txBox="1"/>
          <p:nvPr/>
        </p:nvSpPr>
        <p:spPr>
          <a:xfrm>
            <a:off x="659404" y="4511504"/>
            <a:ext cx="3310008" cy="369332"/>
          </a:xfrm>
          <a:prstGeom prst="rect">
            <a:avLst/>
          </a:prstGeom>
          <a:noFill/>
        </p:spPr>
        <p:txBody>
          <a:bodyPr wrap="square" rtlCol="0" anchor="ctr">
            <a:spAutoFit/>
          </a:bodyPr>
          <a:lstStyle/>
          <a:p>
            <a:pPr algn="ctr"/>
            <a:r>
              <a:rPr lang="ru-RU" b="1" dirty="0">
                <a:latin typeface="+mj-lt"/>
              </a:rPr>
              <a:t>Менеджер талантов</a:t>
            </a:r>
          </a:p>
        </p:txBody>
      </p:sp>
      <p:sp>
        <p:nvSpPr>
          <p:cNvPr id="9" name="TextBox 8">
            <a:extLst>
              <a:ext uri="{FF2B5EF4-FFF2-40B4-BE49-F238E27FC236}">
                <a16:creationId xmlns:a16="http://schemas.microsoft.com/office/drawing/2014/main" id="{8FB242E2-F5D0-9544-9DB5-69F7C5EC54BF}"/>
              </a:ext>
            </a:extLst>
          </p:cNvPr>
          <p:cNvSpPr txBox="1"/>
          <p:nvPr/>
        </p:nvSpPr>
        <p:spPr>
          <a:xfrm>
            <a:off x="659404" y="2075800"/>
            <a:ext cx="3205119" cy="369332"/>
          </a:xfrm>
          <a:prstGeom prst="rect">
            <a:avLst/>
          </a:prstGeom>
          <a:noFill/>
        </p:spPr>
        <p:txBody>
          <a:bodyPr wrap="square" rtlCol="0" anchor="ctr">
            <a:spAutoFit/>
          </a:bodyPr>
          <a:lstStyle/>
          <a:p>
            <a:pPr algn="ctr"/>
            <a:r>
              <a:rPr lang="ru-RU" b="1" dirty="0">
                <a:latin typeface="+mj-lt"/>
              </a:rPr>
              <a:t>Создатель культуры</a:t>
            </a:r>
          </a:p>
        </p:txBody>
      </p:sp>
      <p:sp>
        <p:nvSpPr>
          <p:cNvPr id="10" name="TextBox 9">
            <a:extLst>
              <a:ext uri="{FF2B5EF4-FFF2-40B4-BE49-F238E27FC236}">
                <a16:creationId xmlns:a16="http://schemas.microsoft.com/office/drawing/2014/main" id="{7EE58335-73E2-714B-9AB1-100F5A4D9919}"/>
              </a:ext>
            </a:extLst>
          </p:cNvPr>
          <p:cNvSpPr txBox="1"/>
          <p:nvPr/>
        </p:nvSpPr>
        <p:spPr>
          <a:xfrm>
            <a:off x="5550556" y="2075800"/>
            <a:ext cx="2843211" cy="369332"/>
          </a:xfrm>
          <a:prstGeom prst="rect">
            <a:avLst/>
          </a:prstGeom>
          <a:noFill/>
        </p:spPr>
        <p:txBody>
          <a:bodyPr wrap="square" rtlCol="0" anchor="t">
            <a:spAutoFit/>
          </a:bodyPr>
          <a:lstStyle/>
          <a:p>
            <a:pPr algn="ctr"/>
            <a:r>
              <a:rPr lang="ru-RU" b="1" dirty="0">
                <a:latin typeface="+mj-lt"/>
              </a:rPr>
              <a:t>Стратег бизнеса</a:t>
            </a:r>
          </a:p>
        </p:txBody>
      </p:sp>
      <p:sp>
        <p:nvSpPr>
          <p:cNvPr id="11" name="TextBox 10">
            <a:extLst>
              <a:ext uri="{FF2B5EF4-FFF2-40B4-BE49-F238E27FC236}">
                <a16:creationId xmlns:a16="http://schemas.microsoft.com/office/drawing/2014/main" id="{D3C27A37-762E-D74A-89CB-3B07D0F27432}"/>
              </a:ext>
            </a:extLst>
          </p:cNvPr>
          <p:cNvSpPr txBox="1"/>
          <p:nvPr/>
        </p:nvSpPr>
        <p:spPr>
          <a:xfrm>
            <a:off x="5329244" y="4509668"/>
            <a:ext cx="3285837" cy="369332"/>
          </a:xfrm>
          <a:prstGeom prst="rect">
            <a:avLst/>
          </a:prstGeom>
          <a:noFill/>
          <a:ln>
            <a:noFill/>
          </a:ln>
        </p:spPr>
        <p:txBody>
          <a:bodyPr wrap="square" rtlCol="0" anchor="ctr">
            <a:spAutoFit/>
          </a:bodyPr>
          <a:lstStyle/>
          <a:p>
            <a:pPr algn="ctr"/>
            <a:r>
              <a:rPr lang="ru-RU" b="1" dirty="0">
                <a:latin typeface="+mj-lt"/>
              </a:rPr>
              <a:t>Архитектор организации</a:t>
            </a:r>
            <a:endParaRPr lang="ru-RU" dirty="0">
              <a:latin typeface="+mj-lt"/>
            </a:endParaRPr>
          </a:p>
        </p:txBody>
      </p:sp>
      <p:sp>
        <p:nvSpPr>
          <p:cNvPr id="12" name="Oval 11">
            <a:extLst>
              <a:ext uri="{FF2B5EF4-FFF2-40B4-BE49-F238E27FC236}">
                <a16:creationId xmlns:a16="http://schemas.microsoft.com/office/drawing/2014/main" id="{6CDB21F9-5E1F-E04C-90CA-15D4B5717253}"/>
              </a:ext>
            </a:extLst>
          </p:cNvPr>
          <p:cNvSpPr>
            <a:spLocks noChangeAspect="1"/>
          </p:cNvSpPr>
          <p:nvPr/>
        </p:nvSpPr>
        <p:spPr bwMode="auto">
          <a:xfrm>
            <a:off x="2561522" y="2789234"/>
            <a:ext cx="4005748" cy="1484271"/>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b="1" dirty="0">
                <a:latin typeface="+mj-lt"/>
              </a:rPr>
              <a:t>Личная</a:t>
            </a:r>
          </a:p>
          <a:p>
            <a:pPr marL="0" marR="0" indent="0" algn="ctr" defTabSz="914400" rtl="0" eaLnBrk="1" fontAlgn="base" latinLnBrk="0" hangingPunct="1">
              <a:lnSpc>
                <a:spcPct val="100000"/>
              </a:lnSpc>
              <a:spcBef>
                <a:spcPct val="0"/>
              </a:spcBef>
              <a:spcAft>
                <a:spcPct val="0"/>
              </a:spcAft>
              <a:buClrTx/>
              <a:buSzTx/>
              <a:buFontTx/>
              <a:buNone/>
              <a:tabLst/>
            </a:pPr>
            <a:r>
              <a:rPr lang="ru-RU" b="1" dirty="0">
                <a:latin typeface="+mj-lt"/>
              </a:rPr>
              <a:t>профессиональность</a:t>
            </a:r>
            <a:endParaRPr lang="en-US" b="1" dirty="0">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lang="ru-RU" sz="1000" dirty="0">
                <a:latin typeface="+mj-lt"/>
              </a:rPr>
              <a:t>Способность к личному росту, стойкость, предприимчивость, </a:t>
            </a:r>
          </a:p>
          <a:p>
            <a:pPr marL="0" marR="0" indent="0" algn="ctr" defTabSz="914400" rtl="0" eaLnBrk="1" fontAlgn="base" latinLnBrk="0" hangingPunct="1">
              <a:lnSpc>
                <a:spcPct val="100000"/>
              </a:lnSpc>
              <a:spcBef>
                <a:spcPct val="0"/>
              </a:spcBef>
              <a:spcAft>
                <a:spcPct val="0"/>
              </a:spcAft>
              <a:buClrTx/>
              <a:buSzTx/>
              <a:buFontTx/>
              <a:buNone/>
              <a:tabLst/>
            </a:pPr>
            <a:r>
              <a:rPr lang="ru-RU" sz="1000" dirty="0">
                <a:latin typeface="+mj-lt"/>
              </a:rPr>
              <a:t>ориентация на миссию, </a:t>
            </a:r>
          </a:p>
          <a:p>
            <a:pPr marL="0" marR="0" indent="0" algn="ctr" defTabSz="914400" rtl="0" eaLnBrk="1" fontAlgn="base" latinLnBrk="0" hangingPunct="1">
              <a:lnSpc>
                <a:spcPct val="100000"/>
              </a:lnSpc>
              <a:spcBef>
                <a:spcPct val="0"/>
              </a:spcBef>
              <a:spcAft>
                <a:spcPct val="0"/>
              </a:spcAft>
              <a:buClrTx/>
              <a:buSzTx/>
              <a:buFontTx/>
              <a:buNone/>
              <a:tabLst/>
            </a:pPr>
            <a:r>
              <a:rPr lang="ru-RU" sz="1000" dirty="0">
                <a:latin typeface="+mj-lt"/>
              </a:rPr>
              <a:t>обучение </a:t>
            </a:r>
          </a:p>
        </p:txBody>
      </p:sp>
    </p:spTree>
    <p:extLst>
      <p:ext uri="{BB962C8B-B14F-4D97-AF65-F5344CB8AC3E}">
        <p14:creationId xmlns:p14="http://schemas.microsoft.com/office/powerpoint/2010/main" val="444548184"/>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z="2400" dirty="0">
                <a:latin typeface="+mj-lt"/>
              </a:rPr>
              <a:t>Исполнительское лидерство</a:t>
            </a:r>
            <a:r>
              <a:rPr lang="en-US" altLang="zh-CN" sz="2400" dirty="0">
                <a:latin typeface="+mj-lt"/>
              </a:rPr>
              <a:t>: </a:t>
            </a:r>
            <a:r>
              <a:rPr lang="ru-RU" altLang="zh-CN" sz="2400" dirty="0">
                <a:latin typeface="+mj-lt"/>
              </a:rPr>
              <a:t>истории из кейсов</a:t>
            </a:r>
            <a:endParaRPr lang="zh-CN" altLang="en-US" sz="2400" dirty="0">
              <a:latin typeface="+mj-lt"/>
            </a:endParaRPr>
          </a:p>
        </p:txBody>
      </p:sp>
      <p:pic>
        <p:nvPicPr>
          <p:cNvPr id="1028" name="Picture 4" descr="https://timgsa.baidu.com/timg?image&amp;quality=80&amp;size=b9999_10000&amp;sec=1497501760822&amp;di=490b92aaf7b9644446d07d3002e9f5cd&amp;imgtype=0&amp;src=http%3A%2F%2Fimage.tianjimedia.com%2FuploadImages%2F2013%2F228%2F1C4030LOG9LT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62" y="1287359"/>
            <a:ext cx="1350000" cy="912600"/>
          </a:xfrm>
          <a:prstGeom prst="rect">
            <a:avLst/>
          </a:prstGeom>
          <a:noFill/>
          <a:ln w="19050">
            <a:solidFill>
              <a:schemeClr val="bg1"/>
            </a:solidFill>
          </a:ln>
          <a:effectLst>
            <a:outerShdw blurRad="50800" dist="38100" dir="5400000" sx="1000" sy="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s3.bdstatic.com/70cFv8Sh_Q1YnxGkpoWK1HF6hhy/it/u=2416216260,310122213&amp;fm=26&amp;gp=0.jpg"/>
          <p:cNvPicPr>
            <a:picLocks noChangeAspect="1" noChangeArrowheads="1"/>
          </p:cNvPicPr>
          <p:nvPr/>
        </p:nvPicPr>
        <p:blipFill rotWithShape="1">
          <a:blip r:embed="rId3">
            <a:extLst>
              <a:ext uri="{28A0092B-C50C-407E-A947-70E740481C1C}">
                <a14:useLocalDpi xmlns:a14="http://schemas.microsoft.com/office/drawing/2010/main" val="0"/>
              </a:ext>
            </a:extLst>
          </a:blip>
          <a:srcRect b="8957"/>
          <a:stretch/>
        </p:blipFill>
        <p:spPr bwMode="auto">
          <a:xfrm>
            <a:off x="7207783" y="2713072"/>
            <a:ext cx="1536945" cy="985409"/>
          </a:xfrm>
          <a:prstGeom prst="rect">
            <a:avLst/>
          </a:prstGeom>
          <a:noFill/>
          <a:ln w="19050">
            <a:solidFill>
              <a:schemeClr val="bg1"/>
            </a:solidFill>
          </a:ln>
          <a:effectLst>
            <a:outerShdw blurRad="50800" dist="38100" dir="5400000" sx="1000" sy="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timgsa.baidu.com/timg?image&amp;quality=80&amp;size=b9999_10000&amp;sec=1497501940325&amp;di=3832a708a8650d89925b7d3ff53ff22c&amp;imgtype=0&amp;src=http%3A%2F%2Fpaper.takungpao.com%2Fresfile%2F2012-09-20%2FB10%2Fp37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62" y="4905761"/>
            <a:ext cx="1350000" cy="916097"/>
          </a:xfrm>
          <a:prstGeom prst="rect">
            <a:avLst/>
          </a:prstGeom>
          <a:noFill/>
          <a:ln w="19050">
            <a:solidFill>
              <a:schemeClr val="bg1"/>
            </a:solidFill>
          </a:ln>
          <a:effectLst>
            <a:outerShdw blurRad="50800" dist="38100" dir="5400000" sx="1000" sy="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7"/>
          <p:cNvSpPr txBox="1"/>
          <p:nvPr/>
        </p:nvSpPr>
        <p:spPr>
          <a:xfrm>
            <a:off x="573360" y="2535648"/>
            <a:ext cx="6221140" cy="2015936"/>
          </a:xfrm>
          <a:prstGeom prst="rect">
            <a:avLst/>
          </a:prstGeom>
          <a:solidFill>
            <a:srgbClr val="CCECFF"/>
          </a:solidFill>
        </p:spPr>
        <p:txBody>
          <a:bodyPr wrap="square" rtlCol="0">
            <a:spAutoFit/>
          </a:bodyPr>
          <a:lstStyle/>
          <a:p>
            <a:pPr>
              <a:spcBef>
                <a:spcPts val="300"/>
              </a:spcBef>
            </a:pPr>
            <a:r>
              <a:rPr lang="ru-RU" altLang="zh-CN" sz="1200" dirty="0" err="1">
                <a:latin typeface="+mj-lt"/>
                <a:ea typeface="微软雅黑" panose="020B0503020204020204" pitchFamily="34" charset="-122"/>
              </a:rPr>
              <a:t>Рен</a:t>
            </a:r>
            <a:r>
              <a:rPr lang="ru-RU" altLang="zh-CN" sz="1200" dirty="0">
                <a:latin typeface="+mj-lt"/>
                <a:ea typeface="微软雅黑" panose="020B0503020204020204" pitchFamily="34" charset="-122"/>
              </a:rPr>
              <a:t> </a:t>
            </a:r>
            <a:r>
              <a:rPr lang="ru-RU" altLang="zh-CN" sz="1200" dirty="0" err="1">
                <a:latin typeface="+mj-lt"/>
                <a:ea typeface="微软雅黑" panose="020B0503020204020204" pitchFamily="34" charset="-122"/>
              </a:rPr>
              <a:t>Чжэнфэй</a:t>
            </a:r>
            <a:r>
              <a:rPr lang="ru-RU" altLang="zh-CN" sz="1200" dirty="0">
                <a:latin typeface="+mj-lt"/>
                <a:ea typeface="微软雅黑" panose="020B0503020204020204" pitchFamily="34" charset="-122"/>
              </a:rPr>
              <a:t> тратит 70% своего времени на философию компании и инфраструктуру управления, чтобы зарядить энергией 180 000 сотрудников, а 30% - на бизнес-вопросы.</a:t>
            </a:r>
          </a:p>
          <a:p>
            <a:pPr>
              <a:spcBef>
                <a:spcPts val="300"/>
              </a:spcBef>
            </a:pPr>
            <a:r>
              <a:rPr lang="ru-RU" altLang="zh-CN" sz="1200" dirty="0" err="1">
                <a:latin typeface="+mj-lt"/>
                <a:ea typeface="微软雅黑" panose="020B0503020204020204" pitchFamily="34" charset="-122"/>
              </a:rPr>
              <a:t>Рен</a:t>
            </a:r>
            <a:r>
              <a:rPr lang="ru-RU" altLang="zh-CN" sz="1200" dirty="0">
                <a:latin typeface="+mj-lt"/>
                <a:ea typeface="微软雅黑" panose="020B0503020204020204" pitchFamily="34" charset="-122"/>
              </a:rPr>
              <a:t> строит компанию на основе основных ценностей</a:t>
            </a:r>
            <a:r>
              <a:rPr lang="en-US" altLang="zh-CN" sz="1200" dirty="0">
                <a:latin typeface="+mj-lt"/>
                <a:ea typeface="微软雅黑" panose="020B0503020204020204" pitchFamily="34" charset="-122"/>
              </a:rPr>
              <a:t>:</a:t>
            </a:r>
            <a:r>
              <a:rPr lang="ru-RU" altLang="zh-CN" sz="1200" dirty="0">
                <a:latin typeface="+mj-lt"/>
                <a:ea typeface="微软雅黑" panose="020B0503020204020204" pitchFamily="34" charset="-122"/>
              </a:rPr>
              <a:t> клиент в первую очередь; приверженность; долгая тяжелая работа</a:t>
            </a:r>
            <a:r>
              <a:rPr lang="en-US" altLang="zh-CN" sz="1200" dirty="0">
                <a:latin typeface="+mj-lt"/>
                <a:ea typeface="微软雅黑" panose="020B0503020204020204" pitchFamily="34" charset="-122"/>
              </a:rPr>
              <a:t>.</a:t>
            </a:r>
            <a:r>
              <a:rPr lang="ru-RU" altLang="zh-CN" sz="1200" dirty="0">
                <a:latin typeface="+mj-lt"/>
                <a:ea typeface="微软雅黑" panose="020B0503020204020204" pitchFamily="34" charset="-122"/>
              </a:rPr>
              <a:t> Через открытые письма и речи</a:t>
            </a:r>
          </a:p>
          <a:p>
            <a:pPr>
              <a:spcBef>
                <a:spcPts val="300"/>
              </a:spcBef>
            </a:pPr>
            <a:r>
              <a:rPr lang="ru-RU" altLang="zh-CN" sz="1200" dirty="0" err="1">
                <a:latin typeface="+mj-lt"/>
                <a:ea typeface="微软雅黑" panose="020B0503020204020204" pitchFamily="34" charset="-122"/>
              </a:rPr>
              <a:t>Рен</a:t>
            </a:r>
            <a:r>
              <a:rPr lang="ru-RU" altLang="zh-CN" sz="1200" dirty="0">
                <a:latin typeface="+mj-lt"/>
                <a:ea typeface="微软雅黑" panose="020B0503020204020204" pitchFamily="34" charset="-122"/>
              </a:rPr>
              <a:t> фокусируется на долгосрочных стратегиях и новых сферах бизнеса. Он считает, что инновации должны основываться на требованиях клиентов. Обязуется вкладывать значительные средства в исследования и разработки, а также в совершенствование управленческих ноу-хау</a:t>
            </a:r>
            <a:endParaRPr lang="en-US" altLang="zh-CN" sz="1200" dirty="0">
              <a:latin typeface="+mj-lt"/>
            </a:endParaRPr>
          </a:p>
        </p:txBody>
      </p:sp>
      <p:sp>
        <p:nvSpPr>
          <p:cNvPr id="12" name="TextBox 7"/>
          <p:cNvSpPr txBox="1"/>
          <p:nvPr/>
        </p:nvSpPr>
        <p:spPr>
          <a:xfrm>
            <a:off x="2071960" y="1021922"/>
            <a:ext cx="6771251" cy="1277273"/>
          </a:xfrm>
          <a:prstGeom prst="rect">
            <a:avLst/>
          </a:prstGeom>
          <a:solidFill>
            <a:srgbClr val="FFC000"/>
          </a:solidFill>
        </p:spPr>
        <p:txBody>
          <a:bodyPr wrap="square" rtlCol="0">
            <a:spAutoFit/>
          </a:bodyPr>
          <a:lstStyle/>
          <a:p>
            <a:pPr>
              <a:spcBef>
                <a:spcPts val="300"/>
              </a:spcBef>
            </a:pPr>
            <a:r>
              <a:rPr lang="ru-RU" altLang="zh-CN" sz="1200" dirty="0" err="1">
                <a:latin typeface="+mj-lt"/>
                <a:ea typeface="微软雅黑" panose="020B0503020204020204" pitchFamily="34" charset="-122"/>
              </a:rPr>
              <a:t>Безос</a:t>
            </a:r>
            <a:r>
              <a:rPr lang="ru-RU" altLang="zh-CN" sz="1200" dirty="0">
                <a:latin typeface="+mj-lt"/>
                <a:ea typeface="微软雅黑" panose="020B0503020204020204" pitchFamily="34" charset="-122"/>
              </a:rPr>
              <a:t> фокусируется на стратегическом направлении (электронная коммерция, цифровые продукты и контент), развитии культуры компании (14 принципов лидерства) и развитии новых предприятий (</a:t>
            </a:r>
            <a:r>
              <a:rPr lang="en-US" altLang="zh-CN" sz="1200" dirty="0">
                <a:latin typeface="+mj-lt"/>
                <a:ea typeface="微软雅黑" panose="020B0503020204020204" pitchFamily="34" charset="-122"/>
              </a:rPr>
              <a:t>Echo, Amazon Go)</a:t>
            </a:r>
          </a:p>
          <a:p>
            <a:pPr>
              <a:spcBef>
                <a:spcPts val="300"/>
              </a:spcBef>
            </a:pPr>
            <a:r>
              <a:rPr lang="ru-RU" altLang="zh-CN" sz="1200" dirty="0">
                <a:latin typeface="+mj-lt"/>
                <a:ea typeface="微软雅黑" panose="020B0503020204020204" pitchFamily="34" charset="-122"/>
              </a:rPr>
              <a:t>Принципы лидерства стали библией для сотрудников </a:t>
            </a:r>
            <a:r>
              <a:rPr lang="en-US" altLang="zh-CN" sz="1200" dirty="0">
                <a:latin typeface="+mj-lt"/>
                <a:ea typeface="微软雅黑" panose="020B0503020204020204" pitchFamily="34" charset="-122"/>
              </a:rPr>
              <a:t>Amazon</a:t>
            </a:r>
          </a:p>
          <a:p>
            <a:pPr>
              <a:spcBef>
                <a:spcPts val="300"/>
              </a:spcBef>
            </a:pPr>
            <a:r>
              <a:rPr lang="ru-RU" altLang="zh-CN" sz="1200" dirty="0">
                <a:latin typeface="+mj-lt"/>
                <a:ea typeface="微软雅黑" panose="020B0503020204020204" pitchFamily="34" charset="-122"/>
              </a:rPr>
              <a:t>Ориентация на клиента заложена в деятельности и заявлениях топ-команды — в том числе  самого </a:t>
            </a:r>
            <a:r>
              <a:rPr lang="ru-RU" altLang="zh-CN" sz="1200" dirty="0" err="1">
                <a:latin typeface="+mj-lt"/>
                <a:ea typeface="微软雅黑" panose="020B0503020204020204" pitchFamily="34" charset="-122"/>
              </a:rPr>
              <a:t>Джеффа</a:t>
            </a:r>
            <a:r>
              <a:rPr lang="ru-RU" altLang="zh-CN" sz="1200" dirty="0">
                <a:latin typeface="+mj-lt"/>
                <a:ea typeface="微软雅黑" panose="020B0503020204020204" pitchFamily="34" charset="-122"/>
              </a:rPr>
              <a:t> </a:t>
            </a:r>
            <a:r>
              <a:rPr lang="ru-RU" altLang="zh-CN" sz="1200" dirty="0" err="1">
                <a:latin typeface="+mj-lt"/>
                <a:ea typeface="微软雅黑" panose="020B0503020204020204" pitchFamily="34" charset="-122"/>
              </a:rPr>
              <a:t>Безоса</a:t>
            </a:r>
            <a:r>
              <a:rPr lang="en-US" altLang="zh-CN" sz="1200" dirty="0">
                <a:latin typeface="+mj-lt"/>
                <a:ea typeface="微软雅黑" panose="020B0503020204020204" pitchFamily="34" charset="-122"/>
              </a:rPr>
              <a:t>.</a:t>
            </a:r>
          </a:p>
        </p:txBody>
      </p:sp>
      <p:sp>
        <p:nvSpPr>
          <p:cNvPr id="13" name="TextBox 7"/>
          <p:cNvSpPr txBox="1"/>
          <p:nvPr/>
        </p:nvSpPr>
        <p:spPr>
          <a:xfrm>
            <a:off x="2047253" y="4778473"/>
            <a:ext cx="6503745" cy="1513235"/>
          </a:xfrm>
          <a:prstGeom prst="rect">
            <a:avLst/>
          </a:prstGeom>
          <a:solidFill>
            <a:srgbClr val="FFC000"/>
          </a:solidFill>
        </p:spPr>
        <p:txBody>
          <a:bodyPr wrap="square" rtlCol="0">
            <a:spAutoFit/>
          </a:bodyPr>
          <a:lstStyle/>
          <a:p>
            <a:pPr marL="198835" indent="-198835">
              <a:spcBef>
                <a:spcPts val="300"/>
              </a:spcBef>
              <a:spcAft>
                <a:spcPts val="150"/>
              </a:spcAft>
              <a:buFont typeface="Arial" pitchFamily="34" charset="0"/>
              <a:buChar char="•"/>
            </a:pPr>
            <a:r>
              <a:rPr lang="ru-RU" altLang="zh-CN" sz="1200" dirty="0">
                <a:latin typeface="+mj-lt"/>
                <a:ea typeface="微软雅黑" panose="020B0503020204020204" pitchFamily="34" charset="-122"/>
              </a:rPr>
              <a:t>Джек </a:t>
            </a:r>
            <a:r>
              <a:rPr lang="ru-RU" altLang="zh-CN" sz="1200" dirty="0" err="1">
                <a:latin typeface="+mj-lt"/>
                <a:ea typeface="微软雅黑" panose="020B0503020204020204" pitchFamily="34" charset="-122"/>
              </a:rPr>
              <a:t>Ма</a:t>
            </a:r>
            <a:r>
              <a:rPr lang="ru-RU" altLang="zh-CN" sz="1200" dirty="0">
                <a:latin typeface="+mj-lt"/>
                <a:ea typeface="微软雅黑" panose="020B0503020204020204" pitchFamily="34" charset="-122"/>
              </a:rPr>
              <a:t> придает большое значение миссии, видению и шести основным ценностям </a:t>
            </a:r>
            <a:r>
              <a:rPr lang="en-US" altLang="zh-CN" sz="1200" dirty="0">
                <a:latin typeface="+mj-lt"/>
                <a:ea typeface="微软雅黑" panose="020B0503020204020204" pitchFamily="34" charset="-122"/>
              </a:rPr>
              <a:t>Alibaba.</a:t>
            </a:r>
          </a:p>
          <a:p>
            <a:pPr marL="198835" indent="-198835">
              <a:spcBef>
                <a:spcPts val="300"/>
              </a:spcBef>
              <a:spcAft>
                <a:spcPts val="150"/>
              </a:spcAft>
              <a:buFont typeface="Arial" pitchFamily="34" charset="0"/>
              <a:buChar char="•"/>
            </a:pPr>
            <a:r>
              <a:rPr lang="ru-RU" altLang="zh-CN" sz="1200" dirty="0">
                <a:latin typeface="+mj-lt"/>
                <a:ea typeface="微软雅黑" panose="020B0503020204020204" pitchFamily="34" charset="-122"/>
              </a:rPr>
              <a:t>Джек и большинство основателей вышли из повседневного управления, чтобы больше сосредоточиться на формировании корпоративной культуры, думать о долгосрочных стратегиях и развивать лидеров следующего поколения</a:t>
            </a:r>
            <a:r>
              <a:rPr lang="en-US" altLang="zh-CN" sz="1200" dirty="0">
                <a:latin typeface="+mj-lt"/>
                <a:ea typeface="微软雅黑" panose="020B0503020204020204" pitchFamily="34" charset="-122"/>
              </a:rPr>
              <a:t>.</a:t>
            </a:r>
            <a:endParaRPr lang="ru-RU" altLang="zh-CN" sz="1200" dirty="0">
              <a:latin typeface="+mj-lt"/>
              <a:ea typeface="微软雅黑" panose="020B0503020204020204" pitchFamily="34" charset="-122"/>
            </a:endParaRPr>
          </a:p>
          <a:p>
            <a:pPr marL="198835" indent="-198835">
              <a:spcBef>
                <a:spcPts val="300"/>
              </a:spcBef>
              <a:spcAft>
                <a:spcPts val="150"/>
              </a:spcAft>
              <a:buFont typeface="Arial" pitchFamily="34" charset="0"/>
              <a:buChar char="•"/>
            </a:pPr>
            <a:r>
              <a:rPr lang="ru-RU" altLang="zh-CN" sz="1200" dirty="0">
                <a:latin typeface="+mj-lt"/>
                <a:ea typeface="微软雅黑" panose="020B0503020204020204" pitchFamily="34" charset="-122"/>
              </a:rPr>
              <a:t>Джек </a:t>
            </a:r>
            <a:r>
              <a:rPr lang="ru-RU" altLang="zh-CN" sz="1200" dirty="0" err="1">
                <a:latin typeface="+mj-lt"/>
                <a:ea typeface="微软雅黑" panose="020B0503020204020204" pitchFamily="34" charset="-122"/>
              </a:rPr>
              <a:t>Ма</a:t>
            </a:r>
            <a:r>
              <a:rPr lang="ru-RU" altLang="zh-CN" sz="1200" dirty="0">
                <a:latin typeface="+mj-lt"/>
                <a:ea typeface="微软雅黑" panose="020B0503020204020204" pitchFamily="34" charset="-122"/>
              </a:rPr>
              <a:t> призывает лидеров мыслить прежде всего в терминах долгосрочной перспективы (</a:t>
            </a:r>
            <a:r>
              <a:rPr lang="en-US" altLang="zh-CN" sz="1200" dirty="0">
                <a:latin typeface="+mj-lt"/>
                <a:ea typeface="微软雅黑" panose="020B0503020204020204" pitchFamily="34" charset="-122"/>
              </a:rPr>
              <a:t>Alibaba 30 </a:t>
            </a:r>
            <a:r>
              <a:rPr lang="ru-RU" altLang="zh-CN" sz="1200" dirty="0">
                <a:latin typeface="+mj-lt"/>
                <a:ea typeface="微软雅黑" panose="020B0503020204020204" pitchFamily="34" charset="-122"/>
              </a:rPr>
              <a:t>лет спустя) и потом «возвращаться» назад</a:t>
            </a:r>
            <a:r>
              <a:rPr lang="en-US" altLang="zh-CN" sz="1200" dirty="0">
                <a:latin typeface="+mj-lt"/>
                <a:ea typeface="微软雅黑" panose="020B0503020204020204" pitchFamily="34" charset="-122"/>
              </a:rPr>
              <a:t>.</a:t>
            </a:r>
          </a:p>
        </p:txBody>
      </p:sp>
    </p:spTree>
    <p:extLst>
      <p:ext uri="{BB962C8B-B14F-4D97-AF65-F5344CB8AC3E}">
        <p14:creationId xmlns:p14="http://schemas.microsoft.com/office/powerpoint/2010/main" val="786833625"/>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9404" y="381000"/>
            <a:ext cx="7818965" cy="711200"/>
          </a:xfrm>
        </p:spPr>
        <p:txBody>
          <a:bodyPr/>
          <a:lstStyle/>
          <a:p>
            <a:r>
              <a:rPr lang="en-US" altLang="zh-CN" sz="2400" dirty="0">
                <a:latin typeface="+mj-lt"/>
              </a:rPr>
              <a:t>Facebook: </a:t>
            </a:r>
            <a:r>
              <a:rPr lang="ru-RU" altLang="zh-CN" sz="2400" dirty="0">
                <a:latin typeface="+mj-lt"/>
              </a:rPr>
              <a:t>исполнительское лидерство в паре</a:t>
            </a:r>
            <a:endParaRPr lang="zh-CN" altLang="en-US" sz="2400" dirty="0">
              <a:latin typeface="+mj-lt"/>
            </a:endParaRPr>
          </a:p>
        </p:txBody>
      </p:sp>
      <p:pic>
        <p:nvPicPr>
          <p:cNvPr id="11" name="Picture 2" descr="http://a.hiphotos.baidu.com/baike/w%3D268%3Bg%3D0/sign=4499aa6793eef01f4d141fc3d8c5fe18/1e30e924b899a901bc1e48351a950a7b0208f5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672" y="1024694"/>
            <a:ext cx="1374983" cy="1831081"/>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731266" y="3034576"/>
            <a:ext cx="3673652" cy="2839303"/>
          </a:xfrm>
          <a:prstGeom prst="rect">
            <a:avLst/>
          </a:prstGeom>
          <a:noFill/>
        </p:spPr>
        <p:txBody>
          <a:bodyPr wrap="square" rtlCol="0">
            <a:spAutoFit/>
          </a:bodyPr>
          <a:lstStyle/>
          <a:p>
            <a:pPr algn="ctr" fontAlgn="auto">
              <a:lnSpc>
                <a:spcPct val="130000"/>
              </a:lnSpc>
              <a:spcBef>
                <a:spcPts val="0"/>
              </a:spcBef>
              <a:spcAft>
                <a:spcPts val="450"/>
              </a:spcAft>
            </a:pPr>
            <a:r>
              <a:rPr lang="en-US" altLang="zh-CN" sz="1400" b="1" dirty="0">
                <a:solidFill>
                  <a:srgbClr val="000000"/>
                </a:solidFill>
                <a:latin typeface="+mj-lt"/>
                <a:ea typeface="+mj-ea"/>
              </a:rPr>
              <a:t>Mark Zuckerberg</a:t>
            </a: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Определил культуру </a:t>
            </a:r>
            <a:r>
              <a:rPr lang="en-US" altLang="zh-CN" sz="1400" dirty="0">
                <a:solidFill>
                  <a:srgbClr val="000000"/>
                </a:solidFill>
                <a:latin typeface="+mj-lt"/>
                <a:ea typeface="+mj-ea"/>
              </a:rPr>
              <a:t>Facebook</a:t>
            </a: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Фокус на стратегии и продукте</a:t>
            </a:r>
            <a:endParaRPr lang="en-US" altLang="zh-CN" sz="1400" dirty="0">
              <a:solidFill>
                <a:srgbClr val="000000"/>
              </a:solidFill>
              <a:latin typeface="+mj-lt"/>
              <a:ea typeface="+mj-ea"/>
            </a:endParaRP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Лидерское руководство в  стратегии </a:t>
            </a:r>
            <a:r>
              <a:rPr lang="en-US" altLang="zh-CN" sz="1400" dirty="0">
                <a:solidFill>
                  <a:srgbClr val="000000"/>
                </a:solidFill>
                <a:latin typeface="+mj-lt"/>
                <a:ea typeface="+mj-ea"/>
              </a:rPr>
              <a:t>(</a:t>
            </a:r>
            <a:r>
              <a:rPr lang="ru-RU" altLang="zh-CN" sz="1400" dirty="0">
                <a:solidFill>
                  <a:srgbClr val="000000"/>
                </a:solidFill>
                <a:latin typeface="+mj-lt"/>
                <a:ea typeface="+mj-ea"/>
              </a:rPr>
              <a:t>например, мобильная революция, крупные приобретения)</a:t>
            </a:r>
            <a:r>
              <a:rPr lang="en-US" altLang="zh-CN" sz="1400" dirty="0">
                <a:solidFill>
                  <a:srgbClr val="000000"/>
                </a:solidFill>
                <a:latin typeface="+mj-lt"/>
                <a:ea typeface="+mj-ea"/>
              </a:rPr>
              <a:t> </a:t>
            </a: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Сильный личный бренд (ответственность перед обществом)</a:t>
            </a:r>
            <a:endParaRPr lang="en-US" altLang="zh-CN" sz="1400" dirty="0">
              <a:solidFill>
                <a:srgbClr val="000000"/>
              </a:solidFill>
              <a:latin typeface="+mj-lt"/>
              <a:ea typeface="+mj-ea"/>
            </a:endParaRPr>
          </a:p>
        </p:txBody>
      </p:sp>
      <p:pic>
        <p:nvPicPr>
          <p:cNvPr id="13" name="Picture 2" descr="http://d.hiphotos.baidu.com/baike/w%3D268%3Bg%3D0/sign=fffe9a331f950a7b753549c232ea05e4/b2de9c82d158ccbfdf77743f1bd8bc3eb03541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024694"/>
            <a:ext cx="1371402" cy="1831081"/>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4305810" y="1510902"/>
            <a:ext cx="710451" cy="1015663"/>
          </a:xfrm>
          <a:prstGeom prst="rect">
            <a:avLst/>
          </a:prstGeom>
          <a:noFill/>
        </p:spPr>
        <p:txBody>
          <a:bodyPr wrap="none" rtlCol="0">
            <a:spAutoFit/>
          </a:bodyPr>
          <a:lstStyle/>
          <a:p>
            <a:pPr fontAlgn="auto">
              <a:spcBef>
                <a:spcPts val="0"/>
              </a:spcBef>
              <a:spcAft>
                <a:spcPts val="0"/>
              </a:spcAft>
            </a:pPr>
            <a:r>
              <a:rPr lang="en-US" altLang="zh-CN" sz="6000" dirty="0">
                <a:solidFill>
                  <a:schemeClr val="accent1">
                    <a:lumMod val="75000"/>
                  </a:schemeClr>
                </a:solidFill>
                <a:latin typeface="Segoe UI"/>
                <a:ea typeface="微软雅黑"/>
              </a:rPr>
              <a:t>+</a:t>
            </a:r>
            <a:endParaRPr lang="zh-CN" altLang="en-US" sz="6000" dirty="0">
              <a:solidFill>
                <a:schemeClr val="accent1">
                  <a:lumMod val="75000"/>
                </a:schemeClr>
              </a:solidFill>
              <a:latin typeface="Segoe UI"/>
              <a:ea typeface="微软雅黑"/>
            </a:endParaRPr>
          </a:p>
        </p:txBody>
      </p:sp>
      <p:sp>
        <p:nvSpPr>
          <p:cNvPr id="15" name="文本框 14"/>
          <p:cNvSpPr txBox="1"/>
          <p:nvPr/>
        </p:nvSpPr>
        <p:spPr>
          <a:xfrm>
            <a:off x="5396773" y="3060727"/>
            <a:ext cx="3281555" cy="2560253"/>
          </a:xfrm>
          <a:prstGeom prst="rect">
            <a:avLst/>
          </a:prstGeom>
          <a:noFill/>
        </p:spPr>
        <p:txBody>
          <a:bodyPr wrap="square" rtlCol="0">
            <a:spAutoFit/>
          </a:bodyPr>
          <a:lstStyle/>
          <a:p>
            <a:pPr algn="ctr" fontAlgn="auto">
              <a:lnSpc>
                <a:spcPct val="130000"/>
              </a:lnSpc>
              <a:spcBef>
                <a:spcPts val="0"/>
              </a:spcBef>
              <a:spcAft>
                <a:spcPts val="450"/>
              </a:spcAft>
            </a:pPr>
            <a:r>
              <a:rPr lang="en-US" altLang="zh-CN" sz="1400" b="1" dirty="0">
                <a:solidFill>
                  <a:srgbClr val="000000"/>
                </a:solidFill>
                <a:latin typeface="+mj-lt"/>
                <a:ea typeface="+mj-ea"/>
              </a:rPr>
              <a:t>Sheryl Sandberg</a:t>
            </a: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Масштабирование компании</a:t>
            </a:r>
            <a:endParaRPr lang="en-US" altLang="zh-CN" sz="1400" dirty="0">
              <a:solidFill>
                <a:srgbClr val="000000"/>
              </a:solidFill>
              <a:latin typeface="+mj-lt"/>
              <a:ea typeface="+mj-ea"/>
            </a:endParaRP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Фокус на доходе и текущих операциях</a:t>
            </a:r>
            <a:endParaRPr lang="en-US" altLang="zh-CN" sz="1400" dirty="0">
              <a:solidFill>
                <a:srgbClr val="000000"/>
              </a:solidFill>
              <a:latin typeface="+mj-lt"/>
              <a:ea typeface="+mj-ea"/>
            </a:endParaRP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Лидерские усилия по монетизации рекламы</a:t>
            </a:r>
            <a:endParaRPr lang="en-US" altLang="zh-CN" sz="1400" dirty="0">
              <a:solidFill>
                <a:srgbClr val="000000"/>
              </a:solidFill>
              <a:latin typeface="+mj-lt"/>
              <a:ea typeface="+mj-ea"/>
            </a:endParaRPr>
          </a:p>
          <a:p>
            <a:pPr marL="214313" indent="-214313" fontAlgn="auto">
              <a:lnSpc>
                <a:spcPct val="130000"/>
              </a:lnSpc>
              <a:spcBef>
                <a:spcPts val="0"/>
              </a:spcBef>
              <a:spcAft>
                <a:spcPts val="450"/>
              </a:spcAft>
              <a:buFont typeface="Arial" panose="020B0604020202020204" pitchFamily="34" charset="0"/>
              <a:buChar char="•"/>
            </a:pPr>
            <a:r>
              <a:rPr lang="ru-RU" altLang="zh-CN" sz="1400" dirty="0">
                <a:solidFill>
                  <a:srgbClr val="000000"/>
                </a:solidFill>
                <a:latin typeface="+mj-lt"/>
                <a:ea typeface="+mj-ea"/>
              </a:rPr>
              <a:t>Мощный личный бренд </a:t>
            </a:r>
            <a:r>
              <a:rPr lang="en-US" altLang="zh-CN" sz="1400" dirty="0">
                <a:solidFill>
                  <a:srgbClr val="000000"/>
                </a:solidFill>
                <a:latin typeface="+mj-lt"/>
                <a:ea typeface="+mj-ea"/>
              </a:rPr>
              <a:t>(</a:t>
            </a:r>
            <a:r>
              <a:rPr lang="ru-RU" altLang="zh-CN" sz="1400" dirty="0">
                <a:solidFill>
                  <a:srgbClr val="000000"/>
                </a:solidFill>
                <a:latin typeface="+mj-lt"/>
                <a:ea typeface="+mj-ea"/>
              </a:rPr>
              <a:t>лидерство женщины</a:t>
            </a:r>
            <a:r>
              <a:rPr lang="en-US" altLang="zh-CN" sz="1400" dirty="0">
                <a:solidFill>
                  <a:srgbClr val="000000"/>
                </a:solidFill>
                <a:latin typeface="+mj-lt"/>
                <a:ea typeface="+mj-ea"/>
              </a:rPr>
              <a:t>)</a:t>
            </a:r>
          </a:p>
        </p:txBody>
      </p:sp>
      <p:sp>
        <p:nvSpPr>
          <p:cNvPr id="16" name="矩形 15"/>
          <p:cNvSpPr/>
          <p:nvPr/>
        </p:nvSpPr>
        <p:spPr>
          <a:xfrm>
            <a:off x="4182695" y="2434726"/>
            <a:ext cx="990977" cy="307777"/>
          </a:xfrm>
          <a:prstGeom prst="rect">
            <a:avLst/>
          </a:prstGeom>
        </p:spPr>
        <p:txBody>
          <a:bodyPr wrap="none">
            <a:spAutoFit/>
          </a:bodyPr>
          <a:lstStyle/>
          <a:p>
            <a:pPr fontAlgn="auto">
              <a:spcBef>
                <a:spcPts val="0"/>
              </a:spcBef>
              <a:spcAft>
                <a:spcPts val="0"/>
              </a:spcAft>
            </a:pPr>
            <a:r>
              <a:rPr lang="ru-RU" altLang="zh-CN" sz="1400" b="1" dirty="0">
                <a:solidFill>
                  <a:srgbClr val="000000"/>
                </a:solidFill>
                <a:latin typeface="+mj-lt"/>
                <a:ea typeface="微软雅黑"/>
              </a:rPr>
              <a:t>Доверие</a:t>
            </a:r>
            <a:endParaRPr lang="zh-CN" altLang="en-US" sz="1400" dirty="0">
              <a:solidFill>
                <a:srgbClr val="000000"/>
              </a:solidFill>
              <a:latin typeface="+mj-lt"/>
              <a:ea typeface="微软雅黑"/>
            </a:endParaRPr>
          </a:p>
        </p:txBody>
      </p:sp>
      <p:sp>
        <p:nvSpPr>
          <p:cNvPr id="17" name="矩形 16"/>
          <p:cNvSpPr/>
          <p:nvPr/>
        </p:nvSpPr>
        <p:spPr>
          <a:xfrm>
            <a:off x="4090005" y="2717275"/>
            <a:ext cx="1306768" cy="307777"/>
          </a:xfrm>
          <a:prstGeom prst="rect">
            <a:avLst/>
          </a:prstGeom>
        </p:spPr>
        <p:txBody>
          <a:bodyPr wrap="none">
            <a:spAutoFit/>
          </a:bodyPr>
          <a:lstStyle/>
          <a:p>
            <a:pPr fontAlgn="auto">
              <a:spcBef>
                <a:spcPts val="0"/>
              </a:spcBef>
              <a:spcAft>
                <a:spcPts val="0"/>
              </a:spcAft>
            </a:pPr>
            <a:r>
              <a:rPr lang="ru-RU" altLang="zh-CN" sz="1400" b="1" dirty="0">
                <a:solidFill>
                  <a:srgbClr val="000000"/>
                </a:solidFill>
                <a:latin typeface="+mj-lt"/>
                <a:ea typeface="微软雅黑"/>
              </a:rPr>
              <a:t>Кооперация</a:t>
            </a:r>
            <a:endParaRPr lang="zh-CN" altLang="en-US" sz="1400" dirty="0">
              <a:solidFill>
                <a:srgbClr val="000000"/>
              </a:solidFill>
              <a:latin typeface="+mj-lt"/>
              <a:ea typeface="微软雅黑"/>
            </a:endParaRPr>
          </a:p>
        </p:txBody>
      </p:sp>
      <p:cxnSp>
        <p:nvCxnSpPr>
          <p:cNvPr id="18" name="直接箭头连接符 17"/>
          <p:cNvCxnSpPr/>
          <p:nvPr/>
        </p:nvCxnSpPr>
        <p:spPr bwMode="auto">
          <a:xfrm>
            <a:off x="3844343" y="2725060"/>
            <a:ext cx="1584102" cy="0"/>
          </a:xfrm>
          <a:prstGeom prst="straightConnector1">
            <a:avLst/>
          </a:prstGeom>
          <a:solidFill>
            <a:srgbClr val="475F77"/>
          </a:solidFill>
          <a:ln w="9525" cap="flat" cmpd="sng" algn="ctr">
            <a:solidFill>
              <a:srgbClr val="000000"/>
            </a:solidFill>
            <a:prstDash val="solid"/>
            <a:round/>
            <a:headEnd type="triangle"/>
            <a:tailEnd type="triangle"/>
          </a:ln>
        </p:spPr>
      </p:cxnSp>
    </p:spTree>
    <p:extLst>
      <p:ext uri="{BB962C8B-B14F-4D97-AF65-F5344CB8AC3E}">
        <p14:creationId xmlns:p14="http://schemas.microsoft.com/office/powerpoint/2010/main" val="240891000"/>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sz="2400" dirty="0">
                <a:latin typeface="+mj-lt"/>
              </a:rPr>
              <a:t>Amazon: </a:t>
            </a:r>
            <a:r>
              <a:rPr lang="ru-RU" altLang="zh-CN" sz="2400" dirty="0">
                <a:latin typeface="+mj-lt"/>
              </a:rPr>
              <a:t>сольное исполнительское лидерство</a:t>
            </a:r>
            <a:endParaRPr lang="zh-CN" altLang="en-US" sz="2400" dirty="0">
              <a:latin typeface="+mj-lt"/>
            </a:endParaRPr>
          </a:p>
        </p:txBody>
      </p:sp>
      <p:pic>
        <p:nvPicPr>
          <p:cNvPr id="4"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140" y="2228850"/>
            <a:ext cx="2943128" cy="2057400"/>
          </a:xfrm>
          <a:prstGeom prst="rect">
            <a:avLst/>
          </a:prstGeom>
        </p:spPr>
      </p:pic>
      <p:sp>
        <p:nvSpPr>
          <p:cNvPr id="5" name="矩形 7"/>
          <p:cNvSpPr/>
          <p:nvPr/>
        </p:nvSpPr>
        <p:spPr>
          <a:xfrm>
            <a:off x="6273910" y="4455483"/>
            <a:ext cx="1457450" cy="415498"/>
          </a:xfrm>
          <a:prstGeom prst="rect">
            <a:avLst/>
          </a:prstGeom>
        </p:spPr>
        <p:txBody>
          <a:bodyPr wrap="none">
            <a:spAutoFit/>
          </a:bodyPr>
          <a:lstStyle/>
          <a:p>
            <a:pPr algn="ctr"/>
            <a:r>
              <a:rPr lang="en-US" altLang="zh-CN" sz="2100" b="1" dirty="0">
                <a:latin typeface="+mj-lt"/>
              </a:rPr>
              <a:t>Jeff </a:t>
            </a:r>
            <a:r>
              <a:rPr lang="en-US" altLang="zh-CN" sz="2100" b="1" dirty="0" err="1">
                <a:latin typeface="+mj-lt"/>
              </a:rPr>
              <a:t>Bezos</a:t>
            </a:r>
            <a:endParaRPr lang="zh-CN" altLang="en-US" sz="2100" b="1" dirty="0">
              <a:latin typeface="+mj-lt"/>
            </a:endParaRPr>
          </a:p>
        </p:txBody>
      </p:sp>
      <p:sp>
        <p:nvSpPr>
          <p:cNvPr id="6" name="矩形 9"/>
          <p:cNvSpPr/>
          <p:nvPr/>
        </p:nvSpPr>
        <p:spPr>
          <a:xfrm>
            <a:off x="845312" y="1359484"/>
            <a:ext cx="4003277" cy="369332"/>
          </a:xfrm>
          <a:prstGeom prst="rect">
            <a:avLst/>
          </a:prstGeom>
          <a:solidFill>
            <a:srgbClr val="CCECFF"/>
          </a:solidFill>
        </p:spPr>
        <p:txBody>
          <a:bodyPr wrap="square">
            <a:spAutoFit/>
          </a:bodyPr>
          <a:lstStyle/>
          <a:p>
            <a:r>
              <a:rPr lang="ru-RU" altLang="zh-CN" b="1" dirty="0">
                <a:latin typeface="+mj-lt"/>
                <a:ea typeface="+mj-ea"/>
              </a:rPr>
              <a:t>Создатель культуры</a:t>
            </a:r>
            <a:endParaRPr lang="zh-CN" altLang="en-US" b="1" dirty="0">
              <a:latin typeface="+mj-lt"/>
              <a:ea typeface="+mj-ea"/>
            </a:endParaRPr>
          </a:p>
        </p:txBody>
      </p:sp>
      <p:sp>
        <p:nvSpPr>
          <p:cNvPr id="7" name="矩形 10"/>
          <p:cNvSpPr/>
          <p:nvPr/>
        </p:nvSpPr>
        <p:spPr>
          <a:xfrm>
            <a:off x="867294" y="1929453"/>
            <a:ext cx="4003277" cy="369332"/>
          </a:xfrm>
          <a:prstGeom prst="rect">
            <a:avLst/>
          </a:prstGeom>
          <a:solidFill>
            <a:srgbClr val="FFC000"/>
          </a:solidFill>
        </p:spPr>
        <p:txBody>
          <a:bodyPr wrap="square">
            <a:spAutoFit/>
          </a:bodyPr>
          <a:lstStyle/>
          <a:p>
            <a:r>
              <a:rPr lang="en-US" altLang="zh-CN" b="1" dirty="0">
                <a:solidFill>
                  <a:srgbClr val="404040"/>
                </a:solidFill>
                <a:latin typeface="+mj-lt"/>
                <a:ea typeface="+mj-ea"/>
              </a:rPr>
              <a:t>#</a:t>
            </a:r>
            <a:r>
              <a:rPr lang="zh-CN" altLang="en-US" b="1" dirty="0">
                <a:solidFill>
                  <a:srgbClr val="404040"/>
                </a:solidFill>
                <a:latin typeface="+mj-lt"/>
                <a:ea typeface="+mj-ea"/>
              </a:rPr>
              <a:t>“</a:t>
            </a:r>
            <a:r>
              <a:rPr lang="ru-RU" altLang="zh-CN" b="1" dirty="0">
                <a:solidFill>
                  <a:srgbClr val="404040"/>
                </a:solidFill>
                <a:latin typeface="+mj-lt"/>
                <a:ea typeface="+mj-ea"/>
              </a:rPr>
              <a:t>Встреча с </a:t>
            </a:r>
            <a:r>
              <a:rPr lang="ru-RU" altLang="zh-CN" b="1" dirty="0" err="1">
                <a:solidFill>
                  <a:srgbClr val="404040"/>
                </a:solidFill>
                <a:latin typeface="+mj-lt"/>
                <a:ea typeface="+mj-ea"/>
              </a:rPr>
              <a:t>Безосом</a:t>
            </a:r>
            <a:r>
              <a:rPr lang="en-US" altLang="zh-CN" b="1" dirty="0">
                <a:solidFill>
                  <a:srgbClr val="404040"/>
                </a:solidFill>
                <a:latin typeface="+mj-lt"/>
                <a:ea typeface="+mj-ea"/>
              </a:rPr>
              <a:t>”</a:t>
            </a:r>
            <a:endParaRPr lang="zh-CN" altLang="en-US" b="1" dirty="0">
              <a:solidFill>
                <a:srgbClr val="404040"/>
              </a:solidFill>
              <a:latin typeface="+mj-lt"/>
              <a:ea typeface="+mj-ea"/>
            </a:endParaRPr>
          </a:p>
        </p:txBody>
      </p:sp>
      <p:sp>
        <p:nvSpPr>
          <p:cNvPr id="8" name="矩形 11"/>
          <p:cNvSpPr/>
          <p:nvPr/>
        </p:nvSpPr>
        <p:spPr>
          <a:xfrm>
            <a:off x="854837" y="2549103"/>
            <a:ext cx="4003277" cy="646331"/>
          </a:xfrm>
          <a:prstGeom prst="rect">
            <a:avLst/>
          </a:prstGeom>
          <a:solidFill>
            <a:srgbClr val="CCECFF"/>
          </a:solidFill>
        </p:spPr>
        <p:txBody>
          <a:bodyPr wrap="square">
            <a:spAutoFit/>
          </a:bodyPr>
          <a:lstStyle/>
          <a:p>
            <a:r>
              <a:rPr lang="ru-RU" altLang="zh-CN" b="1" dirty="0">
                <a:latin typeface="+mj-lt"/>
                <a:ea typeface="+mj-ea"/>
              </a:rPr>
              <a:t>Ориентация на длительную перспективу</a:t>
            </a:r>
            <a:endParaRPr lang="zh-CN" altLang="en-US" b="1" dirty="0">
              <a:latin typeface="+mj-lt"/>
              <a:ea typeface="+mj-ea"/>
            </a:endParaRPr>
          </a:p>
        </p:txBody>
      </p:sp>
      <p:sp>
        <p:nvSpPr>
          <p:cNvPr id="9" name="矩形 12"/>
          <p:cNvSpPr/>
          <p:nvPr/>
        </p:nvSpPr>
        <p:spPr>
          <a:xfrm>
            <a:off x="829916" y="3308433"/>
            <a:ext cx="4028197" cy="1154162"/>
          </a:xfrm>
          <a:prstGeom prst="rect">
            <a:avLst/>
          </a:prstGeom>
          <a:solidFill>
            <a:srgbClr val="FFC000"/>
          </a:solidFill>
        </p:spPr>
        <p:txBody>
          <a:bodyPr wrap="square">
            <a:spAutoFit/>
          </a:bodyPr>
          <a:lstStyle/>
          <a:p>
            <a:pPr marL="132160" indent="-132160"/>
            <a:r>
              <a:rPr lang="en-US" altLang="zh-CN" b="1" dirty="0">
                <a:solidFill>
                  <a:srgbClr val="404040"/>
                </a:solidFill>
                <a:latin typeface="+mj-lt"/>
              </a:rPr>
              <a:t>#</a:t>
            </a:r>
            <a:r>
              <a:rPr lang="zh-CN" altLang="en-US" b="1" dirty="0">
                <a:solidFill>
                  <a:srgbClr val="404040"/>
                </a:solidFill>
                <a:latin typeface="+mj-lt"/>
              </a:rPr>
              <a:t> </a:t>
            </a:r>
            <a:r>
              <a:rPr lang="ru-RU" altLang="zh-CN" b="1" dirty="0">
                <a:solidFill>
                  <a:srgbClr val="404040"/>
                </a:solidFill>
                <a:latin typeface="+mj-lt"/>
              </a:rPr>
              <a:t>Долго быть непонятым — ОК для </a:t>
            </a:r>
            <a:r>
              <a:rPr lang="ru-RU" altLang="zh-CN" b="1" dirty="0" err="1">
                <a:solidFill>
                  <a:srgbClr val="404040"/>
                </a:solidFill>
                <a:latin typeface="+mj-lt"/>
              </a:rPr>
              <a:t>Джеффа</a:t>
            </a:r>
            <a:r>
              <a:rPr lang="ru-RU" altLang="zh-CN" b="1" dirty="0">
                <a:solidFill>
                  <a:srgbClr val="404040"/>
                </a:solidFill>
                <a:latin typeface="+mj-lt"/>
              </a:rPr>
              <a:t> </a:t>
            </a:r>
            <a:r>
              <a:rPr lang="ru-RU" altLang="zh-CN" b="1" dirty="0" err="1">
                <a:solidFill>
                  <a:srgbClr val="404040"/>
                </a:solidFill>
                <a:latin typeface="+mj-lt"/>
              </a:rPr>
              <a:t>Безоса</a:t>
            </a:r>
            <a:r>
              <a:rPr lang="en-US" altLang="zh-CN" b="1" dirty="0">
                <a:solidFill>
                  <a:srgbClr val="404040"/>
                </a:solidFill>
                <a:latin typeface="+mj-lt"/>
              </a:rPr>
              <a:t> (Marketplace, AWS)</a:t>
            </a:r>
          </a:p>
          <a:p>
            <a:endParaRPr lang="zh-CN" altLang="en-US" sz="1500" b="1" dirty="0">
              <a:solidFill>
                <a:srgbClr val="404040"/>
              </a:solidFill>
              <a:latin typeface="+mj-lt"/>
            </a:endParaRPr>
          </a:p>
        </p:txBody>
      </p:sp>
      <p:sp>
        <p:nvSpPr>
          <p:cNvPr id="10" name="矩形 13"/>
          <p:cNvSpPr/>
          <p:nvPr/>
        </p:nvSpPr>
        <p:spPr>
          <a:xfrm>
            <a:off x="854837" y="4663232"/>
            <a:ext cx="4003277" cy="369332"/>
          </a:xfrm>
          <a:prstGeom prst="rect">
            <a:avLst/>
          </a:prstGeom>
          <a:solidFill>
            <a:srgbClr val="CCECFF"/>
          </a:solidFill>
        </p:spPr>
        <p:txBody>
          <a:bodyPr wrap="square">
            <a:spAutoFit/>
          </a:bodyPr>
          <a:lstStyle/>
          <a:p>
            <a:r>
              <a:rPr lang="ru-RU" altLang="zh-CN" b="1" dirty="0">
                <a:latin typeface="+mj-lt"/>
                <a:ea typeface="+mj-ea"/>
              </a:rPr>
              <a:t>Фокус на инновациях</a:t>
            </a:r>
            <a:endParaRPr lang="zh-CN" altLang="en-US" b="1" dirty="0">
              <a:latin typeface="+mj-lt"/>
              <a:ea typeface="+mj-ea"/>
            </a:endParaRPr>
          </a:p>
        </p:txBody>
      </p:sp>
      <p:sp>
        <p:nvSpPr>
          <p:cNvPr id="11" name="矩形 14"/>
          <p:cNvSpPr/>
          <p:nvPr/>
        </p:nvSpPr>
        <p:spPr>
          <a:xfrm>
            <a:off x="867293" y="5233201"/>
            <a:ext cx="3990819" cy="646331"/>
          </a:xfrm>
          <a:prstGeom prst="rect">
            <a:avLst/>
          </a:prstGeom>
          <a:solidFill>
            <a:srgbClr val="FFC000"/>
          </a:solidFill>
        </p:spPr>
        <p:txBody>
          <a:bodyPr wrap="square">
            <a:spAutoFit/>
          </a:bodyPr>
          <a:lstStyle/>
          <a:p>
            <a:pPr marL="132160" indent="-132160"/>
            <a:r>
              <a:rPr lang="en-US" altLang="zh-CN" b="1" dirty="0">
                <a:solidFill>
                  <a:srgbClr val="404040"/>
                </a:solidFill>
                <a:latin typeface="+mj-lt"/>
                <a:ea typeface="+mj-ea"/>
              </a:rPr>
              <a:t># </a:t>
            </a:r>
            <a:r>
              <a:rPr lang="ru-RU" altLang="zh-CN" b="1" dirty="0" err="1">
                <a:solidFill>
                  <a:srgbClr val="404040"/>
                </a:solidFill>
                <a:latin typeface="+mj-lt"/>
                <a:ea typeface="+mj-ea"/>
              </a:rPr>
              <a:t>Безос</a:t>
            </a:r>
            <a:r>
              <a:rPr lang="ru-RU" altLang="zh-CN" b="1" dirty="0">
                <a:solidFill>
                  <a:srgbClr val="404040"/>
                </a:solidFill>
                <a:latin typeface="+mj-lt"/>
                <a:ea typeface="+mj-ea"/>
              </a:rPr>
              <a:t> провел </a:t>
            </a:r>
            <a:r>
              <a:rPr lang="en-US" altLang="zh-CN" b="1" dirty="0">
                <a:solidFill>
                  <a:srgbClr val="404040"/>
                </a:solidFill>
                <a:latin typeface="+mj-lt"/>
                <a:ea typeface="+mj-ea"/>
              </a:rPr>
              <a:t>70% </a:t>
            </a:r>
            <a:r>
              <a:rPr lang="ru-RU" altLang="zh-CN" b="1" dirty="0">
                <a:solidFill>
                  <a:srgbClr val="404040"/>
                </a:solidFill>
                <a:latin typeface="+mj-lt"/>
                <a:ea typeface="+mj-ea"/>
              </a:rPr>
              <a:t>времени, занимаясь новым бизнесом</a:t>
            </a:r>
            <a:endParaRPr lang="en-US" altLang="zh-CN" b="1" dirty="0">
              <a:solidFill>
                <a:srgbClr val="404040"/>
              </a:solidFill>
              <a:latin typeface="+mj-lt"/>
              <a:ea typeface="+mj-ea"/>
            </a:endParaRPr>
          </a:p>
        </p:txBody>
      </p:sp>
    </p:spTree>
    <p:extLst>
      <p:ext uri="{BB962C8B-B14F-4D97-AF65-F5344CB8AC3E}">
        <p14:creationId xmlns:p14="http://schemas.microsoft.com/office/powerpoint/2010/main" val="2522827811"/>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6479" y="381000"/>
            <a:ext cx="7818965" cy="711200"/>
          </a:xfrm>
        </p:spPr>
        <p:txBody>
          <a:bodyPr/>
          <a:lstStyle/>
          <a:p>
            <a:r>
              <a:rPr lang="ru-RU" altLang="en-US" sz="2400" dirty="0">
                <a:latin typeface="+mj-lt"/>
              </a:rPr>
              <a:t>Принципы ориентированной на рынок экосистемы  (</a:t>
            </a:r>
            <a:r>
              <a:rPr lang="en-US" altLang="en-US" sz="2400" dirty="0">
                <a:latin typeface="+mj-lt"/>
              </a:rPr>
              <a:t>MOE</a:t>
            </a:r>
            <a:r>
              <a:rPr lang="ru-RU" altLang="en-US" sz="2400" dirty="0">
                <a:latin typeface="+mj-lt"/>
              </a:rPr>
              <a:t>)</a:t>
            </a:r>
            <a:endParaRPr lang="en-US" altLang="en-US" sz="2400" dirty="0">
              <a:latin typeface="+mj-lt"/>
            </a:endParaRPr>
          </a:p>
        </p:txBody>
      </p:sp>
      <p:sp>
        <p:nvSpPr>
          <p:cNvPr id="2" name="TextBox 1">
            <a:extLst>
              <a:ext uri="{FF2B5EF4-FFF2-40B4-BE49-F238E27FC236}">
                <a16:creationId xmlns:a16="http://schemas.microsoft.com/office/drawing/2014/main" id="{AB36B316-6010-2A4B-B782-111D618450C5}"/>
              </a:ext>
            </a:extLst>
          </p:cNvPr>
          <p:cNvSpPr txBox="1"/>
          <p:nvPr/>
        </p:nvSpPr>
        <p:spPr>
          <a:xfrm>
            <a:off x="649864" y="2199990"/>
            <a:ext cx="1082706" cy="246221"/>
          </a:xfrm>
          <a:prstGeom prst="rect">
            <a:avLst/>
          </a:prstGeom>
          <a:solidFill>
            <a:srgbClr val="FFC000"/>
          </a:solidFill>
        </p:spPr>
        <p:txBody>
          <a:bodyPr wrap="square" rtlCol="0">
            <a:spAutoFit/>
          </a:bodyPr>
          <a:lstStyle/>
          <a:p>
            <a:r>
              <a:rPr lang="ru-RU" sz="1000" dirty="0">
                <a:latin typeface="+mj-lt"/>
              </a:rPr>
              <a:t>Среда</a:t>
            </a:r>
          </a:p>
        </p:txBody>
      </p:sp>
      <p:sp>
        <p:nvSpPr>
          <p:cNvPr id="8" name="TextBox 7">
            <a:extLst>
              <a:ext uri="{FF2B5EF4-FFF2-40B4-BE49-F238E27FC236}">
                <a16:creationId xmlns:a16="http://schemas.microsoft.com/office/drawing/2014/main" id="{4EB6BBC9-774E-DD40-B066-87E3FE38EC6D}"/>
              </a:ext>
            </a:extLst>
          </p:cNvPr>
          <p:cNvSpPr txBox="1"/>
          <p:nvPr/>
        </p:nvSpPr>
        <p:spPr>
          <a:xfrm>
            <a:off x="646090" y="4395578"/>
            <a:ext cx="1082706" cy="553998"/>
          </a:xfrm>
          <a:prstGeom prst="rect">
            <a:avLst/>
          </a:prstGeom>
          <a:solidFill>
            <a:srgbClr val="FFC000"/>
          </a:solidFill>
        </p:spPr>
        <p:txBody>
          <a:bodyPr wrap="square" rtlCol="0" anchor="ctr">
            <a:spAutoFit/>
          </a:bodyPr>
          <a:lstStyle/>
          <a:p>
            <a:r>
              <a:rPr lang="ru-RU" sz="1000" dirty="0">
                <a:latin typeface="+mj-lt"/>
              </a:rPr>
              <a:t>Оценить и</a:t>
            </a:r>
            <a:r>
              <a:rPr lang="en-US" sz="1000" dirty="0">
                <a:latin typeface="+mj-lt"/>
              </a:rPr>
              <a:t> </a:t>
            </a:r>
            <a:endParaRPr lang="ru-RU" sz="1000" dirty="0">
              <a:latin typeface="+mj-lt"/>
            </a:endParaRPr>
          </a:p>
          <a:p>
            <a:r>
              <a:rPr lang="ru-RU" sz="1000" dirty="0">
                <a:latin typeface="+mj-lt"/>
              </a:rPr>
              <a:t>быть готовым</a:t>
            </a:r>
          </a:p>
          <a:p>
            <a:endParaRPr lang="en-US" sz="1000" dirty="0">
              <a:latin typeface="+mj-lt"/>
            </a:endParaRPr>
          </a:p>
        </p:txBody>
      </p:sp>
      <p:sp>
        <p:nvSpPr>
          <p:cNvPr id="3" name="TextBox 2">
            <a:extLst>
              <a:ext uri="{FF2B5EF4-FFF2-40B4-BE49-F238E27FC236}">
                <a16:creationId xmlns:a16="http://schemas.microsoft.com/office/drawing/2014/main" id="{747ACF16-CC36-9741-8A67-8CB074AA0583}"/>
              </a:ext>
            </a:extLst>
          </p:cNvPr>
          <p:cNvSpPr txBox="1"/>
          <p:nvPr/>
        </p:nvSpPr>
        <p:spPr>
          <a:xfrm>
            <a:off x="646090" y="2524619"/>
            <a:ext cx="1082707" cy="1785104"/>
          </a:xfrm>
          <a:prstGeom prst="rect">
            <a:avLst/>
          </a:prstGeom>
          <a:solidFill>
            <a:srgbClr val="CCECFF"/>
          </a:solidFill>
        </p:spPr>
        <p:txBody>
          <a:bodyPr wrap="square" rtlCol="0">
            <a:spAutoFit/>
          </a:bodyPr>
          <a:lstStyle/>
          <a:p>
            <a:r>
              <a:rPr lang="ru-RU" sz="1000" dirty="0">
                <a:latin typeface="+mj-lt"/>
              </a:rPr>
              <a:t>Понимаем ли мы и готовимся ли мы к </a:t>
            </a:r>
            <a:endParaRPr lang="en-US" sz="1000" dirty="0">
              <a:latin typeface="+mj-lt"/>
            </a:endParaRPr>
          </a:p>
          <a:p>
            <a:r>
              <a:rPr lang="ru-RU" sz="1000" dirty="0">
                <a:latin typeface="+mj-lt"/>
              </a:rPr>
              <a:t>меняющим</a:t>
            </a:r>
            <a:r>
              <a:rPr lang="en-US" sz="1000" dirty="0">
                <a:latin typeface="+mj-lt"/>
              </a:rPr>
              <a:t>c</a:t>
            </a:r>
            <a:r>
              <a:rPr lang="ru-RU" sz="1000" dirty="0">
                <a:latin typeface="+mj-lt"/>
              </a:rPr>
              <a:t>я средовым условиям, которые определяют наше будущее?</a:t>
            </a:r>
          </a:p>
        </p:txBody>
      </p:sp>
      <p:sp>
        <p:nvSpPr>
          <p:cNvPr id="4" name="Right Arrow 3">
            <a:extLst>
              <a:ext uri="{FF2B5EF4-FFF2-40B4-BE49-F238E27FC236}">
                <a16:creationId xmlns:a16="http://schemas.microsoft.com/office/drawing/2014/main" id="{F13C14B8-ADBE-844C-93F9-EA7A1A6463B6}"/>
              </a:ext>
            </a:extLst>
          </p:cNvPr>
          <p:cNvSpPr/>
          <p:nvPr/>
        </p:nvSpPr>
        <p:spPr bwMode="auto">
          <a:xfrm>
            <a:off x="1682284" y="2215181"/>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5AF7534-5153-EF43-BE19-257EB2B18659}"/>
              </a:ext>
            </a:extLst>
          </p:cNvPr>
          <p:cNvSpPr txBox="1"/>
          <p:nvPr/>
        </p:nvSpPr>
        <p:spPr>
          <a:xfrm>
            <a:off x="2035549" y="2198590"/>
            <a:ext cx="1082706" cy="246221"/>
          </a:xfrm>
          <a:prstGeom prst="rect">
            <a:avLst/>
          </a:prstGeom>
          <a:solidFill>
            <a:srgbClr val="FFC000"/>
          </a:solidFill>
        </p:spPr>
        <p:txBody>
          <a:bodyPr wrap="square" rtlCol="0">
            <a:spAutoFit/>
          </a:bodyPr>
          <a:lstStyle/>
          <a:p>
            <a:r>
              <a:rPr lang="ru-RU" sz="1000" dirty="0">
                <a:latin typeface="+mj-lt"/>
              </a:rPr>
              <a:t>Стратегия</a:t>
            </a:r>
          </a:p>
        </p:txBody>
      </p:sp>
      <p:sp>
        <p:nvSpPr>
          <p:cNvPr id="13" name="TextBox 12">
            <a:extLst>
              <a:ext uri="{FF2B5EF4-FFF2-40B4-BE49-F238E27FC236}">
                <a16:creationId xmlns:a16="http://schemas.microsoft.com/office/drawing/2014/main" id="{C54D3840-B84B-2145-99BF-B666FE9E035D}"/>
              </a:ext>
            </a:extLst>
          </p:cNvPr>
          <p:cNvSpPr txBox="1"/>
          <p:nvPr/>
        </p:nvSpPr>
        <p:spPr>
          <a:xfrm>
            <a:off x="2035550" y="4391778"/>
            <a:ext cx="1082706" cy="553998"/>
          </a:xfrm>
          <a:prstGeom prst="rect">
            <a:avLst/>
          </a:prstGeom>
          <a:solidFill>
            <a:srgbClr val="FFC000"/>
          </a:solidFill>
        </p:spPr>
        <p:txBody>
          <a:bodyPr wrap="square" rtlCol="0">
            <a:spAutoFit/>
          </a:bodyPr>
          <a:lstStyle/>
          <a:p>
            <a:r>
              <a:rPr lang="ru-RU" sz="1000" dirty="0">
                <a:latin typeface="+mj-lt"/>
              </a:rPr>
              <a:t>Разъяснить</a:t>
            </a:r>
          </a:p>
          <a:p>
            <a:r>
              <a:rPr lang="ru-RU" sz="1000" dirty="0">
                <a:latin typeface="+mj-lt"/>
              </a:rPr>
              <a:t>и помочь</a:t>
            </a:r>
          </a:p>
          <a:p>
            <a:endParaRPr lang="ru-RU" sz="1000" dirty="0">
              <a:latin typeface="+mj-lt"/>
            </a:endParaRPr>
          </a:p>
        </p:txBody>
      </p:sp>
      <p:sp>
        <p:nvSpPr>
          <p:cNvPr id="14" name="TextBox 13">
            <a:extLst>
              <a:ext uri="{FF2B5EF4-FFF2-40B4-BE49-F238E27FC236}">
                <a16:creationId xmlns:a16="http://schemas.microsoft.com/office/drawing/2014/main" id="{95DCDAEC-07E9-4E45-95F1-44B4852FA85E}"/>
              </a:ext>
            </a:extLst>
          </p:cNvPr>
          <p:cNvSpPr txBox="1"/>
          <p:nvPr/>
        </p:nvSpPr>
        <p:spPr>
          <a:xfrm>
            <a:off x="2035549" y="2524619"/>
            <a:ext cx="1082707" cy="1785104"/>
          </a:xfrm>
          <a:prstGeom prst="rect">
            <a:avLst/>
          </a:prstGeom>
          <a:solidFill>
            <a:srgbClr val="CCECFF"/>
          </a:solidFill>
        </p:spPr>
        <p:txBody>
          <a:bodyPr wrap="square" rtlCol="0">
            <a:spAutoFit/>
          </a:bodyPr>
          <a:lstStyle/>
          <a:p>
            <a:r>
              <a:rPr lang="ru-RU" sz="1000" dirty="0">
                <a:latin typeface="+mj-lt"/>
              </a:rPr>
              <a:t>Есть ли у нас понятная стратегия </a:t>
            </a:r>
          </a:p>
          <a:p>
            <a:r>
              <a:rPr lang="ru-RU" sz="1000" dirty="0">
                <a:latin typeface="+mj-lt"/>
              </a:rPr>
              <a:t>роста и </a:t>
            </a:r>
          </a:p>
          <a:p>
            <a:r>
              <a:rPr lang="ru-RU" sz="1000" dirty="0">
                <a:latin typeface="+mj-lt"/>
              </a:rPr>
              <a:t>способ </a:t>
            </a:r>
          </a:p>
          <a:p>
            <a:r>
              <a:rPr lang="ru-RU" sz="1000" dirty="0">
                <a:latin typeface="+mj-lt"/>
              </a:rPr>
              <a:t>воплотить </a:t>
            </a:r>
          </a:p>
          <a:p>
            <a:r>
              <a:rPr lang="ru-RU" sz="1000" dirty="0">
                <a:latin typeface="+mj-lt"/>
              </a:rPr>
              <a:t>этот план</a:t>
            </a:r>
          </a:p>
          <a:p>
            <a:r>
              <a:rPr lang="ru-RU" sz="1000" dirty="0">
                <a:latin typeface="+mj-lt"/>
              </a:rPr>
              <a:t>В жизнь?</a:t>
            </a:r>
          </a:p>
          <a:p>
            <a:endParaRPr lang="ru-RU" sz="1000" dirty="0">
              <a:latin typeface="+mj-lt"/>
            </a:endParaRPr>
          </a:p>
          <a:p>
            <a:endParaRPr lang="ru-RU" sz="1000" dirty="0">
              <a:latin typeface="+mj-lt"/>
            </a:endParaRPr>
          </a:p>
          <a:p>
            <a:endParaRPr lang="ru-RU" sz="1000" dirty="0">
              <a:latin typeface="+mj-lt"/>
            </a:endParaRPr>
          </a:p>
        </p:txBody>
      </p:sp>
      <p:sp>
        <p:nvSpPr>
          <p:cNvPr id="15" name="Right Arrow 14">
            <a:extLst>
              <a:ext uri="{FF2B5EF4-FFF2-40B4-BE49-F238E27FC236}">
                <a16:creationId xmlns:a16="http://schemas.microsoft.com/office/drawing/2014/main" id="{FD334FBB-3ED6-3A47-A1C5-751FB0C0604D}"/>
              </a:ext>
            </a:extLst>
          </p:cNvPr>
          <p:cNvSpPr/>
          <p:nvPr/>
        </p:nvSpPr>
        <p:spPr bwMode="auto">
          <a:xfrm>
            <a:off x="3037368" y="2215181"/>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A12CE95-AB94-A94E-AD78-81F61D0B0882}"/>
              </a:ext>
            </a:extLst>
          </p:cNvPr>
          <p:cNvSpPr txBox="1"/>
          <p:nvPr/>
        </p:nvSpPr>
        <p:spPr>
          <a:xfrm>
            <a:off x="3388199" y="2193515"/>
            <a:ext cx="1082706" cy="246221"/>
          </a:xfrm>
          <a:prstGeom prst="rect">
            <a:avLst/>
          </a:prstGeom>
          <a:solidFill>
            <a:srgbClr val="FFC000"/>
          </a:solidFill>
        </p:spPr>
        <p:txBody>
          <a:bodyPr wrap="square" rtlCol="0">
            <a:spAutoFit/>
          </a:bodyPr>
          <a:lstStyle/>
          <a:p>
            <a:r>
              <a:rPr lang="ru-RU" sz="1000" dirty="0">
                <a:latin typeface="+mj-lt"/>
              </a:rPr>
              <a:t>Возможности</a:t>
            </a:r>
          </a:p>
        </p:txBody>
      </p:sp>
      <p:sp>
        <p:nvSpPr>
          <p:cNvPr id="18" name="TextBox 17">
            <a:extLst>
              <a:ext uri="{FF2B5EF4-FFF2-40B4-BE49-F238E27FC236}">
                <a16:creationId xmlns:a16="http://schemas.microsoft.com/office/drawing/2014/main" id="{D36F1402-D9A6-464A-BD68-DE4FD9CCD3C2}"/>
              </a:ext>
            </a:extLst>
          </p:cNvPr>
          <p:cNvSpPr txBox="1"/>
          <p:nvPr/>
        </p:nvSpPr>
        <p:spPr>
          <a:xfrm>
            <a:off x="3388200" y="4391778"/>
            <a:ext cx="1082706" cy="553998"/>
          </a:xfrm>
          <a:prstGeom prst="rect">
            <a:avLst/>
          </a:prstGeom>
          <a:solidFill>
            <a:srgbClr val="FFC000"/>
          </a:solidFill>
        </p:spPr>
        <p:txBody>
          <a:bodyPr wrap="square" rtlCol="0">
            <a:spAutoFit/>
          </a:bodyPr>
          <a:lstStyle/>
          <a:p>
            <a:r>
              <a:rPr lang="ru-RU" sz="1000" dirty="0">
                <a:latin typeface="+mj-lt"/>
              </a:rPr>
              <a:t>Выявить и  вложить</a:t>
            </a:r>
          </a:p>
          <a:p>
            <a:endParaRPr lang="ru-RU" sz="1000" dirty="0">
              <a:latin typeface="+mj-lt"/>
            </a:endParaRPr>
          </a:p>
        </p:txBody>
      </p:sp>
      <p:sp>
        <p:nvSpPr>
          <p:cNvPr id="19" name="TextBox 18">
            <a:extLst>
              <a:ext uri="{FF2B5EF4-FFF2-40B4-BE49-F238E27FC236}">
                <a16:creationId xmlns:a16="http://schemas.microsoft.com/office/drawing/2014/main" id="{1A10771F-CE5C-3244-9747-EC092E9A8AD1}"/>
              </a:ext>
            </a:extLst>
          </p:cNvPr>
          <p:cNvSpPr txBox="1"/>
          <p:nvPr/>
        </p:nvSpPr>
        <p:spPr>
          <a:xfrm>
            <a:off x="3388199" y="2524619"/>
            <a:ext cx="1082707" cy="1785104"/>
          </a:xfrm>
          <a:prstGeom prst="rect">
            <a:avLst/>
          </a:prstGeom>
          <a:solidFill>
            <a:srgbClr val="CCECFF"/>
          </a:solidFill>
        </p:spPr>
        <p:txBody>
          <a:bodyPr wrap="square" rtlCol="0">
            <a:spAutoFit/>
          </a:bodyPr>
          <a:lstStyle/>
          <a:p>
            <a:r>
              <a:rPr lang="ru-RU" sz="1000" dirty="0">
                <a:latin typeface="+mj-lt"/>
              </a:rPr>
              <a:t>Выразили ли мы четко и внедрили ли возможности, которые используют </a:t>
            </a:r>
            <a:r>
              <a:rPr lang="en-US" sz="1000" dirty="0">
                <a:latin typeface="+mj-lt"/>
              </a:rPr>
              <a:t>MOE</a:t>
            </a:r>
            <a:r>
              <a:rPr lang="ru-RU" sz="1000" dirty="0">
                <a:latin typeface="+mj-lt"/>
              </a:rPr>
              <a:t>?</a:t>
            </a:r>
            <a:endParaRPr lang="en-US" sz="1000" dirty="0">
              <a:latin typeface="+mj-lt"/>
            </a:endParaRPr>
          </a:p>
          <a:p>
            <a:endParaRPr lang="en-US" sz="1000" dirty="0">
              <a:latin typeface="+mj-lt"/>
            </a:endParaRPr>
          </a:p>
          <a:p>
            <a:endParaRPr lang="en-US" sz="1000" dirty="0">
              <a:latin typeface="+mj-lt"/>
            </a:endParaRPr>
          </a:p>
          <a:p>
            <a:endParaRPr lang="en-US" sz="1000" dirty="0">
              <a:latin typeface="+mj-lt"/>
            </a:endParaRPr>
          </a:p>
          <a:p>
            <a:endParaRPr lang="ru-RU" sz="1000" dirty="0">
              <a:latin typeface="+mj-lt"/>
            </a:endParaRPr>
          </a:p>
        </p:txBody>
      </p:sp>
      <p:sp>
        <p:nvSpPr>
          <p:cNvPr id="20" name="Right Arrow 19">
            <a:extLst>
              <a:ext uri="{FF2B5EF4-FFF2-40B4-BE49-F238E27FC236}">
                <a16:creationId xmlns:a16="http://schemas.microsoft.com/office/drawing/2014/main" id="{EB7943FB-9C9B-8241-81F6-AE10DAC3289B}"/>
              </a:ext>
            </a:extLst>
          </p:cNvPr>
          <p:cNvSpPr/>
          <p:nvPr/>
        </p:nvSpPr>
        <p:spPr bwMode="auto">
          <a:xfrm>
            <a:off x="4376268" y="2215181"/>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FB8D364-0E0E-9241-9738-72772A61183F}"/>
              </a:ext>
            </a:extLst>
          </p:cNvPr>
          <p:cNvSpPr txBox="1"/>
          <p:nvPr/>
        </p:nvSpPr>
        <p:spPr>
          <a:xfrm>
            <a:off x="4737075" y="2199989"/>
            <a:ext cx="1082706" cy="246221"/>
          </a:xfrm>
          <a:prstGeom prst="rect">
            <a:avLst/>
          </a:prstGeom>
          <a:solidFill>
            <a:srgbClr val="FFC000"/>
          </a:solidFill>
        </p:spPr>
        <p:txBody>
          <a:bodyPr wrap="square" rtlCol="0">
            <a:spAutoFit/>
          </a:bodyPr>
          <a:lstStyle/>
          <a:p>
            <a:r>
              <a:rPr lang="ru-RU" sz="1000" dirty="0">
                <a:latin typeface="+mj-lt"/>
              </a:rPr>
              <a:t>Морфология</a:t>
            </a:r>
          </a:p>
        </p:txBody>
      </p:sp>
      <p:sp>
        <p:nvSpPr>
          <p:cNvPr id="22" name="TextBox 21">
            <a:extLst>
              <a:ext uri="{FF2B5EF4-FFF2-40B4-BE49-F238E27FC236}">
                <a16:creationId xmlns:a16="http://schemas.microsoft.com/office/drawing/2014/main" id="{D75A7CAF-C1A5-ED4C-A190-0245AB401DDD}"/>
              </a:ext>
            </a:extLst>
          </p:cNvPr>
          <p:cNvSpPr txBox="1"/>
          <p:nvPr/>
        </p:nvSpPr>
        <p:spPr>
          <a:xfrm>
            <a:off x="4737076" y="4395578"/>
            <a:ext cx="1082706" cy="553998"/>
          </a:xfrm>
          <a:prstGeom prst="rect">
            <a:avLst/>
          </a:prstGeom>
          <a:solidFill>
            <a:srgbClr val="FFC000"/>
          </a:solidFill>
        </p:spPr>
        <p:txBody>
          <a:bodyPr wrap="square" rtlCol="0">
            <a:spAutoFit/>
          </a:bodyPr>
          <a:lstStyle/>
          <a:p>
            <a:r>
              <a:rPr lang="ru-RU" sz="1000" dirty="0">
                <a:latin typeface="+mj-lt"/>
              </a:rPr>
              <a:t>Разработать и </a:t>
            </a:r>
          </a:p>
          <a:p>
            <a:r>
              <a:rPr lang="ru-RU" sz="1000" dirty="0">
                <a:latin typeface="+mj-lt"/>
              </a:rPr>
              <a:t>предоставить</a:t>
            </a:r>
          </a:p>
        </p:txBody>
      </p:sp>
      <p:sp>
        <p:nvSpPr>
          <p:cNvPr id="23" name="TextBox 22">
            <a:extLst>
              <a:ext uri="{FF2B5EF4-FFF2-40B4-BE49-F238E27FC236}">
                <a16:creationId xmlns:a16="http://schemas.microsoft.com/office/drawing/2014/main" id="{AFDEC938-1170-4E47-B6D1-D45E6BD56F0A}"/>
              </a:ext>
            </a:extLst>
          </p:cNvPr>
          <p:cNvSpPr txBox="1"/>
          <p:nvPr/>
        </p:nvSpPr>
        <p:spPr>
          <a:xfrm>
            <a:off x="4737075" y="2528419"/>
            <a:ext cx="1082707" cy="1785104"/>
          </a:xfrm>
          <a:prstGeom prst="rect">
            <a:avLst/>
          </a:prstGeom>
          <a:solidFill>
            <a:srgbClr val="CCECFF"/>
          </a:solidFill>
        </p:spPr>
        <p:txBody>
          <a:bodyPr wrap="square" rtlCol="0">
            <a:spAutoFit/>
          </a:bodyPr>
          <a:lstStyle/>
          <a:p>
            <a:r>
              <a:rPr lang="ru-RU" sz="1000" dirty="0">
                <a:latin typeface="+mj-lt"/>
              </a:rPr>
              <a:t>Разработали ли мы подходящую</a:t>
            </a:r>
          </a:p>
          <a:p>
            <a:r>
              <a:rPr lang="ru-RU" sz="1000" dirty="0">
                <a:latin typeface="+mj-lt"/>
              </a:rPr>
              <a:t>форму или структуру организации, чтобы следовать нашей стратегии роста?</a:t>
            </a:r>
          </a:p>
        </p:txBody>
      </p:sp>
      <p:sp>
        <p:nvSpPr>
          <p:cNvPr id="25" name="Right Arrow 24">
            <a:extLst>
              <a:ext uri="{FF2B5EF4-FFF2-40B4-BE49-F238E27FC236}">
                <a16:creationId xmlns:a16="http://schemas.microsoft.com/office/drawing/2014/main" id="{C285A2CB-CA3E-224A-B47E-262EDC3B773B}"/>
              </a:ext>
            </a:extLst>
          </p:cNvPr>
          <p:cNvSpPr/>
          <p:nvPr/>
        </p:nvSpPr>
        <p:spPr bwMode="auto">
          <a:xfrm>
            <a:off x="5783429" y="2218981"/>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8CAE9DC3-7EA4-C849-A400-88F83CAA92D5}"/>
              </a:ext>
            </a:extLst>
          </p:cNvPr>
          <p:cNvSpPr txBox="1"/>
          <p:nvPr/>
        </p:nvSpPr>
        <p:spPr>
          <a:xfrm>
            <a:off x="6135732" y="2196152"/>
            <a:ext cx="1082706" cy="246221"/>
          </a:xfrm>
          <a:prstGeom prst="rect">
            <a:avLst/>
          </a:prstGeom>
          <a:solidFill>
            <a:srgbClr val="FFC000"/>
          </a:solidFill>
        </p:spPr>
        <p:txBody>
          <a:bodyPr wrap="square" rtlCol="0">
            <a:spAutoFit/>
          </a:bodyPr>
          <a:lstStyle/>
          <a:p>
            <a:r>
              <a:rPr lang="ru-RU" sz="1000" dirty="0">
                <a:latin typeface="+mj-lt"/>
              </a:rPr>
              <a:t>Правление</a:t>
            </a:r>
          </a:p>
        </p:txBody>
      </p:sp>
      <p:sp>
        <p:nvSpPr>
          <p:cNvPr id="27" name="TextBox 26">
            <a:extLst>
              <a:ext uri="{FF2B5EF4-FFF2-40B4-BE49-F238E27FC236}">
                <a16:creationId xmlns:a16="http://schemas.microsoft.com/office/drawing/2014/main" id="{A798CCF7-1D21-7741-8BF1-9A5C15BCF848}"/>
              </a:ext>
            </a:extLst>
          </p:cNvPr>
          <p:cNvSpPr txBox="1"/>
          <p:nvPr/>
        </p:nvSpPr>
        <p:spPr>
          <a:xfrm>
            <a:off x="6128185" y="4381541"/>
            <a:ext cx="1082706" cy="553998"/>
          </a:xfrm>
          <a:prstGeom prst="rect">
            <a:avLst/>
          </a:prstGeom>
          <a:solidFill>
            <a:srgbClr val="FFC000"/>
          </a:solidFill>
        </p:spPr>
        <p:txBody>
          <a:bodyPr wrap="square" rtlCol="0">
            <a:spAutoFit/>
          </a:bodyPr>
          <a:lstStyle/>
          <a:p>
            <a:r>
              <a:rPr lang="ru-RU" sz="1000" dirty="0">
                <a:latin typeface="+mj-lt"/>
              </a:rPr>
              <a:t>Разработать и внедрить</a:t>
            </a:r>
          </a:p>
          <a:p>
            <a:endParaRPr lang="ru-RU" sz="1000" dirty="0">
              <a:latin typeface="+mj-lt"/>
            </a:endParaRPr>
          </a:p>
        </p:txBody>
      </p:sp>
      <p:sp>
        <p:nvSpPr>
          <p:cNvPr id="28" name="TextBox 27">
            <a:extLst>
              <a:ext uri="{FF2B5EF4-FFF2-40B4-BE49-F238E27FC236}">
                <a16:creationId xmlns:a16="http://schemas.microsoft.com/office/drawing/2014/main" id="{19877BB7-2CEB-BD40-903D-558D1B9E58E2}"/>
              </a:ext>
            </a:extLst>
          </p:cNvPr>
          <p:cNvSpPr txBox="1"/>
          <p:nvPr/>
        </p:nvSpPr>
        <p:spPr>
          <a:xfrm>
            <a:off x="6128184" y="2514382"/>
            <a:ext cx="1082707" cy="1785104"/>
          </a:xfrm>
          <a:prstGeom prst="rect">
            <a:avLst/>
          </a:prstGeom>
          <a:solidFill>
            <a:srgbClr val="CCECFF"/>
          </a:solidFill>
        </p:spPr>
        <p:txBody>
          <a:bodyPr wrap="square" rtlCol="0">
            <a:spAutoFit/>
          </a:bodyPr>
          <a:lstStyle/>
          <a:p>
            <a:r>
              <a:rPr lang="ru-RU" sz="1000" dirty="0">
                <a:latin typeface="+mj-lt"/>
              </a:rPr>
              <a:t>Разработали ли мы и внедрили ли практики шести механизмов управления, которые используют </a:t>
            </a:r>
            <a:r>
              <a:rPr lang="en-US" sz="1000" dirty="0">
                <a:latin typeface="+mj-lt"/>
              </a:rPr>
              <a:t>MOE?</a:t>
            </a:r>
            <a:endParaRPr lang="ru-RU" sz="1000" dirty="0">
              <a:latin typeface="+mj-lt"/>
            </a:endParaRPr>
          </a:p>
          <a:p>
            <a:endParaRPr lang="ru-RU" sz="1000" dirty="0">
              <a:latin typeface="+mj-lt"/>
            </a:endParaRPr>
          </a:p>
        </p:txBody>
      </p:sp>
      <p:sp>
        <p:nvSpPr>
          <p:cNvPr id="29" name="Right Arrow 28">
            <a:extLst>
              <a:ext uri="{FF2B5EF4-FFF2-40B4-BE49-F238E27FC236}">
                <a16:creationId xmlns:a16="http://schemas.microsoft.com/office/drawing/2014/main" id="{29AC48D4-CC88-2C46-B54A-E0C0625AA46B}"/>
              </a:ext>
            </a:extLst>
          </p:cNvPr>
          <p:cNvSpPr/>
          <p:nvPr/>
        </p:nvSpPr>
        <p:spPr bwMode="auto">
          <a:xfrm>
            <a:off x="7123128" y="2204944"/>
            <a:ext cx="362463" cy="296846"/>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B38835BE-6FED-E84B-A079-FE3B8D6B512C}"/>
              </a:ext>
            </a:extLst>
          </p:cNvPr>
          <p:cNvSpPr txBox="1"/>
          <p:nvPr/>
        </p:nvSpPr>
        <p:spPr>
          <a:xfrm>
            <a:off x="7473995" y="2206389"/>
            <a:ext cx="1082706" cy="246221"/>
          </a:xfrm>
          <a:prstGeom prst="rect">
            <a:avLst/>
          </a:prstGeom>
          <a:solidFill>
            <a:srgbClr val="FFC000"/>
          </a:solidFill>
        </p:spPr>
        <p:txBody>
          <a:bodyPr wrap="square" rtlCol="0">
            <a:spAutoFit/>
          </a:bodyPr>
          <a:lstStyle/>
          <a:p>
            <a:r>
              <a:rPr lang="ru-RU" sz="1000" dirty="0">
                <a:latin typeface="+mj-lt"/>
              </a:rPr>
              <a:t>Лидерство</a:t>
            </a:r>
          </a:p>
        </p:txBody>
      </p:sp>
      <p:sp>
        <p:nvSpPr>
          <p:cNvPr id="31" name="TextBox 30">
            <a:extLst>
              <a:ext uri="{FF2B5EF4-FFF2-40B4-BE49-F238E27FC236}">
                <a16:creationId xmlns:a16="http://schemas.microsoft.com/office/drawing/2014/main" id="{8ED43A51-2F45-244B-8421-DCC7092A534B}"/>
              </a:ext>
            </a:extLst>
          </p:cNvPr>
          <p:cNvSpPr txBox="1"/>
          <p:nvPr/>
        </p:nvSpPr>
        <p:spPr>
          <a:xfrm>
            <a:off x="7466448" y="4391778"/>
            <a:ext cx="1082706" cy="553998"/>
          </a:xfrm>
          <a:prstGeom prst="rect">
            <a:avLst/>
          </a:prstGeom>
          <a:solidFill>
            <a:srgbClr val="FFC000"/>
          </a:solidFill>
        </p:spPr>
        <p:txBody>
          <a:bodyPr wrap="square" rtlCol="0">
            <a:spAutoFit/>
          </a:bodyPr>
          <a:lstStyle/>
          <a:p>
            <a:r>
              <a:rPr lang="en-US" sz="1000" dirty="0">
                <a:latin typeface="+mj-lt"/>
              </a:rPr>
              <a:t> </a:t>
            </a:r>
            <a:r>
              <a:rPr lang="ru-RU" sz="1000" dirty="0">
                <a:latin typeface="+mj-lt"/>
              </a:rPr>
              <a:t>Быть, обучать, строить</a:t>
            </a:r>
          </a:p>
        </p:txBody>
      </p:sp>
      <p:sp>
        <p:nvSpPr>
          <p:cNvPr id="32" name="TextBox 31">
            <a:extLst>
              <a:ext uri="{FF2B5EF4-FFF2-40B4-BE49-F238E27FC236}">
                <a16:creationId xmlns:a16="http://schemas.microsoft.com/office/drawing/2014/main" id="{042A2374-7166-764E-9255-60EE15F8D0D6}"/>
              </a:ext>
            </a:extLst>
          </p:cNvPr>
          <p:cNvSpPr txBox="1"/>
          <p:nvPr/>
        </p:nvSpPr>
        <p:spPr>
          <a:xfrm>
            <a:off x="7466447" y="2524619"/>
            <a:ext cx="1082707" cy="1785104"/>
          </a:xfrm>
          <a:prstGeom prst="rect">
            <a:avLst/>
          </a:prstGeom>
          <a:solidFill>
            <a:srgbClr val="CCECFF"/>
          </a:solidFill>
        </p:spPr>
        <p:txBody>
          <a:bodyPr wrap="square" rtlCol="0">
            <a:spAutoFit/>
          </a:bodyPr>
          <a:lstStyle/>
          <a:p>
            <a:r>
              <a:rPr lang="ru-RU" sz="1000" dirty="0">
                <a:latin typeface="+mj-lt"/>
              </a:rPr>
              <a:t>Есть ли у нас лидеры и единый бренд лидерства по всей организации, который обеспечит успех?</a:t>
            </a:r>
          </a:p>
          <a:p>
            <a:endParaRPr lang="ru-RU" sz="1000" dirty="0">
              <a:latin typeface="+mj-lt"/>
            </a:endParaRPr>
          </a:p>
        </p:txBody>
      </p:sp>
    </p:spTree>
    <p:extLst>
      <p:ext uri="{BB962C8B-B14F-4D97-AF65-F5344CB8AC3E}">
        <p14:creationId xmlns:p14="http://schemas.microsoft.com/office/powerpoint/2010/main" val="433811363"/>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516" y="539060"/>
            <a:ext cx="7818965" cy="711200"/>
          </a:xfrm>
        </p:spPr>
        <p:txBody>
          <a:bodyPr/>
          <a:lstStyle/>
          <a:p>
            <a:r>
              <a:rPr lang="ru-RU" sz="2400" dirty="0">
                <a:latin typeface="+mj-lt"/>
              </a:rPr>
              <a:t>Диагностика принципов </a:t>
            </a:r>
            <a:r>
              <a:rPr lang="en-US" sz="2400" dirty="0">
                <a:latin typeface="+mj-lt"/>
              </a:rPr>
              <a:t>MOE </a:t>
            </a:r>
            <a:r>
              <a:rPr lang="ru-RU" sz="2400" dirty="0">
                <a:latin typeface="+mj-lt"/>
              </a:rPr>
              <a:t>для вашей компании</a:t>
            </a:r>
            <a:endParaRPr lang="en-US" sz="24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747777157"/>
              </p:ext>
            </p:extLst>
          </p:nvPr>
        </p:nvGraphicFramePr>
        <p:xfrm>
          <a:off x="273081" y="1490890"/>
          <a:ext cx="8597837" cy="4277740"/>
        </p:xfrm>
        <a:graphic>
          <a:graphicData uri="http://schemas.openxmlformats.org/drawingml/2006/table">
            <a:tbl>
              <a:tblPr firstRow="1" firstCol="1" bandRow="1">
                <a:tableStyleId>{5940675A-B579-460E-94D1-54222C63F5DA}</a:tableStyleId>
              </a:tblPr>
              <a:tblGrid>
                <a:gridCol w="1301383">
                  <a:extLst>
                    <a:ext uri="{9D8B030D-6E8A-4147-A177-3AD203B41FA5}">
                      <a16:colId xmlns:a16="http://schemas.microsoft.com/office/drawing/2014/main" val="20000"/>
                    </a:ext>
                  </a:extLst>
                </a:gridCol>
                <a:gridCol w="4551382">
                  <a:extLst>
                    <a:ext uri="{9D8B030D-6E8A-4147-A177-3AD203B41FA5}">
                      <a16:colId xmlns:a16="http://schemas.microsoft.com/office/drawing/2014/main" val="20001"/>
                    </a:ext>
                  </a:extLst>
                </a:gridCol>
                <a:gridCol w="1372536">
                  <a:extLst>
                    <a:ext uri="{9D8B030D-6E8A-4147-A177-3AD203B41FA5}">
                      <a16:colId xmlns:a16="http://schemas.microsoft.com/office/drawing/2014/main" val="20002"/>
                    </a:ext>
                  </a:extLst>
                </a:gridCol>
                <a:gridCol w="1372536">
                  <a:extLst>
                    <a:ext uri="{9D8B030D-6E8A-4147-A177-3AD203B41FA5}">
                      <a16:colId xmlns:a16="http://schemas.microsoft.com/office/drawing/2014/main" val="20003"/>
                    </a:ext>
                  </a:extLst>
                </a:gridCol>
              </a:tblGrid>
              <a:tr h="197934">
                <a:tc rowSpan="2">
                  <a:txBody>
                    <a:bodyPr/>
                    <a:lstStyle/>
                    <a:p>
                      <a:pPr marL="0" marR="0" algn="ctr">
                        <a:spcBef>
                          <a:spcPts val="0"/>
                        </a:spcBef>
                        <a:spcAft>
                          <a:spcPts val="0"/>
                        </a:spcAft>
                      </a:pPr>
                      <a:r>
                        <a:rPr lang="ru-RU" sz="1200" b="1" dirty="0">
                          <a:effectLst/>
                          <a:latin typeface="+mj-lt"/>
                          <a:cs typeface="Arial" panose="020B0604020202020204" pitchFamily="34" charset="0"/>
                        </a:rPr>
                        <a:t>Измерение </a:t>
                      </a:r>
                      <a:r>
                        <a:rPr lang="en-US" sz="1200" b="1" dirty="0">
                          <a:effectLst/>
                          <a:latin typeface="+mj-lt"/>
                          <a:cs typeface="Arial" panose="020B0604020202020204" pitchFamily="34" charset="0"/>
                        </a:rPr>
                        <a:t>MOE</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tc>
                <a:tc rowSpan="2">
                  <a:txBody>
                    <a:bodyPr/>
                    <a:lstStyle/>
                    <a:p>
                      <a:pPr marL="0" marR="0" algn="ctr">
                        <a:spcBef>
                          <a:spcPts val="0"/>
                        </a:spcBef>
                        <a:spcAft>
                          <a:spcPts val="0"/>
                        </a:spcAft>
                      </a:pPr>
                      <a:r>
                        <a:rPr lang="ru-RU" sz="1200" b="1" dirty="0">
                          <a:effectLst/>
                          <a:latin typeface="+mj-lt"/>
                          <a:cs typeface="Arial" panose="020B0604020202020204" pitchFamily="34" charset="0"/>
                        </a:rPr>
                        <a:t>Вопросы для оценки организации</a:t>
                      </a:r>
                      <a:endParaRPr lang="en-US" sz="1200" b="1" dirty="0">
                        <a:effectLst/>
                        <a:latin typeface="+mj-lt"/>
                        <a:cs typeface="Arial" panose="020B0604020202020204" pitchFamily="34" charset="0"/>
                      </a:endParaRPr>
                    </a:p>
                    <a:p>
                      <a:pPr marL="0" marR="0" algn="ctr">
                        <a:spcBef>
                          <a:spcPts val="0"/>
                        </a:spcBef>
                        <a:spcAft>
                          <a:spcPts val="0"/>
                        </a:spcAft>
                      </a:pPr>
                      <a:r>
                        <a:rPr lang="en-US" sz="1200" b="1" dirty="0">
                          <a:effectLst/>
                          <a:latin typeface="+mj-lt"/>
                          <a:ea typeface="SimSun" panose="02010600030101010101" pitchFamily="2" charset="-122"/>
                          <a:cs typeface="Arial" panose="020B0604020202020204" pitchFamily="34" charset="0"/>
                        </a:rPr>
                        <a:t>(</a:t>
                      </a:r>
                      <a:r>
                        <a:rPr lang="ru-RU" sz="1200" b="1" dirty="0">
                          <a:effectLst/>
                          <a:latin typeface="+mj-lt"/>
                          <a:ea typeface="SimSun" panose="02010600030101010101" pitchFamily="2" charset="-122"/>
                          <a:cs typeface="Arial" panose="020B0604020202020204" pitchFamily="34" charset="0"/>
                        </a:rPr>
                        <a:t>«В какой степени»</a:t>
                      </a:r>
                      <a:r>
                        <a:rPr lang="en-US" sz="1200" b="1" dirty="0">
                          <a:effectLst/>
                          <a:latin typeface="+mj-lt"/>
                          <a:ea typeface="SimSun" panose="02010600030101010101" pitchFamily="2" charset="-122"/>
                          <a:cs typeface="Arial" panose="020B0604020202020204" pitchFamily="34" charset="0"/>
                        </a:rPr>
                        <a:t>…)</a:t>
                      </a:r>
                    </a:p>
                  </a:txBody>
                  <a:tcPr marL="12882" marR="12882" marT="0" marB="0" anchor="ctr">
                    <a:solidFill>
                      <a:srgbClr val="CCECFF"/>
                    </a:solidFill>
                  </a:tcPr>
                </a:tc>
                <a:tc gridSpan="2">
                  <a:txBody>
                    <a:bodyPr/>
                    <a:lstStyle/>
                    <a:p>
                      <a:pPr marL="0" marR="0" algn="ctr">
                        <a:spcBef>
                          <a:spcPts val="0"/>
                        </a:spcBef>
                        <a:spcAft>
                          <a:spcPts val="0"/>
                        </a:spcAft>
                      </a:pPr>
                      <a:r>
                        <a:rPr lang="ru-RU" sz="1400" b="1" baseline="0" dirty="0">
                          <a:effectLst/>
                          <a:latin typeface="+mj-lt"/>
                          <a:ea typeface="SimSun" panose="02010600030101010101" pitchFamily="2" charset="-122"/>
                          <a:cs typeface="Arial" panose="020B0604020202020204" pitchFamily="34" charset="0"/>
                        </a:rPr>
                        <a:t>Оцените каждый принцип</a:t>
                      </a:r>
                      <a:endParaRPr lang="en-US" sz="1400" b="1" baseline="0" dirty="0">
                        <a:effectLst/>
                        <a:latin typeface="+mj-lt"/>
                        <a:ea typeface="SimSun" panose="02010600030101010101" pitchFamily="2" charset="-122"/>
                        <a:cs typeface="Arial" panose="020B0604020202020204" pitchFamily="34" charset="0"/>
                      </a:endParaRPr>
                    </a:p>
                  </a:txBody>
                  <a:tcPr marL="12882" marR="12882" marT="0" marB="0" anchor="ctr">
                    <a:solidFill>
                      <a:srgbClr val="CCECFF"/>
                    </a:solidFill>
                  </a:tcPr>
                </a:tc>
                <a:tc hMerge="1">
                  <a:txBody>
                    <a:bodyPr/>
                    <a:lstStyle/>
                    <a:p>
                      <a:pPr marL="0" marR="0" algn="ctr">
                        <a:spcBef>
                          <a:spcPts val="0"/>
                        </a:spcBef>
                        <a:spcAft>
                          <a:spcPts val="0"/>
                        </a:spcAft>
                      </a:pP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17176" marR="17176" marT="0" marB="0"/>
                </a:tc>
                <a:extLst>
                  <a:ext uri="{0D108BD9-81ED-4DB2-BD59-A6C34878D82A}">
                    <a16:rowId xmlns:a16="http://schemas.microsoft.com/office/drawing/2014/main" val="10000"/>
                  </a:ext>
                </a:extLst>
              </a:tr>
              <a:tr h="52578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ru-RU" sz="1200" b="1" baseline="0" dirty="0">
                          <a:effectLst/>
                          <a:latin typeface="+mj-lt"/>
                          <a:ea typeface="SimSun" panose="02010600030101010101" pitchFamily="2" charset="-122"/>
                          <a:cs typeface="Arial" panose="020B0604020202020204" pitchFamily="34" charset="0"/>
                        </a:rPr>
                        <a:t>Насколько хорошо делаем это сейчас</a:t>
                      </a:r>
                      <a:endParaRPr lang="en-US" sz="1200" b="1" baseline="0" dirty="0">
                        <a:effectLst/>
                        <a:latin typeface="+mj-lt"/>
                        <a:ea typeface="SimSun" panose="02010600030101010101" pitchFamily="2" charset="-122"/>
                        <a:cs typeface="Arial" panose="020B0604020202020204" pitchFamily="34" charset="0"/>
                      </a:endParaRPr>
                    </a:p>
                    <a:p>
                      <a:pPr marL="0" marR="0" algn="ctr">
                        <a:spcBef>
                          <a:spcPts val="0"/>
                        </a:spcBef>
                        <a:spcAft>
                          <a:spcPts val="0"/>
                        </a:spcAft>
                      </a:pPr>
                      <a:r>
                        <a:rPr lang="en-US" sz="1200" b="0" baseline="0" dirty="0">
                          <a:effectLst/>
                          <a:latin typeface="+mj-lt"/>
                          <a:ea typeface="SimSun" panose="02010600030101010101" pitchFamily="2" charset="-122"/>
                          <a:cs typeface="Arial" panose="020B0604020202020204" pitchFamily="34" charset="0"/>
                        </a:rPr>
                        <a:t>(</a:t>
                      </a:r>
                      <a:r>
                        <a:rPr lang="ru-RU" sz="1200" b="0" baseline="0" dirty="0">
                          <a:effectLst/>
                          <a:latin typeface="+mj-lt"/>
                          <a:ea typeface="SimSun" panose="02010600030101010101" pitchFamily="2" charset="-122"/>
                          <a:cs typeface="Arial" panose="020B0604020202020204" pitchFamily="34" charset="0"/>
                        </a:rPr>
                        <a:t>от </a:t>
                      </a:r>
                      <a:r>
                        <a:rPr lang="en-US" sz="1200" b="0" baseline="0" dirty="0">
                          <a:effectLst/>
                          <a:latin typeface="+mj-lt"/>
                          <a:ea typeface="SimSun" panose="02010600030101010101" pitchFamily="2" charset="-122"/>
                          <a:cs typeface="Arial" panose="020B0604020202020204" pitchFamily="34" charset="0"/>
                        </a:rPr>
                        <a:t>1 </a:t>
                      </a:r>
                      <a:r>
                        <a:rPr lang="ru-RU" sz="1200" b="0" baseline="0" dirty="0">
                          <a:effectLst/>
                          <a:latin typeface="+mj-lt"/>
                          <a:ea typeface="SimSun" panose="02010600030101010101" pitchFamily="2" charset="-122"/>
                          <a:cs typeface="Arial" panose="020B0604020202020204" pitchFamily="34" charset="0"/>
                        </a:rPr>
                        <a:t>до</a:t>
                      </a:r>
                      <a:r>
                        <a:rPr lang="en-US" sz="1200" b="0" baseline="0" dirty="0">
                          <a:effectLst/>
                          <a:latin typeface="+mj-lt"/>
                          <a:ea typeface="SimSun" panose="02010600030101010101" pitchFamily="2" charset="-122"/>
                          <a:cs typeface="Arial" panose="020B0604020202020204" pitchFamily="34" charset="0"/>
                        </a:rPr>
                        <a:t> 10)</a:t>
                      </a:r>
                    </a:p>
                  </a:txBody>
                  <a:tcPr marL="12882" marR="12882" marT="0" marB="0" anchor="ctr">
                    <a:solidFill>
                      <a:srgbClr val="CCECFF"/>
                    </a:solidFill>
                  </a:tcPr>
                </a:tc>
                <a:tc>
                  <a:txBody>
                    <a:bodyPr/>
                    <a:lstStyle/>
                    <a:p>
                      <a:pPr marL="0" marR="0" algn="ctr">
                        <a:spcBef>
                          <a:spcPts val="0"/>
                        </a:spcBef>
                        <a:spcAft>
                          <a:spcPts val="0"/>
                        </a:spcAft>
                      </a:pPr>
                      <a:r>
                        <a:rPr lang="ru-RU" sz="1200" b="1" dirty="0">
                          <a:effectLst/>
                          <a:latin typeface="+mj-lt"/>
                          <a:ea typeface="SimSun" panose="02010600030101010101" pitchFamily="2" charset="-122"/>
                          <a:cs typeface="Arial" panose="020B0604020202020204" pitchFamily="34" charset="0"/>
                        </a:rPr>
                        <a:t>Насколько это важно, чтобы победить?</a:t>
                      </a:r>
                      <a:endParaRPr lang="en-US" sz="1200" b="1" baseline="0" dirty="0">
                        <a:effectLst/>
                        <a:latin typeface="+mj-lt"/>
                        <a:ea typeface="SimSun" panose="02010600030101010101" pitchFamily="2" charset="-122"/>
                        <a:cs typeface="Arial" panose="020B0604020202020204" pitchFamily="34" charset="0"/>
                      </a:endParaRPr>
                    </a:p>
                    <a:p>
                      <a:pPr marL="0" marR="0" algn="ctr">
                        <a:spcBef>
                          <a:spcPts val="0"/>
                        </a:spcBef>
                        <a:spcAft>
                          <a:spcPts val="0"/>
                        </a:spcAft>
                      </a:pPr>
                      <a:r>
                        <a:rPr lang="en-US" sz="1200" b="0" baseline="0" dirty="0">
                          <a:effectLst/>
                          <a:latin typeface="+mj-lt"/>
                          <a:ea typeface="SimSun" panose="02010600030101010101" pitchFamily="2" charset="-122"/>
                          <a:cs typeface="Arial" panose="020B0604020202020204" pitchFamily="34" charset="0"/>
                        </a:rPr>
                        <a:t>(</a:t>
                      </a:r>
                      <a:r>
                        <a:rPr lang="ru-RU" sz="1200" b="0" baseline="0" dirty="0">
                          <a:effectLst/>
                          <a:latin typeface="+mj-lt"/>
                          <a:ea typeface="SimSun" panose="02010600030101010101" pitchFamily="2" charset="-122"/>
                          <a:cs typeface="Arial" panose="020B0604020202020204" pitchFamily="34" charset="0"/>
                        </a:rPr>
                        <a:t>разделите 100 баллов</a:t>
                      </a:r>
                      <a:r>
                        <a:rPr lang="en-US" sz="1200" b="0" baseline="0" dirty="0">
                          <a:effectLst/>
                          <a:latin typeface="+mj-lt"/>
                          <a:ea typeface="SimSun" panose="02010600030101010101" pitchFamily="2" charset="-122"/>
                          <a:cs typeface="Arial" panose="020B0604020202020204" pitchFamily="34" charset="0"/>
                        </a:rPr>
                        <a:t>)</a:t>
                      </a:r>
                      <a:endParaRPr lang="en-US" sz="1200" b="0" dirty="0">
                        <a:effectLst/>
                        <a:latin typeface="+mj-lt"/>
                        <a:ea typeface="SimSun" panose="02010600030101010101" pitchFamily="2" charset="-122"/>
                        <a:cs typeface="Arial" panose="020B0604020202020204" pitchFamily="34" charset="0"/>
                      </a:endParaRPr>
                    </a:p>
                  </a:txBody>
                  <a:tcPr marL="12882" marR="12882" marT="0" marB="0" anchor="ctr">
                    <a:solidFill>
                      <a:srgbClr val="CCECFF"/>
                    </a:solidFill>
                  </a:tcPr>
                </a:tc>
                <a:extLst>
                  <a:ext uri="{0D108BD9-81ED-4DB2-BD59-A6C34878D82A}">
                    <a16:rowId xmlns:a16="http://schemas.microsoft.com/office/drawing/2014/main" val="10001"/>
                  </a:ext>
                </a:extLst>
              </a:tr>
              <a:tr h="377674">
                <a:tc>
                  <a:txBody>
                    <a:bodyPr/>
                    <a:lstStyle/>
                    <a:p>
                      <a:pPr marL="0" marR="0">
                        <a:spcBef>
                          <a:spcPts val="0"/>
                        </a:spcBef>
                        <a:spcAft>
                          <a:spcPts val="0"/>
                        </a:spcAft>
                      </a:pPr>
                      <a:r>
                        <a:rPr lang="ru-RU" sz="1200" b="1" dirty="0">
                          <a:effectLst/>
                          <a:latin typeface="+mj-lt"/>
                          <a:ea typeface="SimSun" panose="02010600030101010101" pitchFamily="2" charset="-122"/>
                          <a:cs typeface="Arial" panose="020B0604020202020204" pitchFamily="34" charset="0"/>
                        </a:rPr>
                        <a:t>Среда</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solidFill>
                      <a:srgbClr val="FFC000"/>
                    </a:solidFill>
                  </a:tcPr>
                </a:tc>
                <a:tc>
                  <a:txBody>
                    <a:bodyPr/>
                    <a:lstStyle/>
                    <a:p>
                      <a:pPr marL="0" marR="0">
                        <a:spcBef>
                          <a:spcPts val="0"/>
                        </a:spcBef>
                        <a:spcAft>
                          <a:spcPts val="0"/>
                        </a:spcAft>
                      </a:pPr>
                      <a:r>
                        <a:rPr lang="ru-RU" sz="1200" dirty="0">
                          <a:effectLst/>
                          <a:latin typeface="+mj-lt"/>
                          <a:cs typeface="Arial" panose="020B0604020202020204" pitchFamily="34" charset="0"/>
                        </a:rPr>
                        <a:t> Понимаем ли мы и оцениваем ли контекстуальные силы, заставляющие нашу индустрию и организацию меняться?</a:t>
                      </a:r>
                      <a:endParaRPr lang="en-US" sz="1200" dirty="0">
                        <a:effectLst/>
                        <a:latin typeface="+mj-lt"/>
                        <a:ea typeface="SimSun" panose="02010600030101010101" pitchFamily="2" charset="-122"/>
                        <a:cs typeface="Arial" panose="020B0604020202020204" pitchFamily="34"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extLst>
                  <a:ext uri="{0D108BD9-81ED-4DB2-BD59-A6C34878D82A}">
                    <a16:rowId xmlns:a16="http://schemas.microsoft.com/office/drawing/2014/main" val="10002"/>
                  </a:ext>
                </a:extLst>
              </a:tr>
              <a:tr h="376995">
                <a:tc>
                  <a:txBody>
                    <a:bodyPr/>
                    <a:lstStyle/>
                    <a:p>
                      <a:pPr marL="0" marR="0">
                        <a:spcBef>
                          <a:spcPts val="0"/>
                        </a:spcBef>
                        <a:spcAft>
                          <a:spcPts val="0"/>
                        </a:spcAft>
                      </a:pPr>
                      <a:r>
                        <a:rPr lang="ru-RU" sz="1200" b="1" dirty="0">
                          <a:effectLst/>
                          <a:latin typeface="+mj-lt"/>
                          <a:cs typeface="Arial" panose="020B0604020202020204" pitchFamily="34" charset="0"/>
                        </a:rPr>
                        <a:t>Стратегия</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solidFill>
                      <a:srgbClr val="FFC000"/>
                    </a:solidFill>
                  </a:tcPr>
                </a:tc>
                <a:tc>
                  <a:txBody>
                    <a:bodyPr/>
                    <a:lstStyle/>
                    <a:p>
                      <a:pPr marL="0" marR="0">
                        <a:spcBef>
                          <a:spcPts val="0"/>
                        </a:spcBef>
                        <a:spcAft>
                          <a:spcPts val="0"/>
                        </a:spcAft>
                      </a:pPr>
                      <a:r>
                        <a:rPr lang="ru-RU" sz="1200" dirty="0">
                          <a:effectLst/>
                          <a:latin typeface="+mj-lt"/>
                          <a:cs typeface="Arial" panose="020B0604020202020204" pitchFamily="34" charset="0"/>
                        </a:rPr>
                        <a:t>Есть ли у нас понятная и гибкая стратегия роста и план действий, который позволит осуществить стратегию?</a:t>
                      </a:r>
                      <a:endParaRPr lang="en-US" sz="1200" dirty="0">
                        <a:effectLst/>
                        <a:latin typeface="+mj-lt"/>
                        <a:ea typeface="SimSun" panose="02010600030101010101" pitchFamily="2" charset="-122"/>
                        <a:cs typeface="Arial" panose="020B0604020202020204" pitchFamily="34" charset="0"/>
                      </a:endParaRPr>
                    </a:p>
                  </a:txBody>
                  <a:tcPr marL="12882" marR="12882" marT="0" marB="0"/>
                </a:tc>
                <a:tc>
                  <a:txBody>
                    <a:bodyPr/>
                    <a:lstStyle/>
                    <a:p>
                      <a:pPr marL="0" marR="0">
                        <a:spcBef>
                          <a:spcPts val="0"/>
                        </a:spcBef>
                        <a:spcAft>
                          <a:spcPts val="0"/>
                        </a:spcAft>
                      </a:pPr>
                      <a:endParaRPr lang="en-US" sz="1200">
                        <a:effectLst/>
                        <a:latin typeface="+mj-lt"/>
                        <a:ea typeface="SimSun" panose="02010600030101010101" pitchFamily="2" charset="-122"/>
                        <a:cs typeface="Times New Roman" panose="02020603050405020304" pitchFamily="18"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extLst>
                  <a:ext uri="{0D108BD9-81ED-4DB2-BD59-A6C34878D82A}">
                    <a16:rowId xmlns:a16="http://schemas.microsoft.com/office/drawing/2014/main" val="10003"/>
                  </a:ext>
                </a:extLst>
              </a:tr>
              <a:tr h="377674">
                <a:tc>
                  <a:txBody>
                    <a:bodyPr/>
                    <a:lstStyle/>
                    <a:p>
                      <a:pPr marL="0" marR="0">
                        <a:spcBef>
                          <a:spcPts val="0"/>
                        </a:spcBef>
                        <a:spcAft>
                          <a:spcPts val="0"/>
                        </a:spcAft>
                      </a:pPr>
                      <a:r>
                        <a:rPr lang="ru-RU" sz="1200" b="1" dirty="0">
                          <a:effectLst/>
                          <a:latin typeface="+mj-lt"/>
                          <a:cs typeface="Arial" panose="020B0604020202020204" pitchFamily="34" charset="0"/>
                        </a:rPr>
                        <a:t>Возможность</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solidFill>
                      <a:srgbClr val="FFC000"/>
                    </a:solidFill>
                  </a:tcPr>
                </a:tc>
                <a:tc>
                  <a:txBody>
                    <a:bodyPr/>
                    <a:lstStyle/>
                    <a:p>
                      <a:pPr marL="0" marR="0">
                        <a:spcBef>
                          <a:spcPts val="0"/>
                        </a:spcBef>
                        <a:spcAft>
                          <a:spcPts val="0"/>
                        </a:spcAft>
                      </a:pPr>
                      <a:r>
                        <a:rPr lang="ru-RU" sz="1200" dirty="0">
                          <a:effectLst/>
                          <a:latin typeface="+mj-lt"/>
                          <a:cs typeface="Arial" panose="020B0604020202020204" pitchFamily="34" charset="0"/>
                        </a:rPr>
                        <a:t>Есть ли у нас возможности в областях информации,</a:t>
                      </a:r>
                      <a:r>
                        <a:rPr lang="en-US" sz="1200" dirty="0">
                          <a:effectLst/>
                          <a:latin typeface="+mj-lt"/>
                          <a:cs typeface="Arial" panose="020B0604020202020204" pitchFamily="34" charset="0"/>
                        </a:rPr>
                        <a:t> </a:t>
                      </a:r>
                      <a:r>
                        <a:rPr lang="ru-RU" sz="1200" dirty="0">
                          <a:effectLst/>
                          <a:latin typeface="+mj-lt"/>
                          <a:cs typeface="Arial" panose="020B0604020202020204" pitchFamily="34" charset="0"/>
                        </a:rPr>
                        <a:t>работы с клиентами</a:t>
                      </a:r>
                      <a:r>
                        <a:rPr lang="en-US" sz="1200" dirty="0">
                          <a:effectLst/>
                          <a:latin typeface="+mj-lt"/>
                          <a:cs typeface="Arial" panose="020B0604020202020204" pitchFamily="34" charset="0"/>
                        </a:rPr>
                        <a:t>,</a:t>
                      </a:r>
                      <a:r>
                        <a:rPr lang="en-US" sz="1200" baseline="0" dirty="0">
                          <a:effectLst/>
                          <a:latin typeface="+mj-lt"/>
                          <a:cs typeface="Arial" panose="020B0604020202020204" pitchFamily="34" charset="0"/>
                        </a:rPr>
                        <a:t> </a:t>
                      </a:r>
                      <a:r>
                        <a:rPr lang="ru-RU" sz="1200" baseline="0" dirty="0">
                          <a:effectLst/>
                          <a:latin typeface="+mj-lt"/>
                          <a:cs typeface="Arial" panose="020B0604020202020204" pitchFamily="34" charset="0"/>
                        </a:rPr>
                        <a:t>инновации и подвижности, которые создают </a:t>
                      </a:r>
                      <a:r>
                        <a:rPr lang="ru-RU" sz="1200" dirty="0">
                          <a:effectLst/>
                          <a:latin typeface="+mj-lt"/>
                          <a:cs typeface="Arial" panose="020B0604020202020204" pitchFamily="34" charset="0"/>
                        </a:rPr>
                        <a:t>идентичность нашей экосистемы</a:t>
                      </a:r>
                      <a:r>
                        <a:rPr lang="en-US" sz="1200" dirty="0">
                          <a:effectLst/>
                          <a:latin typeface="+mj-lt"/>
                          <a:cs typeface="Arial" panose="020B0604020202020204" pitchFamily="34" charset="0"/>
                        </a:rPr>
                        <a:t>.</a:t>
                      </a:r>
                      <a:endParaRPr lang="en-US" sz="1200" dirty="0">
                        <a:effectLst/>
                        <a:latin typeface="+mj-lt"/>
                        <a:ea typeface="SimSun" panose="02010600030101010101" pitchFamily="2" charset="-122"/>
                        <a:cs typeface="Arial" panose="020B0604020202020204" pitchFamily="34"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extLst>
                  <a:ext uri="{0D108BD9-81ED-4DB2-BD59-A6C34878D82A}">
                    <a16:rowId xmlns:a16="http://schemas.microsoft.com/office/drawing/2014/main" val="10004"/>
                  </a:ext>
                </a:extLst>
              </a:tr>
              <a:tr h="377674">
                <a:tc>
                  <a:txBody>
                    <a:bodyPr/>
                    <a:lstStyle/>
                    <a:p>
                      <a:pPr marL="0" marR="0">
                        <a:spcBef>
                          <a:spcPts val="0"/>
                        </a:spcBef>
                        <a:spcAft>
                          <a:spcPts val="0"/>
                        </a:spcAft>
                      </a:pPr>
                      <a:r>
                        <a:rPr lang="ru-RU" sz="1200" b="1" dirty="0">
                          <a:effectLst/>
                          <a:latin typeface="+mj-lt"/>
                          <a:cs typeface="Arial" panose="020B0604020202020204" pitchFamily="34" charset="0"/>
                        </a:rPr>
                        <a:t>Морфология</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solidFill>
                      <a:srgbClr val="FFC000"/>
                    </a:solidFill>
                  </a:tcPr>
                </a:tc>
                <a:tc>
                  <a:txBody>
                    <a:bodyPr/>
                    <a:lstStyle/>
                    <a:p>
                      <a:pPr marL="0" marR="0">
                        <a:spcBef>
                          <a:spcPts val="0"/>
                        </a:spcBef>
                        <a:spcAft>
                          <a:spcPts val="0"/>
                        </a:spcAft>
                      </a:pPr>
                      <a:r>
                        <a:rPr lang="ru-RU" sz="1200" dirty="0">
                          <a:effectLst/>
                          <a:latin typeface="+mj-lt"/>
                          <a:cs typeface="Arial" panose="020B0604020202020204" pitchFamily="34" charset="0"/>
                        </a:rPr>
                        <a:t>Есть ли у нас подходящая организационная форма или структура, чтобы добиться роста с использованием </a:t>
                      </a:r>
                      <a:r>
                        <a:rPr lang="ru-RU" sz="1200" baseline="0" dirty="0">
                          <a:effectLst/>
                          <a:latin typeface="+mj-lt"/>
                          <a:cs typeface="Arial" panose="020B0604020202020204" pitchFamily="34" charset="0"/>
                        </a:rPr>
                        <a:t>платформы, ячеек и экосистемы?</a:t>
                      </a:r>
                      <a:endParaRPr lang="en-US" sz="1200" dirty="0">
                        <a:effectLst/>
                        <a:latin typeface="+mj-lt"/>
                        <a:ea typeface="SimSun" panose="02010600030101010101" pitchFamily="2" charset="-122"/>
                        <a:cs typeface="Arial" panose="020B0604020202020204" pitchFamily="34" charset="0"/>
                      </a:endParaRPr>
                    </a:p>
                  </a:txBody>
                  <a:tcPr marL="12882" marR="12882" marT="0" marB="0"/>
                </a:tc>
                <a:tc>
                  <a:txBody>
                    <a:bodyPr/>
                    <a:lstStyle/>
                    <a:p>
                      <a:pPr marL="0" marR="0">
                        <a:spcBef>
                          <a:spcPts val="0"/>
                        </a:spcBef>
                        <a:spcAft>
                          <a:spcPts val="0"/>
                        </a:spcAft>
                      </a:pPr>
                      <a:endParaRPr lang="en-US" sz="1200">
                        <a:effectLst/>
                        <a:latin typeface="+mj-lt"/>
                        <a:ea typeface="SimSun" panose="02010600030101010101" pitchFamily="2" charset="-122"/>
                        <a:cs typeface="Times New Roman" panose="02020603050405020304" pitchFamily="18"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extLst>
                  <a:ext uri="{0D108BD9-81ED-4DB2-BD59-A6C34878D82A}">
                    <a16:rowId xmlns:a16="http://schemas.microsoft.com/office/drawing/2014/main" val="10005"/>
                  </a:ext>
                </a:extLst>
              </a:tr>
              <a:tr h="556050">
                <a:tc>
                  <a:txBody>
                    <a:bodyPr/>
                    <a:lstStyle/>
                    <a:p>
                      <a:pPr marL="0" marR="0">
                        <a:spcBef>
                          <a:spcPts val="0"/>
                        </a:spcBef>
                        <a:spcAft>
                          <a:spcPts val="0"/>
                        </a:spcAft>
                      </a:pPr>
                      <a:r>
                        <a:rPr lang="ru-RU" sz="1200" b="1" dirty="0">
                          <a:effectLst/>
                          <a:latin typeface="+mj-lt"/>
                          <a:ea typeface="SimSun" panose="02010600030101010101" pitchFamily="2" charset="-122"/>
                          <a:cs typeface="Arial" panose="020B0604020202020204" pitchFamily="34" charset="0"/>
                        </a:rPr>
                        <a:t>Управление</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solidFill>
                      <a:srgbClr val="FFC000"/>
                    </a:solidFill>
                  </a:tcPr>
                </a:tc>
                <a:tc>
                  <a:txBody>
                    <a:bodyPr/>
                    <a:lstStyle/>
                    <a:p>
                      <a:pPr marL="0" marR="0">
                        <a:spcBef>
                          <a:spcPts val="0"/>
                        </a:spcBef>
                        <a:spcAft>
                          <a:spcPts val="0"/>
                        </a:spcAft>
                      </a:pPr>
                      <a:r>
                        <a:rPr lang="ru-RU" sz="1200" dirty="0">
                          <a:effectLst/>
                          <a:latin typeface="+mj-lt"/>
                          <a:cs typeface="Arial" panose="020B0604020202020204" pitchFamily="34" charset="0"/>
                        </a:rPr>
                        <a:t>Есть ли у нас правильные системы управления для поддержания нашей новой организации</a:t>
                      </a:r>
                      <a:r>
                        <a:rPr lang="en-US" sz="1200" dirty="0">
                          <a:effectLst/>
                          <a:latin typeface="+mj-lt"/>
                          <a:cs typeface="Arial" panose="020B0604020202020204" pitchFamily="34" charset="0"/>
                        </a:rPr>
                        <a:t>: </a:t>
                      </a:r>
                      <a:r>
                        <a:rPr lang="ru-RU" sz="1200" baseline="0" dirty="0">
                          <a:effectLst/>
                          <a:latin typeface="+mj-lt"/>
                          <a:cs typeface="Arial" panose="020B0604020202020204" pitchFamily="34" charset="0"/>
                        </a:rPr>
                        <a:t>культура, подотчетность результатов,</a:t>
                      </a:r>
                      <a:r>
                        <a:rPr lang="en-US" sz="1200" baseline="0" dirty="0">
                          <a:effectLst/>
                          <a:latin typeface="+mj-lt"/>
                          <a:cs typeface="Arial" panose="020B0604020202020204" pitchFamily="34" charset="0"/>
                        </a:rPr>
                        <a:t> </a:t>
                      </a:r>
                      <a:r>
                        <a:rPr lang="ru-RU" sz="1200" baseline="0" dirty="0">
                          <a:effectLst/>
                          <a:latin typeface="+mj-lt"/>
                          <a:cs typeface="Arial" panose="020B0604020202020204" pitchFamily="34" charset="0"/>
                        </a:rPr>
                        <a:t>генерация идей</a:t>
                      </a:r>
                      <a:r>
                        <a:rPr lang="en-US" sz="1200" baseline="0" dirty="0">
                          <a:effectLst/>
                          <a:latin typeface="+mj-lt"/>
                          <a:cs typeface="Arial" panose="020B0604020202020204" pitchFamily="34" charset="0"/>
                        </a:rPr>
                        <a:t>,</a:t>
                      </a:r>
                      <a:r>
                        <a:rPr lang="ru-RU" sz="1200" baseline="0" dirty="0">
                          <a:effectLst/>
                          <a:latin typeface="+mj-lt"/>
                          <a:cs typeface="Arial" panose="020B0604020202020204" pitchFamily="34" charset="0"/>
                        </a:rPr>
                        <a:t> путь таланта</a:t>
                      </a:r>
                      <a:r>
                        <a:rPr lang="en-US" sz="1200" baseline="0" dirty="0">
                          <a:effectLst/>
                          <a:latin typeface="+mj-lt"/>
                          <a:cs typeface="Arial" panose="020B0604020202020204" pitchFamily="34" charset="0"/>
                        </a:rPr>
                        <a:t>, </a:t>
                      </a:r>
                      <a:r>
                        <a:rPr lang="ru-RU" sz="1200" baseline="0" dirty="0">
                          <a:effectLst/>
                          <a:latin typeface="+mj-lt"/>
                          <a:cs typeface="Arial" panose="020B0604020202020204" pitchFamily="34" charset="0"/>
                        </a:rPr>
                        <a:t>обмен информацией</a:t>
                      </a:r>
                      <a:r>
                        <a:rPr lang="en-US" sz="1200" baseline="0" dirty="0">
                          <a:effectLst/>
                          <a:latin typeface="+mj-lt"/>
                          <a:cs typeface="Arial" panose="020B0604020202020204" pitchFamily="34" charset="0"/>
                        </a:rPr>
                        <a:t>, </a:t>
                      </a:r>
                      <a:r>
                        <a:rPr lang="ru-RU" sz="1200" baseline="0" dirty="0">
                          <a:effectLst/>
                          <a:latin typeface="+mj-lt"/>
                          <a:cs typeface="Arial" panose="020B0604020202020204" pitchFamily="34" charset="0"/>
                        </a:rPr>
                        <a:t>сотрудничество</a:t>
                      </a:r>
                      <a:r>
                        <a:rPr lang="en-US" sz="1200" baseline="0" dirty="0">
                          <a:effectLst/>
                          <a:latin typeface="+mj-lt"/>
                          <a:cs typeface="Arial" panose="020B0604020202020204" pitchFamily="34" charset="0"/>
                        </a:rPr>
                        <a:t>.</a:t>
                      </a:r>
                      <a:endParaRPr lang="en-US" sz="1200" dirty="0">
                        <a:effectLst/>
                        <a:latin typeface="+mj-lt"/>
                        <a:ea typeface="SimSun" panose="02010600030101010101" pitchFamily="2" charset="-122"/>
                        <a:cs typeface="Arial" panose="020B0604020202020204" pitchFamily="34"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extLst>
                  <a:ext uri="{0D108BD9-81ED-4DB2-BD59-A6C34878D82A}">
                    <a16:rowId xmlns:a16="http://schemas.microsoft.com/office/drawing/2014/main" val="10006"/>
                  </a:ext>
                </a:extLst>
              </a:tr>
              <a:tr h="566511">
                <a:tc>
                  <a:txBody>
                    <a:bodyPr/>
                    <a:lstStyle/>
                    <a:p>
                      <a:pPr marL="0" marR="0">
                        <a:spcBef>
                          <a:spcPts val="0"/>
                        </a:spcBef>
                        <a:spcAft>
                          <a:spcPts val="0"/>
                        </a:spcAft>
                      </a:pPr>
                      <a:r>
                        <a:rPr lang="ru-RU" sz="1200" b="1" dirty="0">
                          <a:effectLst/>
                          <a:latin typeface="+mj-lt"/>
                          <a:cs typeface="Arial" panose="020B0604020202020204" pitchFamily="34" charset="0"/>
                        </a:rPr>
                        <a:t>Лидерство</a:t>
                      </a:r>
                      <a:endParaRPr lang="en-US" sz="1200" b="1" dirty="0">
                        <a:effectLst/>
                        <a:latin typeface="+mj-lt"/>
                        <a:ea typeface="SimSun" panose="02010600030101010101" pitchFamily="2" charset="-122"/>
                        <a:cs typeface="Arial" panose="020B0604020202020204" pitchFamily="34" charset="0"/>
                      </a:endParaRPr>
                    </a:p>
                  </a:txBody>
                  <a:tcPr marL="12882" marR="12882" marT="0" marB="0" anchor="ctr">
                    <a:solidFill>
                      <a:srgbClr val="FFC000"/>
                    </a:solidFill>
                  </a:tcPr>
                </a:tc>
                <a:tc>
                  <a:txBody>
                    <a:bodyPr/>
                    <a:lstStyle/>
                    <a:p>
                      <a:pPr marL="0" marR="0">
                        <a:spcBef>
                          <a:spcPts val="0"/>
                        </a:spcBef>
                        <a:spcAft>
                          <a:spcPts val="0"/>
                        </a:spcAft>
                      </a:pPr>
                      <a:r>
                        <a:rPr lang="en-US" sz="1200" dirty="0">
                          <a:effectLst/>
                          <a:latin typeface="+mj-lt"/>
                          <a:cs typeface="Arial" panose="020B0604020202020204" pitchFamily="34" charset="0"/>
                        </a:rPr>
                        <a:t>Do we have at the top and throughout the organization leaders who model</a:t>
                      </a:r>
                      <a:r>
                        <a:rPr lang="en-US" sz="1200" baseline="0" dirty="0">
                          <a:effectLst/>
                          <a:latin typeface="+mj-lt"/>
                          <a:cs typeface="Arial" panose="020B0604020202020204" pitchFamily="34" charset="0"/>
                        </a:rPr>
                        <a:t> MOE behaviors and help </a:t>
                      </a:r>
                      <a:r>
                        <a:rPr lang="en-US" sz="1200" dirty="0">
                          <a:effectLst/>
                          <a:latin typeface="+mj-lt"/>
                          <a:cs typeface="Arial" panose="020B0604020202020204" pitchFamily="34" charset="0"/>
                        </a:rPr>
                        <a:t>others achieve their best through the MOE?</a:t>
                      </a:r>
                      <a:endParaRPr lang="en-US" sz="1200" dirty="0">
                        <a:effectLst/>
                        <a:latin typeface="+mj-lt"/>
                        <a:ea typeface="SimSun" panose="02010600030101010101" pitchFamily="2" charset="-122"/>
                        <a:cs typeface="Arial" panose="020B0604020202020204" pitchFamily="34"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tc>
                  <a:txBody>
                    <a:bodyPr/>
                    <a:lstStyle/>
                    <a:p>
                      <a:pPr marL="0" marR="0">
                        <a:spcBef>
                          <a:spcPts val="0"/>
                        </a:spcBef>
                        <a:spcAft>
                          <a:spcPts val="0"/>
                        </a:spcAft>
                      </a:pPr>
                      <a:endParaRPr lang="en-US" sz="1200" dirty="0">
                        <a:effectLst/>
                        <a:latin typeface="+mj-lt"/>
                        <a:ea typeface="SimSun" panose="02010600030101010101" pitchFamily="2" charset="-122"/>
                        <a:cs typeface="Times New Roman" panose="02020603050405020304" pitchFamily="18" charset="0"/>
                      </a:endParaRPr>
                    </a:p>
                  </a:txBody>
                  <a:tcPr marL="12882" marR="12882"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8712604"/>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ChangeArrowheads="1"/>
          </p:cNvSpPr>
          <p:nvPr/>
        </p:nvSpPr>
        <p:spPr bwMode="auto">
          <a:xfrm>
            <a:off x="1933717" y="1574303"/>
            <a:ext cx="6858000" cy="4471988"/>
          </a:xfrm>
          <a:prstGeom prst="rect">
            <a:avLst/>
          </a:prstGeom>
          <a:no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b="1" dirty="0">
              <a:latin typeface="微软雅黑" panose="020B0503020204020204" pitchFamily="34" charset="-122"/>
            </a:endParaRPr>
          </a:p>
        </p:txBody>
      </p:sp>
      <p:sp>
        <p:nvSpPr>
          <p:cNvPr id="18" name="Rounded Rectangle 17"/>
          <p:cNvSpPr/>
          <p:nvPr/>
        </p:nvSpPr>
        <p:spPr>
          <a:xfrm rot="16200000">
            <a:off x="1395329" y="3284902"/>
            <a:ext cx="2221730" cy="6024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mj-lt"/>
              </a:rPr>
              <a:t>Средний уровень</a:t>
            </a:r>
            <a:r>
              <a:rPr lang="en-US" sz="1400" dirty="0">
                <a:solidFill>
                  <a:schemeClr val="tx1"/>
                </a:solidFill>
                <a:latin typeface="+mj-lt"/>
              </a:rPr>
              <a:t> </a:t>
            </a:r>
            <a:r>
              <a:rPr lang="ru-RU" sz="1400" dirty="0">
                <a:solidFill>
                  <a:schemeClr val="tx1"/>
                </a:solidFill>
                <a:latin typeface="+mj-lt"/>
              </a:rPr>
              <a:t>эффективности</a:t>
            </a:r>
            <a:endParaRPr lang="en-US" sz="1400" dirty="0">
              <a:solidFill>
                <a:schemeClr val="tx1"/>
              </a:solidFill>
              <a:latin typeface="+mj-lt"/>
            </a:endParaRPr>
          </a:p>
        </p:txBody>
      </p:sp>
      <p:sp>
        <p:nvSpPr>
          <p:cNvPr id="84998" name="Title 3"/>
          <p:cNvSpPr>
            <a:spLocks noGrp="1"/>
          </p:cNvSpPr>
          <p:nvPr>
            <p:ph type="title"/>
          </p:nvPr>
        </p:nvSpPr>
        <p:spPr/>
        <p:txBody>
          <a:bodyPr/>
          <a:lstStyle/>
          <a:p>
            <a:r>
              <a:rPr lang="ru-RU" altLang="en-US" dirty="0"/>
              <a:t>Приоритизация 6 характеристик</a:t>
            </a:r>
            <a:r>
              <a:rPr lang="en-US" altLang="en-US" dirty="0"/>
              <a:t> MOE</a:t>
            </a:r>
          </a:p>
        </p:txBody>
      </p:sp>
      <p:sp>
        <p:nvSpPr>
          <p:cNvPr id="11" name="Rectangle 10"/>
          <p:cNvSpPr/>
          <p:nvPr/>
        </p:nvSpPr>
        <p:spPr>
          <a:xfrm>
            <a:off x="2279246" y="1584438"/>
            <a:ext cx="602456" cy="4572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微软雅黑" panose="020B0503020204020204" pitchFamily="34" charset="-122"/>
              </a:rPr>
              <a:t>High</a:t>
            </a:r>
          </a:p>
          <a:p>
            <a:pPr algn="ctr">
              <a:defRPr/>
            </a:pPr>
            <a:r>
              <a:rPr lang="en-US" sz="1200" b="1" dirty="0">
                <a:solidFill>
                  <a:schemeClr val="tx1"/>
                </a:solidFill>
                <a:latin typeface="微软雅黑" panose="020B0503020204020204" pitchFamily="34" charset="-122"/>
              </a:rPr>
              <a:t>10</a:t>
            </a:r>
          </a:p>
        </p:txBody>
      </p:sp>
      <p:sp>
        <p:nvSpPr>
          <p:cNvPr id="13" name="Rectangle 12"/>
          <p:cNvSpPr/>
          <p:nvPr/>
        </p:nvSpPr>
        <p:spPr>
          <a:xfrm>
            <a:off x="2323298" y="4938045"/>
            <a:ext cx="514350"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微软雅黑" panose="020B0503020204020204" pitchFamily="34" charset="-122"/>
              </a:rPr>
              <a:t>Low 1.0</a:t>
            </a:r>
          </a:p>
        </p:txBody>
      </p:sp>
      <p:cxnSp>
        <p:nvCxnSpPr>
          <p:cNvPr id="85001" name="Straight Connector 5"/>
          <p:cNvCxnSpPr>
            <a:cxnSpLocks noChangeShapeType="1"/>
          </p:cNvCxnSpPr>
          <p:nvPr/>
        </p:nvCxnSpPr>
        <p:spPr bwMode="auto">
          <a:xfrm flipV="1">
            <a:off x="5705617" y="1761519"/>
            <a:ext cx="0" cy="3600450"/>
          </a:xfrm>
          <a:prstGeom prst="line">
            <a:avLst/>
          </a:prstGeom>
          <a:noFill/>
          <a:ln w="12700">
            <a:solidFill>
              <a:srgbClr val="7F86B8"/>
            </a:solidFill>
            <a:round/>
            <a:headEnd/>
            <a:tailEnd/>
          </a:ln>
          <a:extLst>
            <a:ext uri="{909E8E84-426E-40dd-AFC4-6F175D3DCCD1}">
              <a14:hiddenFill xmlns="" xmlns:a14="http://schemas.microsoft.com/office/drawing/2010/main">
                <a:noFill/>
              </a14:hiddenFill>
            </a:ext>
          </a:extLst>
        </p:spPr>
      </p:cxnSp>
      <p:cxnSp>
        <p:nvCxnSpPr>
          <p:cNvPr id="85002" name="Straight Connector 8"/>
          <p:cNvCxnSpPr>
            <a:cxnSpLocks noChangeShapeType="1"/>
          </p:cNvCxnSpPr>
          <p:nvPr/>
        </p:nvCxnSpPr>
        <p:spPr bwMode="auto">
          <a:xfrm flipV="1">
            <a:off x="2962417" y="3590319"/>
            <a:ext cx="5768579" cy="57150"/>
          </a:xfrm>
          <a:prstGeom prst="line">
            <a:avLst/>
          </a:prstGeom>
          <a:noFill/>
          <a:ln w="12700">
            <a:solidFill>
              <a:srgbClr val="7F86B8"/>
            </a:solidFill>
            <a:round/>
            <a:headEnd/>
            <a:tailEnd/>
          </a:ln>
          <a:extLst>
            <a:ext uri="{909E8E84-426E-40dd-AFC4-6F175D3DCCD1}">
              <a14:hiddenFill xmlns="" xmlns:a14="http://schemas.microsoft.com/office/drawing/2010/main">
                <a:noFill/>
              </a14:hiddenFill>
            </a:ext>
          </a:extLst>
        </p:spPr>
      </p:cxnSp>
      <p:sp>
        <p:nvSpPr>
          <p:cNvPr id="10" name="Rounded Rectangle 9"/>
          <p:cNvSpPr/>
          <p:nvPr/>
        </p:nvSpPr>
        <p:spPr>
          <a:xfrm>
            <a:off x="4812648" y="5533418"/>
            <a:ext cx="1816894" cy="8404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mj-lt"/>
              </a:rPr>
              <a:t>Влияние на бизнес</a:t>
            </a:r>
            <a:endParaRPr lang="en-US" sz="1400" dirty="0">
              <a:solidFill>
                <a:schemeClr val="tx1"/>
              </a:solidFill>
              <a:latin typeface="+mj-lt"/>
            </a:endParaRPr>
          </a:p>
        </p:txBody>
      </p:sp>
      <p:graphicFrame>
        <p:nvGraphicFramePr>
          <p:cNvPr id="5" name="Table 4"/>
          <p:cNvGraphicFramePr>
            <a:graphicFrameLocks noGrp="1"/>
          </p:cNvGraphicFramePr>
          <p:nvPr/>
        </p:nvGraphicFramePr>
        <p:xfrm>
          <a:off x="2876356" y="1704370"/>
          <a:ext cx="5772150" cy="3655559"/>
        </p:xfrm>
        <a:graphic>
          <a:graphicData uri="http://schemas.openxmlformats.org/drawingml/2006/table">
            <a:tbl>
              <a:tblPr/>
              <a:tblGrid>
                <a:gridCol w="5772150">
                  <a:extLst>
                    <a:ext uri="{9D8B030D-6E8A-4147-A177-3AD203B41FA5}">
                      <a16:colId xmlns:a16="http://schemas.microsoft.com/office/drawing/2014/main" val="20000"/>
                    </a:ext>
                  </a:extLst>
                </a:gridCol>
              </a:tblGrid>
              <a:tr h="3655559">
                <a:tc>
                  <a:txBody>
                    <a:bodyPr/>
                    <a:lstStyle/>
                    <a:p>
                      <a:endParaRPr lang="en-US" sz="1000" dirty="0">
                        <a:latin typeface="微软雅黑" panose="020B0503020204020204" pitchFamily="34" charset="-122"/>
                      </a:endParaRPr>
                    </a:p>
                  </a:txBody>
                  <a:tcPr marL="68580" marR="68580" marT="34290" marB="3429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5011" name="TextBox 19"/>
          <p:cNvSpPr txBox="1">
            <a:spLocks noChangeArrowheads="1"/>
          </p:cNvSpPr>
          <p:nvPr/>
        </p:nvSpPr>
        <p:spPr bwMode="auto">
          <a:xfrm>
            <a:off x="3176874" y="1690960"/>
            <a:ext cx="224742"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50" b="1" i="1" dirty="0">
                <a:solidFill>
                  <a:srgbClr val="FF0000"/>
                </a:solidFill>
                <a:latin typeface="微软雅黑" panose="020B0503020204020204" pitchFamily="34" charset="-122"/>
              </a:rPr>
              <a:t> </a:t>
            </a:r>
          </a:p>
        </p:txBody>
      </p:sp>
      <p:sp>
        <p:nvSpPr>
          <p:cNvPr id="41" name="Rectangle 40"/>
          <p:cNvSpPr/>
          <p:nvPr/>
        </p:nvSpPr>
        <p:spPr>
          <a:xfrm>
            <a:off x="8253388" y="5387897"/>
            <a:ext cx="602456" cy="4572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微软雅黑" panose="020B0503020204020204" pitchFamily="34" charset="-122"/>
              </a:rPr>
              <a:t>High</a:t>
            </a:r>
          </a:p>
          <a:p>
            <a:pPr algn="ctr">
              <a:defRPr/>
            </a:pPr>
            <a:endParaRPr lang="en-US" sz="1200" b="1" dirty="0">
              <a:solidFill>
                <a:schemeClr val="tx1"/>
              </a:solidFill>
              <a:latin typeface="微软雅黑" panose="020B0503020204020204" pitchFamily="34" charset="-122"/>
            </a:endParaRPr>
          </a:p>
        </p:txBody>
      </p:sp>
      <p:sp>
        <p:nvSpPr>
          <p:cNvPr id="42" name="Rectangle 41"/>
          <p:cNvSpPr/>
          <p:nvPr/>
        </p:nvSpPr>
        <p:spPr>
          <a:xfrm>
            <a:off x="2824721" y="5405172"/>
            <a:ext cx="514350"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微软雅黑" panose="020B0503020204020204" pitchFamily="34" charset="-122"/>
              </a:rPr>
              <a:t>Low </a:t>
            </a:r>
          </a:p>
        </p:txBody>
      </p:sp>
      <p:graphicFrame>
        <p:nvGraphicFramePr>
          <p:cNvPr id="3" name="Table 2"/>
          <p:cNvGraphicFramePr>
            <a:graphicFrameLocks noGrp="1"/>
          </p:cNvGraphicFramePr>
          <p:nvPr>
            <p:extLst>
              <p:ext uri="{D42A27DB-BD31-4B8C-83A1-F6EECF244321}">
                <p14:modId xmlns:p14="http://schemas.microsoft.com/office/powerpoint/2010/main" val="831970983"/>
              </p:ext>
            </p:extLst>
          </p:nvPr>
        </p:nvGraphicFramePr>
        <p:xfrm>
          <a:off x="217342" y="1675794"/>
          <a:ext cx="1755081" cy="3886200"/>
        </p:xfrm>
        <a:graphic>
          <a:graphicData uri="http://schemas.openxmlformats.org/drawingml/2006/table">
            <a:tbl>
              <a:tblPr firstRow="1" firstCol="1" bandRow="1">
                <a:tableStyleId>{5940675A-B579-460E-94D1-54222C63F5DA}</a:tableStyleId>
              </a:tblPr>
              <a:tblGrid>
                <a:gridCol w="1755081">
                  <a:extLst>
                    <a:ext uri="{9D8B030D-6E8A-4147-A177-3AD203B41FA5}">
                      <a16:colId xmlns:a16="http://schemas.microsoft.com/office/drawing/2014/main" val="20000"/>
                    </a:ext>
                  </a:extLst>
                </a:gridCol>
              </a:tblGrid>
              <a:tr h="891540">
                <a:tc>
                  <a:txBody>
                    <a:bodyPr/>
                    <a:lstStyle/>
                    <a:p>
                      <a:pPr marL="0" marR="0" algn="ctr">
                        <a:spcBef>
                          <a:spcPts val="0"/>
                        </a:spcBef>
                        <a:spcAft>
                          <a:spcPts val="0"/>
                        </a:spcAft>
                      </a:pPr>
                      <a:r>
                        <a:rPr lang="ru-RU" sz="1400" b="1" dirty="0">
                          <a:effectLst/>
                          <a:latin typeface="Arial" panose="020B0604020202020204" pitchFamily="34" charset="0"/>
                          <a:cs typeface="Arial" panose="020B0604020202020204" pitchFamily="34" charset="0"/>
                        </a:rPr>
                        <a:t>Измерения </a:t>
                      </a:r>
                      <a:r>
                        <a:rPr lang="en-US" sz="1400" b="1" dirty="0">
                          <a:effectLst/>
                          <a:latin typeface="Arial" panose="020B0604020202020204" pitchFamily="34" charset="0"/>
                          <a:cs typeface="Arial" panose="020B0604020202020204" pitchFamily="34" charset="0"/>
                        </a:rPr>
                        <a:t>MOE </a:t>
                      </a:r>
                      <a:endParaRPr lang="ru-RU" sz="1100" b="1" dirty="0">
                        <a:effectLst/>
                        <a:latin typeface="Arial" panose="020B0604020202020204" pitchFamily="34" charset="0"/>
                        <a:ea typeface="SimSun" panose="02010600030101010101" pitchFamily="2" charset="-122"/>
                        <a:cs typeface="Arial" panose="020B0604020202020204" pitchFamily="34" charset="0"/>
                      </a:endParaRPr>
                    </a:p>
                    <a:p>
                      <a:pPr marL="0" marR="0" algn="ctr">
                        <a:spcBef>
                          <a:spcPts val="0"/>
                        </a:spcBef>
                        <a:spcAft>
                          <a:spcPts val="0"/>
                        </a:spcAft>
                      </a:pPr>
                      <a:r>
                        <a:rPr lang="ru-RU" sz="1100" b="1" dirty="0">
                          <a:effectLst/>
                          <a:latin typeface="Arial" panose="020B0604020202020204" pitchFamily="34" charset="0"/>
                          <a:ea typeface="SimSun" panose="02010600030101010101" pitchFamily="2" charset="-122"/>
                          <a:cs typeface="Arial" panose="020B0604020202020204" pitchFamily="34" charset="0"/>
                        </a:rPr>
                        <a:t>Разместите каждое измерение на графике справа (обозначьте их первыми буквами)</a:t>
                      </a:r>
                    </a:p>
                    <a:p>
                      <a:pPr marL="0" marR="0" algn="ctr">
                        <a:spcBef>
                          <a:spcPts val="0"/>
                        </a:spcBef>
                        <a:spcAft>
                          <a:spcPts val="0"/>
                        </a:spcAft>
                      </a:pPr>
                      <a:endParaRPr lang="en-US" sz="800" b="1"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solidFill>
                      <a:srgbClr val="CCECFF"/>
                    </a:solidFill>
                  </a:tcPr>
                </a:tc>
                <a:extLst>
                  <a:ext uri="{0D108BD9-81ED-4DB2-BD59-A6C34878D82A}">
                    <a16:rowId xmlns:a16="http://schemas.microsoft.com/office/drawing/2014/main" val="10000"/>
                  </a:ext>
                </a:extLst>
              </a:tr>
              <a:tr h="480060">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E</a:t>
                      </a:r>
                      <a:r>
                        <a:rPr lang="en-US" sz="1400" b="0" dirty="0">
                          <a:effectLst/>
                          <a:latin typeface="Arial" panose="020B0604020202020204" pitchFamily="34" charset="0"/>
                          <a:cs typeface="Arial" panose="020B0604020202020204" pitchFamily="34" charset="0"/>
                        </a:rPr>
                        <a:t>: </a:t>
                      </a:r>
                      <a:r>
                        <a:rPr lang="ru-RU" sz="1400" b="0" dirty="0">
                          <a:effectLst/>
                          <a:latin typeface="Arial" panose="020B0604020202020204" pitchFamily="34" charset="0"/>
                          <a:cs typeface="Arial" panose="020B0604020202020204" pitchFamily="34" charset="0"/>
                        </a:rPr>
                        <a:t>Среда</a:t>
                      </a:r>
                      <a:endParaRPr lang="en-US" sz="1400" b="0"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nchor="ctr"/>
                </a:tc>
                <a:extLst>
                  <a:ext uri="{0D108BD9-81ED-4DB2-BD59-A6C34878D82A}">
                    <a16:rowId xmlns:a16="http://schemas.microsoft.com/office/drawing/2014/main" val="10001"/>
                  </a:ext>
                </a:extLst>
              </a:tr>
              <a:tr h="480060">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S</a:t>
                      </a:r>
                      <a:r>
                        <a:rPr lang="en-US" sz="1400" b="0" dirty="0">
                          <a:effectLst/>
                          <a:latin typeface="Arial" panose="020B0604020202020204" pitchFamily="34" charset="0"/>
                          <a:cs typeface="Arial" panose="020B0604020202020204" pitchFamily="34" charset="0"/>
                        </a:rPr>
                        <a:t>: </a:t>
                      </a:r>
                      <a:r>
                        <a:rPr lang="ru-RU" sz="1400" b="0" dirty="0">
                          <a:effectLst/>
                          <a:latin typeface="Arial" panose="020B0604020202020204" pitchFamily="34" charset="0"/>
                          <a:cs typeface="Arial" panose="020B0604020202020204" pitchFamily="34" charset="0"/>
                        </a:rPr>
                        <a:t>Стратегия</a:t>
                      </a:r>
                      <a:endParaRPr lang="en-US" sz="1400" b="0"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nchor="ctr"/>
                </a:tc>
                <a:extLst>
                  <a:ext uri="{0D108BD9-81ED-4DB2-BD59-A6C34878D82A}">
                    <a16:rowId xmlns:a16="http://schemas.microsoft.com/office/drawing/2014/main" val="10002"/>
                  </a:ext>
                </a:extLst>
              </a:tr>
              <a:tr h="480060">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C</a:t>
                      </a:r>
                      <a:r>
                        <a:rPr lang="en-US" sz="1400" b="0" dirty="0">
                          <a:effectLst/>
                          <a:latin typeface="Arial" panose="020B0604020202020204" pitchFamily="34" charset="0"/>
                          <a:cs typeface="Arial" panose="020B0604020202020204" pitchFamily="34" charset="0"/>
                        </a:rPr>
                        <a:t>:</a:t>
                      </a:r>
                      <a:r>
                        <a:rPr lang="ru-RU" sz="1400" b="0" dirty="0">
                          <a:effectLst/>
                          <a:latin typeface="Arial" panose="020B0604020202020204" pitchFamily="34" charset="0"/>
                          <a:cs typeface="Arial" panose="020B0604020202020204" pitchFamily="34" charset="0"/>
                        </a:rPr>
                        <a:t>Возможность</a:t>
                      </a:r>
                      <a:endParaRPr lang="en-US" sz="1400" b="0"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nchor="ctr"/>
                </a:tc>
                <a:extLst>
                  <a:ext uri="{0D108BD9-81ED-4DB2-BD59-A6C34878D82A}">
                    <a16:rowId xmlns:a16="http://schemas.microsoft.com/office/drawing/2014/main" val="10003"/>
                  </a:ext>
                </a:extLst>
              </a:tr>
              <a:tr h="480060">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M</a:t>
                      </a:r>
                      <a:r>
                        <a:rPr lang="en-US" sz="1400" b="0" dirty="0">
                          <a:effectLst/>
                          <a:latin typeface="Arial" panose="020B0604020202020204" pitchFamily="34" charset="0"/>
                          <a:cs typeface="Arial" panose="020B0604020202020204" pitchFamily="34" charset="0"/>
                        </a:rPr>
                        <a:t>: </a:t>
                      </a:r>
                      <a:r>
                        <a:rPr lang="ru-RU" sz="1400" b="0" dirty="0">
                          <a:effectLst/>
                          <a:latin typeface="Arial" panose="020B0604020202020204" pitchFamily="34" charset="0"/>
                          <a:cs typeface="Arial" panose="020B0604020202020204" pitchFamily="34" charset="0"/>
                        </a:rPr>
                        <a:t>Морфология</a:t>
                      </a:r>
                      <a:endParaRPr lang="en-US" sz="1400" b="0"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nchor="ctr"/>
                </a:tc>
                <a:extLst>
                  <a:ext uri="{0D108BD9-81ED-4DB2-BD59-A6C34878D82A}">
                    <a16:rowId xmlns:a16="http://schemas.microsoft.com/office/drawing/2014/main" val="10004"/>
                  </a:ext>
                </a:extLst>
              </a:tr>
              <a:tr h="480060">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G</a:t>
                      </a:r>
                      <a:r>
                        <a:rPr lang="en-US" sz="1400" b="0" dirty="0">
                          <a:effectLst/>
                          <a:latin typeface="Arial" panose="020B0604020202020204" pitchFamily="34" charset="0"/>
                          <a:cs typeface="Arial" panose="020B0604020202020204" pitchFamily="34" charset="0"/>
                        </a:rPr>
                        <a:t>: </a:t>
                      </a:r>
                      <a:r>
                        <a:rPr lang="ru-RU" sz="1400" b="0" dirty="0">
                          <a:effectLst/>
                          <a:latin typeface="Arial" panose="020B0604020202020204" pitchFamily="34" charset="0"/>
                          <a:cs typeface="Arial" panose="020B0604020202020204" pitchFamily="34" charset="0"/>
                        </a:rPr>
                        <a:t>Управление</a:t>
                      </a:r>
                      <a:endParaRPr lang="en-US" sz="1400" b="0"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nchor="ctr"/>
                </a:tc>
                <a:extLst>
                  <a:ext uri="{0D108BD9-81ED-4DB2-BD59-A6C34878D82A}">
                    <a16:rowId xmlns:a16="http://schemas.microsoft.com/office/drawing/2014/main" val="10005"/>
                  </a:ext>
                </a:extLst>
              </a:tr>
              <a:tr h="480060">
                <a:tc>
                  <a:txBody>
                    <a:bodyPr/>
                    <a:lstStyle/>
                    <a:p>
                      <a:pPr marL="0" marR="0">
                        <a:spcBef>
                          <a:spcPts val="0"/>
                        </a:spcBef>
                        <a:spcAft>
                          <a:spcPts val="0"/>
                        </a:spcAft>
                      </a:pPr>
                      <a:r>
                        <a:rPr lang="en-US" sz="1400" b="1" dirty="0">
                          <a:effectLst/>
                          <a:latin typeface="Arial" panose="020B0604020202020204" pitchFamily="34" charset="0"/>
                          <a:cs typeface="Arial" panose="020B0604020202020204" pitchFamily="34" charset="0"/>
                        </a:rPr>
                        <a:t>L</a:t>
                      </a:r>
                      <a:r>
                        <a:rPr lang="en-US" sz="1400" b="0" dirty="0">
                          <a:effectLst/>
                          <a:latin typeface="Arial" panose="020B0604020202020204" pitchFamily="34" charset="0"/>
                          <a:cs typeface="Arial" panose="020B0604020202020204" pitchFamily="34" charset="0"/>
                        </a:rPr>
                        <a:t>: </a:t>
                      </a:r>
                      <a:r>
                        <a:rPr lang="ru-RU" sz="1400" b="0" dirty="0">
                          <a:effectLst/>
                          <a:latin typeface="Arial" panose="020B0604020202020204" pitchFamily="34" charset="0"/>
                          <a:cs typeface="Arial" panose="020B0604020202020204" pitchFamily="34" charset="0"/>
                        </a:rPr>
                        <a:t>Лидерство</a:t>
                      </a:r>
                      <a:endParaRPr lang="en-US" sz="1400" b="0" dirty="0">
                        <a:effectLst/>
                        <a:latin typeface="Arial" panose="020B0604020202020204" pitchFamily="34" charset="0"/>
                        <a:ea typeface="SimSun" panose="02010600030101010101" pitchFamily="2" charset="-122"/>
                        <a:cs typeface="Arial" panose="020B0604020202020204" pitchFamily="34" charset="0"/>
                      </a:endParaRPr>
                    </a:p>
                  </a:txBody>
                  <a:tcPr marL="12882" marR="12882"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6126725"/>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1250-5A69-4ED5-AC40-5ADF338F3C8B}"/>
              </a:ext>
            </a:extLst>
          </p:cNvPr>
          <p:cNvSpPr>
            <a:spLocks noGrp="1"/>
          </p:cNvSpPr>
          <p:nvPr>
            <p:ph type="title"/>
          </p:nvPr>
        </p:nvSpPr>
        <p:spPr>
          <a:xfrm>
            <a:off x="296335" y="44825"/>
            <a:ext cx="7818965" cy="711200"/>
          </a:xfrm>
        </p:spPr>
        <p:txBody>
          <a:bodyPr/>
          <a:lstStyle/>
          <a:p>
            <a:r>
              <a:rPr lang="ru-RU" sz="2400" dirty="0">
                <a:latin typeface="+mj-lt"/>
              </a:rPr>
              <a:t>Обзор лекции </a:t>
            </a:r>
            <a:r>
              <a:rPr lang="en-US" sz="2400" dirty="0">
                <a:latin typeface="+mj-lt"/>
              </a:rPr>
              <a:t>(1 – 3 – 12)</a:t>
            </a:r>
          </a:p>
        </p:txBody>
      </p:sp>
      <p:sp>
        <p:nvSpPr>
          <p:cNvPr id="3" name="Oval 2">
            <a:extLst>
              <a:ext uri="{FF2B5EF4-FFF2-40B4-BE49-F238E27FC236}">
                <a16:creationId xmlns:a16="http://schemas.microsoft.com/office/drawing/2014/main" id="{0BD3C69C-4021-44DA-BCD5-1D8B43B8874C}"/>
              </a:ext>
            </a:extLst>
          </p:cNvPr>
          <p:cNvSpPr/>
          <p:nvPr/>
        </p:nvSpPr>
        <p:spPr>
          <a:xfrm>
            <a:off x="1447041" y="707165"/>
            <a:ext cx="6246743" cy="9103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Arial" panose="020B0604020202020204" pitchFamily="34" charset="0"/>
              </a:rPr>
              <a:t>Смысл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не в </a:t>
            </a:r>
            <a:r>
              <a:rPr lang="en-US" sz="1600" dirty="0">
                <a:solidFill>
                  <a:schemeClr val="tx1"/>
                </a:solidFill>
                <a:cs typeface="Arial" panose="020B0604020202020204" pitchFamily="34" charset="0"/>
              </a:rPr>
              <a:t>HR, </a:t>
            </a:r>
            <a:r>
              <a:rPr lang="ru-RU" sz="1600" dirty="0">
                <a:solidFill>
                  <a:schemeClr val="tx1"/>
                </a:solidFill>
                <a:cs typeface="Arial" panose="020B0604020202020204" pitchFamily="34" charset="0"/>
              </a:rPr>
              <a:t>а в</a:t>
            </a:r>
            <a:r>
              <a:rPr lang="en-US" sz="1600" dirty="0">
                <a:solidFill>
                  <a:schemeClr val="tx1"/>
                </a:solidFill>
                <a:cs typeface="Arial" panose="020B0604020202020204" pitchFamily="34" charset="0"/>
              </a:rPr>
              <a:t> </a:t>
            </a:r>
            <a:r>
              <a:rPr lang="ru-RU" sz="1600" dirty="0">
                <a:solidFill>
                  <a:schemeClr val="tx1"/>
                </a:solidFill>
                <a:cs typeface="Arial" panose="020B0604020202020204" pitchFamily="34" charset="0"/>
              </a:rPr>
              <a:t>том, чтобы </a:t>
            </a:r>
          </a:p>
          <a:p>
            <a:pPr algn="ctr">
              <a:defRPr/>
            </a:pPr>
            <a:r>
              <a:rPr lang="ru-RU" sz="1600" dirty="0">
                <a:solidFill>
                  <a:schemeClr val="tx1"/>
                </a:solidFill>
                <a:cs typeface="Arial" panose="020B0604020202020204" pitchFamily="34" charset="0"/>
              </a:rPr>
              <a:t>помогать бизнесу добиться успеха на рынке</a:t>
            </a:r>
            <a:endParaRPr lang="en-US" sz="1600" dirty="0">
              <a:solidFill>
                <a:schemeClr val="tx1"/>
              </a:solidFill>
              <a:cs typeface="Arial" panose="020B0604020202020204" pitchFamily="34" charset="0"/>
            </a:endParaRPr>
          </a:p>
        </p:txBody>
      </p:sp>
      <p:sp>
        <p:nvSpPr>
          <p:cNvPr id="4" name="TextBox 3">
            <a:extLst>
              <a:ext uri="{FF2B5EF4-FFF2-40B4-BE49-F238E27FC236}">
                <a16:creationId xmlns:a16="http://schemas.microsoft.com/office/drawing/2014/main" id="{75879F3D-F92D-4656-B052-AC49B6F674A4}"/>
              </a:ext>
            </a:extLst>
          </p:cNvPr>
          <p:cNvSpPr txBox="1"/>
          <p:nvPr/>
        </p:nvSpPr>
        <p:spPr>
          <a:xfrm>
            <a:off x="390310" y="1774036"/>
            <a:ext cx="2576520" cy="830997"/>
          </a:xfrm>
          <a:prstGeom prst="rect">
            <a:avLst/>
          </a:prstGeom>
          <a:solidFill>
            <a:srgbClr val="00B0F0">
              <a:alpha val="38000"/>
            </a:srgbClr>
          </a:solidFill>
          <a:effectLst/>
        </p:spPr>
        <p:txBody>
          <a:bodyPr wrap="square">
            <a:spAutoFit/>
          </a:bodyPr>
          <a:lstStyle/>
          <a:p>
            <a:pPr>
              <a:defRPr/>
            </a:pPr>
            <a:r>
              <a:rPr lang="ru-RU" sz="1600" dirty="0">
                <a:latin typeface="+mn-lt"/>
              </a:rPr>
              <a:t>Предположения</a:t>
            </a:r>
            <a:r>
              <a:rPr lang="en-US" sz="1600" dirty="0">
                <a:latin typeface="+mn-lt"/>
              </a:rPr>
              <a:t>: </a:t>
            </a:r>
            <a:r>
              <a:rPr lang="ru-RU" sz="1600" dirty="0">
                <a:latin typeface="+mn-lt"/>
              </a:rPr>
              <a:t>в чем состоит возникающее видение </a:t>
            </a:r>
            <a:r>
              <a:rPr lang="en-US" sz="1600" dirty="0">
                <a:latin typeface="+mn-lt"/>
              </a:rPr>
              <a:t>HR?</a:t>
            </a:r>
          </a:p>
        </p:txBody>
      </p:sp>
      <p:sp>
        <p:nvSpPr>
          <p:cNvPr id="5" name="TextBox 4">
            <a:extLst>
              <a:ext uri="{FF2B5EF4-FFF2-40B4-BE49-F238E27FC236}">
                <a16:creationId xmlns:a16="http://schemas.microsoft.com/office/drawing/2014/main" id="{29FD7674-6456-41F7-A2C8-4D38649F803F}"/>
              </a:ext>
            </a:extLst>
          </p:cNvPr>
          <p:cNvSpPr txBox="1"/>
          <p:nvPr/>
        </p:nvSpPr>
        <p:spPr>
          <a:xfrm>
            <a:off x="365262" y="2752472"/>
            <a:ext cx="2601568" cy="4031873"/>
          </a:xfrm>
          <a:prstGeom prst="rect">
            <a:avLst/>
          </a:prstGeom>
          <a:solidFill>
            <a:srgbClr val="00B0F0">
              <a:alpha val="38000"/>
            </a:srgbClr>
          </a:solidFill>
          <a:effectLst/>
        </p:spPr>
        <p:txBody>
          <a:bodyPr wrap="square">
            <a:spAutoFit/>
          </a:bodyPr>
          <a:lstStyle/>
          <a:p>
            <a:pPr marL="342900" indent="-342900">
              <a:buAutoNum type="arabicPeriod"/>
              <a:defRPr/>
            </a:pPr>
            <a:r>
              <a:rPr lang="ru-RU" sz="1600" dirty="0">
                <a:latin typeface="+mn-lt"/>
              </a:rPr>
              <a:t>Осознайте, что ценность определяется прежде всего получателем, а не дающим</a:t>
            </a:r>
            <a:endParaRPr lang="en-US" sz="1600" dirty="0">
              <a:latin typeface="+mn-lt"/>
            </a:endParaRPr>
          </a:p>
          <a:p>
            <a:pPr marL="342900" indent="-342900">
              <a:buAutoNum type="arabicPeriod"/>
              <a:defRPr/>
            </a:pPr>
            <a:r>
              <a:rPr lang="ru-RU" sz="1600" dirty="0">
                <a:latin typeface="+mn-lt"/>
              </a:rPr>
              <a:t>Примите к сведению и оцените внешние условия ведения бизнеса</a:t>
            </a:r>
            <a:endParaRPr lang="en-US" sz="1600" dirty="0">
              <a:latin typeface="+mn-lt"/>
            </a:endParaRPr>
          </a:p>
          <a:p>
            <a:pPr marL="342900" indent="-342900">
              <a:buAutoNum type="arabicPeriod"/>
              <a:defRPr/>
            </a:pPr>
            <a:r>
              <a:rPr lang="ru-RU" sz="1600" dirty="0">
                <a:latin typeface="+mn-lt"/>
              </a:rPr>
              <a:t>Работайте с учетом интересов всех заинтересованных сторон (внутри и вне организации)</a:t>
            </a:r>
            <a:endParaRPr lang="en-US" sz="1600" dirty="0">
              <a:latin typeface="+mn-lt"/>
            </a:endParaRPr>
          </a:p>
        </p:txBody>
      </p:sp>
      <p:sp>
        <p:nvSpPr>
          <p:cNvPr id="6" name="TextBox 5">
            <a:extLst>
              <a:ext uri="{FF2B5EF4-FFF2-40B4-BE49-F238E27FC236}">
                <a16:creationId xmlns:a16="http://schemas.microsoft.com/office/drawing/2014/main" id="{26AC05A8-1155-4BE7-84A7-853ED24EB41B}"/>
              </a:ext>
            </a:extLst>
          </p:cNvPr>
          <p:cNvSpPr txBox="1"/>
          <p:nvPr/>
        </p:nvSpPr>
        <p:spPr>
          <a:xfrm>
            <a:off x="3183006" y="1792867"/>
            <a:ext cx="2914651" cy="830997"/>
          </a:xfrm>
          <a:prstGeom prst="rect">
            <a:avLst/>
          </a:prstGeom>
          <a:solidFill>
            <a:schemeClr val="accent2">
              <a:lumMod val="60000"/>
              <a:lumOff val="40000"/>
              <a:alpha val="39000"/>
            </a:schemeClr>
          </a:solidFill>
          <a:effectLst/>
        </p:spPr>
        <p:txBody>
          <a:bodyPr wrap="square">
            <a:spAutoFit/>
          </a:bodyPr>
          <a:lstStyle/>
          <a:p>
            <a:pPr>
              <a:defRPr/>
            </a:pPr>
            <a:r>
              <a:rPr lang="ru-RU" sz="1600" dirty="0">
                <a:latin typeface="+mn-lt"/>
              </a:rPr>
              <a:t>Новые тренды</a:t>
            </a:r>
            <a:r>
              <a:rPr lang="en-US" sz="1600" dirty="0">
                <a:latin typeface="+mn-lt"/>
              </a:rPr>
              <a:t>: </a:t>
            </a:r>
            <a:r>
              <a:rPr lang="ru-RU" sz="1600" dirty="0">
                <a:latin typeface="+mn-lt"/>
              </a:rPr>
              <a:t>что нового в областях талантов, лидерства, организации?</a:t>
            </a:r>
            <a:endParaRPr lang="en-US" sz="1600" dirty="0">
              <a:latin typeface="+mn-lt"/>
            </a:endParaRPr>
          </a:p>
        </p:txBody>
      </p:sp>
      <p:sp>
        <p:nvSpPr>
          <p:cNvPr id="8" name="TextBox 7">
            <a:extLst>
              <a:ext uri="{FF2B5EF4-FFF2-40B4-BE49-F238E27FC236}">
                <a16:creationId xmlns:a16="http://schemas.microsoft.com/office/drawing/2014/main" id="{D7E34926-C29F-4C7B-AD17-7F6EE1560316}"/>
              </a:ext>
            </a:extLst>
          </p:cNvPr>
          <p:cNvSpPr txBox="1"/>
          <p:nvPr/>
        </p:nvSpPr>
        <p:spPr>
          <a:xfrm>
            <a:off x="3183006" y="2752472"/>
            <a:ext cx="2914651" cy="4031873"/>
          </a:xfrm>
          <a:prstGeom prst="rect">
            <a:avLst/>
          </a:prstGeom>
          <a:solidFill>
            <a:schemeClr val="accent2">
              <a:lumMod val="60000"/>
              <a:lumOff val="40000"/>
              <a:alpha val="39000"/>
            </a:schemeClr>
          </a:solidFill>
          <a:effectLst/>
        </p:spPr>
        <p:txBody>
          <a:bodyPr wrap="square">
            <a:spAutoFit/>
          </a:bodyPr>
          <a:lstStyle/>
          <a:p>
            <a:pPr marL="342900" indent="-342900">
              <a:buAutoNum type="arabicPeriod" startAt="4"/>
              <a:defRPr/>
            </a:pPr>
            <a:r>
              <a:rPr lang="ru-RU" sz="1600" dirty="0">
                <a:latin typeface="+mn-lt"/>
              </a:rPr>
              <a:t>Предоставьте таланты (инновации в области талантов)</a:t>
            </a: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r>
              <a:rPr lang="ru-RU" sz="1600" dirty="0">
                <a:latin typeface="+mn-lt"/>
              </a:rPr>
              <a:t>Выстройте</a:t>
            </a:r>
            <a:r>
              <a:rPr lang="en-US" sz="1600" dirty="0">
                <a:latin typeface="+mn-lt"/>
              </a:rPr>
              <a:t> </a:t>
            </a:r>
            <a:r>
              <a:rPr lang="ru-RU" sz="1600" dirty="0">
                <a:latin typeface="+mn-lt"/>
              </a:rPr>
              <a:t>правильное лидерство </a:t>
            </a:r>
            <a:r>
              <a:rPr lang="en-US" sz="1600" dirty="0">
                <a:latin typeface="+mn-lt"/>
              </a:rPr>
              <a:t>(</a:t>
            </a:r>
            <a:r>
              <a:rPr lang="ru-RU" sz="1600" dirty="0">
                <a:latin typeface="+mn-lt"/>
              </a:rPr>
              <a:t>бренд лидерства</a:t>
            </a:r>
            <a:r>
              <a:rPr lang="en-US" sz="1600" dirty="0">
                <a:latin typeface="+mn-lt"/>
              </a:rPr>
              <a:t>)</a:t>
            </a:r>
            <a:endParaRPr lang="ru-RU" sz="1600" dirty="0">
              <a:latin typeface="+mn-lt"/>
            </a:endParaRP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a:p>
            <a:pPr marL="342900" indent="-342900">
              <a:buAutoNum type="arabicPeriod" startAt="4"/>
              <a:defRPr/>
            </a:pPr>
            <a:r>
              <a:rPr lang="ru-RU" sz="1600" dirty="0">
                <a:latin typeface="+mn-lt"/>
              </a:rPr>
              <a:t>Создайте правильную организацию (изобретите организацию заново)</a:t>
            </a:r>
          </a:p>
          <a:p>
            <a:pPr marL="342900" indent="-342900">
              <a:buAutoNum type="arabicPeriod" startAt="4"/>
              <a:defRPr/>
            </a:pPr>
            <a:endParaRPr lang="ru-RU" sz="1600" dirty="0">
              <a:latin typeface="+mn-lt"/>
            </a:endParaRPr>
          </a:p>
          <a:p>
            <a:pPr marL="342900" indent="-342900">
              <a:buAutoNum type="arabicPeriod" startAt="4"/>
              <a:defRPr/>
            </a:pPr>
            <a:endParaRPr lang="en-US" sz="1600" dirty="0">
              <a:latin typeface="+mn-lt"/>
            </a:endParaRPr>
          </a:p>
        </p:txBody>
      </p:sp>
      <p:sp>
        <p:nvSpPr>
          <p:cNvPr id="9" name="TextBox 8">
            <a:extLst>
              <a:ext uri="{FF2B5EF4-FFF2-40B4-BE49-F238E27FC236}">
                <a16:creationId xmlns:a16="http://schemas.microsoft.com/office/drawing/2014/main" id="{249D1A95-C2CF-4AE7-B36B-35FA5DA09EE1}"/>
              </a:ext>
            </a:extLst>
          </p:cNvPr>
          <p:cNvSpPr txBox="1"/>
          <p:nvPr/>
        </p:nvSpPr>
        <p:spPr>
          <a:xfrm>
            <a:off x="6349517" y="2750501"/>
            <a:ext cx="2688534" cy="3539430"/>
          </a:xfrm>
          <a:prstGeom prst="rect">
            <a:avLst/>
          </a:prstGeom>
          <a:solidFill>
            <a:srgbClr val="F4695A">
              <a:alpha val="66667"/>
            </a:srgbClr>
          </a:solidFill>
          <a:effectLst/>
        </p:spPr>
        <p:txBody>
          <a:bodyPr wrap="square">
            <a:spAutoFit/>
          </a:bodyPr>
          <a:lstStyle/>
          <a:p>
            <a:pPr>
              <a:defRPr/>
            </a:pPr>
            <a:r>
              <a:rPr lang="en-US" sz="1600" dirty="0">
                <a:latin typeface="+mn-lt"/>
              </a:rPr>
              <a:t>7. </a:t>
            </a:r>
            <a:r>
              <a:rPr lang="ru-RU" sz="1600" dirty="0">
                <a:latin typeface="+mn-lt"/>
              </a:rPr>
              <a:t>Предвосхищайте среду</a:t>
            </a:r>
            <a:endParaRPr lang="en-US" sz="1600" dirty="0">
              <a:latin typeface="+mn-lt"/>
            </a:endParaRPr>
          </a:p>
          <a:p>
            <a:pPr>
              <a:defRPr/>
            </a:pPr>
            <a:r>
              <a:rPr lang="en-US" sz="1600" dirty="0">
                <a:latin typeface="+mn-lt"/>
              </a:rPr>
              <a:t>8. </a:t>
            </a:r>
            <a:r>
              <a:rPr lang="ru-RU" sz="1600" dirty="0">
                <a:latin typeface="+mn-lt"/>
              </a:rPr>
              <a:t>Создайте стратегическую гибкость</a:t>
            </a:r>
            <a:endParaRPr lang="en-US" sz="1600" dirty="0">
              <a:latin typeface="+mn-lt"/>
            </a:endParaRPr>
          </a:p>
          <a:p>
            <a:pPr>
              <a:defRPr/>
            </a:pPr>
            <a:r>
              <a:rPr lang="en-US" sz="1600" dirty="0">
                <a:latin typeface="+mn-lt"/>
              </a:rPr>
              <a:t>9.</a:t>
            </a:r>
            <a:r>
              <a:rPr lang="ru-RU" sz="1600" dirty="0">
                <a:latin typeface="+mn-lt"/>
              </a:rPr>
              <a:t>Сфокусируйтесь на ключевых способностях</a:t>
            </a:r>
            <a:endParaRPr lang="en-US" sz="1600" dirty="0">
              <a:latin typeface="+mn-lt"/>
            </a:endParaRPr>
          </a:p>
          <a:p>
            <a:pPr>
              <a:defRPr/>
            </a:pPr>
            <a:r>
              <a:rPr lang="en-US" sz="1600" dirty="0">
                <a:latin typeface="+mn-lt"/>
              </a:rPr>
              <a:t>10. </a:t>
            </a:r>
            <a:r>
              <a:rPr lang="ru-RU" sz="1600" dirty="0">
                <a:latin typeface="+mn-lt"/>
              </a:rPr>
              <a:t>Установите морфологию</a:t>
            </a:r>
            <a:endParaRPr lang="en-US" sz="1600" dirty="0">
              <a:latin typeface="+mn-lt"/>
            </a:endParaRPr>
          </a:p>
          <a:p>
            <a:pPr>
              <a:defRPr/>
            </a:pPr>
            <a:r>
              <a:rPr lang="en-US" sz="1600" dirty="0">
                <a:latin typeface="+mn-lt"/>
              </a:rPr>
              <a:t>11. </a:t>
            </a:r>
            <a:r>
              <a:rPr lang="ru-RU" sz="1600" dirty="0">
                <a:latin typeface="+mn-lt"/>
              </a:rPr>
              <a:t>Позаботьтесь об управлении</a:t>
            </a:r>
            <a:endParaRPr lang="en-US" sz="1600" dirty="0">
              <a:latin typeface="+mn-lt"/>
            </a:endParaRPr>
          </a:p>
          <a:p>
            <a:pPr marL="342900" indent="-342900">
              <a:buAutoNum type="arabicPlain" startAt="12"/>
              <a:defRPr/>
            </a:pPr>
            <a:r>
              <a:rPr lang="ru-RU" sz="1600" dirty="0">
                <a:latin typeface="+mn-lt"/>
              </a:rPr>
              <a:t>Определите правильный стиль лидерства</a:t>
            </a:r>
          </a:p>
        </p:txBody>
      </p:sp>
      <p:sp>
        <p:nvSpPr>
          <p:cNvPr id="10" name="TextBox 9">
            <a:extLst>
              <a:ext uri="{FF2B5EF4-FFF2-40B4-BE49-F238E27FC236}">
                <a16:creationId xmlns:a16="http://schemas.microsoft.com/office/drawing/2014/main" id="{04BF6C12-2EA2-4986-AC48-7C50EDE872E1}"/>
              </a:ext>
            </a:extLst>
          </p:cNvPr>
          <p:cNvSpPr txBox="1"/>
          <p:nvPr/>
        </p:nvSpPr>
        <p:spPr>
          <a:xfrm>
            <a:off x="6349517" y="1785324"/>
            <a:ext cx="2688534" cy="830997"/>
          </a:xfrm>
          <a:prstGeom prst="rect">
            <a:avLst/>
          </a:prstGeom>
          <a:solidFill>
            <a:srgbClr val="F4695A">
              <a:alpha val="66667"/>
            </a:srgbClr>
          </a:solidFill>
          <a:effectLst/>
        </p:spPr>
        <p:txBody>
          <a:bodyPr wrap="square">
            <a:spAutoFit/>
          </a:bodyPr>
          <a:lstStyle/>
          <a:p>
            <a:pPr>
              <a:defRPr/>
            </a:pPr>
            <a:r>
              <a:rPr lang="ru-RU" sz="1600" dirty="0">
                <a:latin typeface="+mn-lt"/>
              </a:rPr>
              <a:t>Возникающие типы организаций</a:t>
            </a:r>
            <a:r>
              <a:rPr lang="en-US" sz="1600" dirty="0">
                <a:latin typeface="+mn-lt"/>
              </a:rPr>
              <a:t>: </a:t>
            </a:r>
            <a:r>
              <a:rPr lang="ru-RU" sz="1600" dirty="0">
                <a:latin typeface="+mn-lt"/>
              </a:rPr>
              <a:t>как построить правильную</a:t>
            </a:r>
            <a:r>
              <a:rPr lang="en-US" sz="1600" dirty="0">
                <a:latin typeface="+mn-lt"/>
              </a:rPr>
              <a:t>?</a:t>
            </a:r>
          </a:p>
        </p:txBody>
      </p:sp>
    </p:spTree>
    <p:extLst>
      <p:ext uri="{BB962C8B-B14F-4D97-AF65-F5344CB8AC3E}">
        <p14:creationId xmlns:p14="http://schemas.microsoft.com/office/powerpoint/2010/main" val="72512707"/>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29469" y="1885327"/>
            <a:ext cx="7818965" cy="711200"/>
          </a:xfrm>
          <a:solidFill>
            <a:srgbClr val="FFC000"/>
          </a:solidFill>
        </p:spPr>
        <p:txBody>
          <a:bodyPr/>
          <a:lstStyle/>
          <a:p>
            <a:r>
              <a:rPr lang="ru-RU" sz="2400" dirty="0">
                <a:latin typeface="+mj-lt"/>
              </a:rPr>
              <a:t>Давайте оставаться на связи!</a:t>
            </a:r>
            <a:endParaRPr lang="en-US" sz="2400" dirty="0">
              <a:latin typeface="+mj-lt"/>
            </a:endParaRPr>
          </a:p>
        </p:txBody>
      </p:sp>
      <p:sp>
        <p:nvSpPr>
          <p:cNvPr id="53251" name="TextBox 1"/>
          <p:cNvSpPr txBox="1">
            <a:spLocks noChangeArrowheads="1"/>
          </p:cNvSpPr>
          <p:nvPr/>
        </p:nvSpPr>
        <p:spPr bwMode="auto">
          <a:xfrm>
            <a:off x="729469" y="2829175"/>
            <a:ext cx="7818965" cy="2031325"/>
          </a:xfrm>
          <a:prstGeom prst="rect">
            <a:avLst/>
          </a:prstGeom>
          <a:solidFill>
            <a:srgbClr val="CCECFF"/>
          </a:solidFill>
          <a:ln>
            <a:noFill/>
          </a:ln>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eaLnBrk="1" hangingPunct="1">
              <a:buFont typeface="Arial" panose="020B0604020202020204" pitchFamily="34" charset="0"/>
              <a:buChar char="•"/>
            </a:pPr>
            <a:r>
              <a:rPr lang="ru-RU" sz="1800" dirty="0">
                <a:latin typeface="+mn-lt"/>
                <a:cs typeface="Arial" charset="0"/>
              </a:rPr>
              <a:t>Чтобы получить больше информации, напишите Дэйву Ульриху на </a:t>
            </a:r>
            <a:r>
              <a:rPr lang="en-US" sz="1800" dirty="0">
                <a:latin typeface="+mn-lt"/>
                <a:cs typeface="Arial" charset="0"/>
                <a:hlinkClick r:id="rId3"/>
              </a:rPr>
              <a:t>dou@umich.edu</a:t>
            </a:r>
            <a:endParaRPr lang="ru-RU" sz="1800" dirty="0">
              <a:latin typeface="+mn-lt"/>
              <a:cs typeface="Arial" charset="0"/>
            </a:endParaRPr>
          </a:p>
          <a:p>
            <a:pPr marL="285750" indent="-285750" eaLnBrk="1" hangingPunct="1">
              <a:buFont typeface="Arial" panose="020B0604020202020204" pitchFamily="34" charset="0"/>
              <a:buChar char="•"/>
            </a:pPr>
            <a:endParaRPr lang="ru-RU" sz="1800" dirty="0">
              <a:latin typeface="+mn-lt"/>
              <a:cs typeface="Arial" charset="0"/>
            </a:endParaRPr>
          </a:p>
          <a:p>
            <a:pPr marL="285750" indent="-285750" eaLnBrk="1" hangingPunct="1">
              <a:buFont typeface="Arial" panose="020B0604020202020204" pitchFamily="34" charset="0"/>
              <a:buChar char="•"/>
            </a:pPr>
            <a:r>
              <a:rPr lang="ru-RU" sz="1800" dirty="0">
                <a:latin typeface="+mn-lt"/>
                <a:cs typeface="Avenir Black"/>
              </a:rPr>
              <a:t>Дэйв Ульрих на </a:t>
            </a:r>
            <a:r>
              <a:rPr lang="en-US" sz="1800" dirty="0">
                <a:latin typeface="+mn-lt"/>
                <a:cs typeface="Avenir Black"/>
              </a:rPr>
              <a:t>twitter: @dave_ulrich</a:t>
            </a:r>
            <a:r>
              <a:rPr lang="ru-RU" sz="1800" dirty="0">
                <a:latin typeface="+mn-lt"/>
                <a:cs typeface="Avenir Black"/>
              </a:rPr>
              <a:t> </a:t>
            </a:r>
          </a:p>
          <a:p>
            <a:pPr marL="285750" indent="-285750" eaLnBrk="1" hangingPunct="1">
              <a:buFont typeface="Arial" panose="020B0604020202020204" pitchFamily="34" charset="0"/>
              <a:buChar char="•"/>
            </a:pPr>
            <a:endParaRPr lang="ru-RU" sz="1800" dirty="0">
              <a:latin typeface="+mn-lt"/>
              <a:cs typeface="Avenir Black"/>
            </a:endParaRPr>
          </a:p>
          <a:p>
            <a:pPr marL="285750" indent="-285750">
              <a:buFont typeface="Arial" panose="020B0604020202020204" pitchFamily="34" charset="0"/>
              <a:buChar char="•"/>
            </a:pPr>
            <a:r>
              <a:rPr lang="ru-RU" sz="1800" dirty="0">
                <a:latin typeface="+mn-lt"/>
              </a:rPr>
              <a:t>Следите за регулярными публикациями Дэйва Ульриха на </a:t>
            </a:r>
            <a:r>
              <a:rPr lang="en-US" sz="1800" dirty="0">
                <a:latin typeface="+mn-lt"/>
              </a:rPr>
              <a:t>LinkedIn:</a:t>
            </a:r>
            <a:r>
              <a:rPr lang="ru-RU" sz="1800" dirty="0">
                <a:latin typeface="+mn-lt"/>
              </a:rPr>
              <a:t> </a:t>
            </a:r>
            <a:r>
              <a:rPr lang="en-US" sz="1800" dirty="0">
                <a:latin typeface="+mn-lt"/>
                <a:hlinkClick r:id="rId4"/>
              </a:rPr>
              <a:t>https://www.linkedin.com/in/daveulrichpro</a:t>
            </a:r>
            <a:r>
              <a:rPr lang="ru-RU" sz="1800" dirty="0">
                <a:latin typeface="+mn-lt"/>
              </a:rPr>
              <a:t> </a:t>
            </a:r>
            <a:endParaRPr lang="en-US" sz="1800" dirty="0">
              <a:latin typeface="+mn-lt"/>
            </a:endParaRPr>
          </a:p>
        </p:txBody>
      </p:sp>
    </p:spTree>
    <p:extLst>
      <p:ext uri="{BB962C8B-B14F-4D97-AF65-F5344CB8AC3E}">
        <p14:creationId xmlns:p14="http://schemas.microsoft.com/office/powerpoint/2010/main" val="39853651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211EBC-8D9A-F240-AFFE-F1FA6C0DF287}"/>
              </a:ext>
            </a:extLst>
          </p:cNvPr>
          <p:cNvSpPr txBox="1">
            <a:spLocks/>
          </p:cNvSpPr>
          <p:nvPr/>
        </p:nvSpPr>
        <p:spPr>
          <a:xfrm>
            <a:off x="565200" y="381600"/>
            <a:ext cx="7818965" cy="711200"/>
          </a:xfrm>
          <a:prstGeom prst="rect">
            <a:avLst/>
          </a:prstGeom>
        </p:spPr>
        <p:txBody>
          <a:bodyPr vert="horz" anchor="ctr"/>
          <a:lstStyle>
            <a:lvl1pPr algn="ctr" rtl="0" eaLnBrk="0" fontAlgn="base" hangingPunct="0">
              <a:lnSpc>
                <a:spcPts val="2505"/>
              </a:lnSpc>
              <a:spcBef>
                <a:spcPct val="0"/>
              </a:spcBef>
              <a:spcAft>
                <a:spcPct val="0"/>
              </a:spcAft>
              <a:defRPr sz="2700" b="1" i="0" spc="-113" baseline="0">
                <a:solidFill>
                  <a:srgbClr val="262626"/>
                </a:solidFill>
                <a:latin typeface="Arial"/>
                <a:ea typeface="ＭＳ Ｐゴシック" pitchFamily="34" charset="-128"/>
                <a:cs typeface="Arial"/>
              </a:defRPr>
            </a:lvl1pPr>
            <a:lvl2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2pPr>
            <a:lvl3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3pPr>
            <a:lvl4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4pPr>
            <a:lvl5pPr algn="l" rtl="0" eaLnBrk="0" fontAlgn="base" hangingPunct="0">
              <a:spcBef>
                <a:spcPct val="0"/>
              </a:spcBef>
              <a:spcAft>
                <a:spcPct val="0"/>
              </a:spcAft>
              <a:defRPr sz="2400">
                <a:solidFill>
                  <a:schemeClr val="bg1"/>
                </a:solidFill>
                <a:latin typeface="Helvetica" pitchFamily="34" charset="0"/>
                <a:ea typeface="ＭＳ Ｐゴシック" pitchFamily="34" charset="-128"/>
                <a:cs typeface="ＭＳ Ｐゴシック" pitchFamily="-108" charset="-128"/>
              </a:defRPr>
            </a:lvl5pPr>
            <a:lvl6pPr marL="342900" algn="l" rtl="0" fontAlgn="base">
              <a:spcBef>
                <a:spcPct val="0"/>
              </a:spcBef>
              <a:spcAft>
                <a:spcPct val="0"/>
              </a:spcAft>
              <a:defRPr sz="2400">
                <a:solidFill>
                  <a:schemeClr val="bg1"/>
                </a:solidFill>
                <a:latin typeface="Tahoma" pitchFamily="34" charset="0"/>
              </a:defRPr>
            </a:lvl6pPr>
            <a:lvl7pPr marL="685800" algn="l" rtl="0" fontAlgn="base">
              <a:spcBef>
                <a:spcPct val="0"/>
              </a:spcBef>
              <a:spcAft>
                <a:spcPct val="0"/>
              </a:spcAft>
              <a:defRPr sz="2400">
                <a:solidFill>
                  <a:schemeClr val="bg1"/>
                </a:solidFill>
                <a:latin typeface="Tahoma" pitchFamily="34" charset="0"/>
              </a:defRPr>
            </a:lvl7pPr>
            <a:lvl8pPr marL="1028700" algn="l" rtl="0" fontAlgn="base">
              <a:spcBef>
                <a:spcPct val="0"/>
              </a:spcBef>
              <a:spcAft>
                <a:spcPct val="0"/>
              </a:spcAft>
              <a:defRPr sz="2400">
                <a:solidFill>
                  <a:schemeClr val="bg1"/>
                </a:solidFill>
                <a:latin typeface="Tahoma" pitchFamily="34" charset="0"/>
              </a:defRPr>
            </a:lvl8pPr>
            <a:lvl9pPr marL="1371600" algn="l" rtl="0" fontAlgn="base">
              <a:spcBef>
                <a:spcPct val="0"/>
              </a:spcBef>
              <a:spcAft>
                <a:spcPct val="0"/>
              </a:spcAft>
              <a:defRPr sz="2400">
                <a:solidFill>
                  <a:schemeClr val="bg1"/>
                </a:solidFill>
                <a:latin typeface="Tahoma" pitchFamily="34" charset="0"/>
              </a:defRPr>
            </a:lvl9pPr>
          </a:lstStyle>
          <a:p>
            <a:r>
              <a:rPr lang="ru-RU" altLang="en-US" sz="2400" kern="0" dirty="0">
                <a:latin typeface="+mj-lt"/>
              </a:rPr>
              <a:t>Логика ценности</a:t>
            </a:r>
            <a:r>
              <a:rPr lang="en-US" altLang="en-US" sz="2400" kern="0" dirty="0">
                <a:latin typeface="+mj-lt"/>
              </a:rPr>
              <a:t>: </a:t>
            </a:r>
            <a:r>
              <a:rPr lang="ru-RU" altLang="en-US" sz="2400" kern="0" dirty="0">
                <a:latin typeface="+mj-lt"/>
              </a:rPr>
              <a:t>предположения</a:t>
            </a:r>
            <a:endParaRPr lang="en-US" altLang="en-US" sz="2400" kern="0" dirty="0">
              <a:latin typeface="+mj-lt"/>
            </a:endParaRPr>
          </a:p>
        </p:txBody>
      </p:sp>
      <p:sp>
        <p:nvSpPr>
          <p:cNvPr id="9" name="TextBox 8">
            <a:extLst>
              <a:ext uri="{FF2B5EF4-FFF2-40B4-BE49-F238E27FC236}">
                <a16:creationId xmlns:a16="http://schemas.microsoft.com/office/drawing/2014/main" id="{3B205C27-159C-DA4F-AE7E-CB196BA4973C}"/>
              </a:ext>
            </a:extLst>
          </p:cNvPr>
          <p:cNvSpPr txBox="1"/>
          <p:nvPr/>
        </p:nvSpPr>
        <p:spPr>
          <a:xfrm>
            <a:off x="643836" y="1090148"/>
            <a:ext cx="7600950" cy="338554"/>
          </a:xfrm>
          <a:prstGeom prst="rect">
            <a:avLst/>
          </a:prstGeom>
          <a:solidFill>
            <a:srgbClr val="FFC000"/>
          </a:solidFill>
          <a:effectLst>
            <a:glow>
              <a:schemeClr val="accent6">
                <a:lumMod val="75000"/>
                <a:alpha val="40000"/>
              </a:schemeClr>
            </a:glow>
          </a:effectLst>
        </p:spPr>
        <p:txBody>
          <a:bodyPr wrap="square">
            <a:spAutoFit/>
          </a:bodyPr>
          <a:lstStyle/>
          <a:p>
            <a:pPr algn="ctr">
              <a:defRPr/>
            </a:pPr>
            <a:r>
              <a:rPr lang="ru-RU" sz="1600" dirty="0">
                <a:latin typeface="+mn-lt"/>
              </a:rPr>
              <a:t>Смысл </a:t>
            </a:r>
            <a:r>
              <a:rPr lang="en-US" sz="1600" dirty="0">
                <a:latin typeface="+mn-lt"/>
              </a:rPr>
              <a:t>HR </a:t>
            </a:r>
            <a:r>
              <a:rPr lang="ru-RU" sz="1600" dirty="0">
                <a:latin typeface="+mn-lt"/>
              </a:rPr>
              <a:t>не в </a:t>
            </a:r>
            <a:r>
              <a:rPr lang="en-US" sz="1600" dirty="0">
                <a:latin typeface="+mn-lt"/>
              </a:rPr>
              <a:t>HR, </a:t>
            </a:r>
            <a:r>
              <a:rPr lang="ru-RU" sz="1600" dirty="0">
                <a:latin typeface="+mn-lt"/>
              </a:rPr>
              <a:t>а в</a:t>
            </a:r>
            <a:r>
              <a:rPr lang="en-US" sz="1600" dirty="0">
                <a:latin typeface="+mn-lt"/>
              </a:rPr>
              <a:t> </a:t>
            </a:r>
            <a:r>
              <a:rPr lang="ru-RU" sz="1600" dirty="0">
                <a:latin typeface="+mn-lt"/>
              </a:rPr>
              <a:t>ценности </a:t>
            </a:r>
            <a:r>
              <a:rPr lang="en-US" sz="1600" dirty="0">
                <a:latin typeface="+mn-lt"/>
              </a:rPr>
              <a:t>HR </a:t>
            </a:r>
            <a:r>
              <a:rPr lang="ru-RU" sz="1600" dirty="0">
                <a:latin typeface="+mn-lt"/>
              </a:rPr>
              <a:t>для других</a:t>
            </a:r>
            <a:endParaRPr lang="en-US" sz="1600" dirty="0">
              <a:latin typeface="+mn-lt"/>
            </a:endParaRPr>
          </a:p>
        </p:txBody>
      </p:sp>
      <p:sp>
        <p:nvSpPr>
          <p:cNvPr id="10" name="TextBox 9">
            <a:extLst>
              <a:ext uri="{FF2B5EF4-FFF2-40B4-BE49-F238E27FC236}">
                <a16:creationId xmlns:a16="http://schemas.microsoft.com/office/drawing/2014/main" id="{7E81D735-7246-794D-A84C-F2D3875F3A73}"/>
              </a:ext>
            </a:extLst>
          </p:cNvPr>
          <p:cNvSpPr txBox="1"/>
          <p:nvPr/>
        </p:nvSpPr>
        <p:spPr>
          <a:xfrm>
            <a:off x="643835" y="1655818"/>
            <a:ext cx="7600950" cy="830997"/>
          </a:xfrm>
          <a:prstGeom prst="rect">
            <a:avLst/>
          </a:prstGeom>
          <a:solidFill>
            <a:srgbClr val="CCECFF">
              <a:alpha val="67000"/>
            </a:srgbClr>
          </a:solidFill>
          <a:effectLst>
            <a:glow>
              <a:schemeClr val="accent6">
                <a:lumMod val="75000"/>
                <a:alpha val="40000"/>
              </a:schemeClr>
            </a:glow>
          </a:effectLst>
        </p:spPr>
        <p:txBody>
          <a:bodyPr>
            <a:spAutoFit/>
          </a:bodyPr>
          <a:lstStyle/>
          <a:p>
            <a:pPr marL="342900" indent="-342900">
              <a:buAutoNum type="arabicPeriod"/>
              <a:defRPr/>
            </a:pPr>
            <a:r>
              <a:rPr lang="ru-RU" sz="1600" dirty="0">
                <a:latin typeface="+mn-lt"/>
              </a:rPr>
              <a:t>Осознайте, что ценность определяется прежде всего получателем, а не дающим</a:t>
            </a:r>
          </a:p>
          <a:p>
            <a:pPr marL="342900" indent="-342900">
              <a:buFontTx/>
              <a:buAutoNum type="arabicPeriod"/>
              <a:defRPr/>
            </a:pPr>
            <a:r>
              <a:rPr lang="ru-RU" sz="1600" dirty="0">
                <a:latin typeface="+mn-lt"/>
              </a:rPr>
              <a:t>Примите к сведению и оцените внешние условия ведения бизнеса</a:t>
            </a:r>
            <a:endParaRPr lang="en-US" sz="1600" dirty="0">
              <a:latin typeface="+mn-lt"/>
            </a:endParaRPr>
          </a:p>
        </p:txBody>
      </p:sp>
      <p:graphicFrame>
        <p:nvGraphicFramePr>
          <p:cNvPr id="7" name="Table 6">
            <a:extLst>
              <a:ext uri="{FF2B5EF4-FFF2-40B4-BE49-F238E27FC236}">
                <a16:creationId xmlns:a16="http://schemas.microsoft.com/office/drawing/2014/main" id="{60E7195D-BA6D-B540-A0F3-744894669AE9}"/>
              </a:ext>
            </a:extLst>
          </p:cNvPr>
          <p:cNvGraphicFramePr>
            <a:graphicFrameLocks noGrp="1"/>
          </p:cNvGraphicFramePr>
          <p:nvPr>
            <p:extLst>
              <p:ext uri="{D42A27DB-BD31-4B8C-83A1-F6EECF244321}">
                <p14:modId xmlns:p14="http://schemas.microsoft.com/office/powerpoint/2010/main" val="1166002562"/>
              </p:ext>
            </p:extLst>
          </p:nvPr>
        </p:nvGraphicFramePr>
        <p:xfrm>
          <a:off x="643836" y="3246887"/>
          <a:ext cx="7600950" cy="2131757"/>
        </p:xfrm>
        <a:graphic>
          <a:graphicData uri="http://schemas.openxmlformats.org/drawingml/2006/table">
            <a:tbl>
              <a:tblPr firstRow="1" bandRow="1">
                <a:tableStyleId>{0505E3EF-67EA-436B-97B2-0124C06EBD24}</a:tableStyleId>
              </a:tblPr>
              <a:tblGrid>
                <a:gridCol w="2533650">
                  <a:extLst>
                    <a:ext uri="{9D8B030D-6E8A-4147-A177-3AD203B41FA5}">
                      <a16:colId xmlns:a16="http://schemas.microsoft.com/office/drawing/2014/main" val="1114115547"/>
                    </a:ext>
                  </a:extLst>
                </a:gridCol>
                <a:gridCol w="2533650">
                  <a:extLst>
                    <a:ext uri="{9D8B030D-6E8A-4147-A177-3AD203B41FA5}">
                      <a16:colId xmlns:a16="http://schemas.microsoft.com/office/drawing/2014/main" val="2210847299"/>
                    </a:ext>
                  </a:extLst>
                </a:gridCol>
                <a:gridCol w="2533650">
                  <a:extLst>
                    <a:ext uri="{9D8B030D-6E8A-4147-A177-3AD203B41FA5}">
                      <a16:colId xmlns:a16="http://schemas.microsoft.com/office/drawing/2014/main" val="63541946"/>
                    </a:ext>
                  </a:extLst>
                </a:gridCol>
              </a:tblGrid>
              <a:tr h="761953">
                <a:tc>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600" dirty="0"/>
                        <a:t>Правильно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600" dirty="0"/>
                        <a:t>Неправильно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0487914"/>
                  </a:ext>
                </a:extLst>
              </a:tr>
              <a:tr h="684902">
                <a:tc>
                  <a:txBody>
                    <a:bodyPr/>
                    <a:lstStyle/>
                    <a:p>
                      <a:pPr algn="ctr"/>
                      <a:r>
                        <a:rPr lang="ru-RU" dirty="0"/>
                        <a:t>Хорошо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72652388"/>
                  </a:ext>
                </a:extLst>
              </a:tr>
              <a:tr h="684902">
                <a:tc>
                  <a:txBody>
                    <a:bodyPr/>
                    <a:lstStyle/>
                    <a:p>
                      <a:pPr algn="ctr"/>
                      <a:r>
                        <a:rPr lang="ru-RU" dirty="0"/>
                        <a:t>Плохо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60095455"/>
                  </a:ext>
                </a:extLst>
              </a:tr>
            </a:tbl>
          </a:graphicData>
        </a:graphic>
      </p:graphicFrame>
      <p:sp>
        <p:nvSpPr>
          <p:cNvPr id="12" name="TextBox 11">
            <a:extLst>
              <a:ext uri="{FF2B5EF4-FFF2-40B4-BE49-F238E27FC236}">
                <a16:creationId xmlns:a16="http://schemas.microsoft.com/office/drawing/2014/main" id="{A39B5431-B4C0-7B44-8B4E-BD77C908F8E3}"/>
              </a:ext>
            </a:extLst>
          </p:cNvPr>
          <p:cNvSpPr txBox="1"/>
          <p:nvPr/>
        </p:nvSpPr>
        <p:spPr>
          <a:xfrm>
            <a:off x="643835" y="2550401"/>
            <a:ext cx="7600950" cy="584775"/>
          </a:xfrm>
          <a:prstGeom prst="rect">
            <a:avLst/>
          </a:prstGeom>
          <a:noFill/>
          <a:effectLst>
            <a:glow>
              <a:schemeClr val="accent6">
                <a:lumMod val="75000"/>
                <a:alpha val="40000"/>
              </a:schemeClr>
            </a:glow>
          </a:effectLst>
        </p:spPr>
        <p:txBody>
          <a:bodyPr wrap="square">
            <a:spAutoFit/>
          </a:bodyPr>
          <a:lstStyle/>
          <a:p>
            <a:pPr algn="ctr">
              <a:defRPr/>
            </a:pPr>
            <a:r>
              <a:rPr lang="ru-RU" sz="1600" dirty="0">
                <a:latin typeface="+mn-lt"/>
              </a:rPr>
              <a:t>В какой клетке таблицы отображена самая лучшая позиция?  А самая худшая?</a:t>
            </a:r>
            <a:endParaRPr lang="en-US" sz="1600" dirty="0">
              <a:latin typeface="+mn-lt"/>
            </a:endParaRPr>
          </a:p>
        </p:txBody>
      </p:sp>
      <p:sp>
        <p:nvSpPr>
          <p:cNvPr id="11" name="Right Arrow 10">
            <a:extLst>
              <a:ext uri="{FF2B5EF4-FFF2-40B4-BE49-F238E27FC236}">
                <a16:creationId xmlns:a16="http://schemas.microsoft.com/office/drawing/2014/main" id="{AFA497DA-886E-494D-A0BE-BF8503039945}"/>
              </a:ext>
            </a:extLst>
          </p:cNvPr>
          <p:cNvSpPr/>
          <p:nvPr/>
        </p:nvSpPr>
        <p:spPr bwMode="auto">
          <a:xfrm>
            <a:off x="3882190" y="5510352"/>
            <a:ext cx="3978442" cy="762969"/>
          </a:xfrm>
          <a:prstGeom prst="rightArrow">
            <a:avLst>
              <a:gd name="adj1" fmla="val 50000"/>
              <a:gd name="adj2" fmla="val 112893"/>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600" b="1" dirty="0">
                <a:latin typeface="+mn-lt"/>
              </a:rPr>
              <a:t>с</a:t>
            </a:r>
            <a:r>
              <a:rPr kumimoji="0" lang="ru-RU" sz="1600" b="1" i="0" u="none" strike="noStrike" cap="none" normalizeH="0" baseline="0" dirty="0">
                <a:ln>
                  <a:noFill/>
                </a:ln>
                <a:solidFill>
                  <a:schemeClr val="tx1"/>
                </a:solidFill>
                <a:effectLst/>
                <a:latin typeface="+mn-lt"/>
              </a:rPr>
              <a:t>реда (внешние условия)</a:t>
            </a:r>
          </a:p>
        </p:txBody>
      </p:sp>
    </p:spTree>
    <p:extLst>
      <p:ext uri="{BB962C8B-B14F-4D97-AF65-F5344CB8AC3E}">
        <p14:creationId xmlns:p14="http://schemas.microsoft.com/office/powerpoint/2010/main" val="139199395"/>
      </p:ext>
    </p:extLst>
  </p:cSld>
  <p:clrMapOvr>
    <a:masterClrMapping/>
  </p:clrMapOvr>
  <p:transition>
    <p:fade/>
  </p:transition>
</p:sld>
</file>

<file path=ppt/theme/theme1.xml><?xml version="1.0" encoding="utf-8"?>
<a:theme xmlns:a="http://schemas.openxmlformats.org/drawingml/2006/main" name="Personal Brand">
  <a:themeElements>
    <a:clrScheme name="Personal Brand 14">
      <a:dk1>
        <a:srgbClr val="000000"/>
      </a:dk1>
      <a:lt1>
        <a:srgbClr val="FFFFFF"/>
      </a:lt1>
      <a:dk2>
        <a:srgbClr val="000000"/>
      </a:dk2>
      <a:lt2>
        <a:srgbClr val="808080"/>
      </a:lt2>
      <a:accent1>
        <a:srgbClr val="669900"/>
      </a:accent1>
      <a:accent2>
        <a:srgbClr val="0B1867"/>
      </a:accent2>
      <a:accent3>
        <a:srgbClr val="FFFFFF"/>
      </a:accent3>
      <a:accent4>
        <a:srgbClr val="000000"/>
      </a:accent4>
      <a:accent5>
        <a:srgbClr val="B8CAAA"/>
      </a:accent5>
      <a:accent6>
        <a:srgbClr val="09155D"/>
      </a:accent6>
      <a:hlink>
        <a:srgbClr val="660066"/>
      </a:hlink>
      <a:folHlink>
        <a:srgbClr val="FF66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ersonal 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 Br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 Br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 Br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 Br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 Br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 Bra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 Br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 Br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 Br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 Br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 Br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rsonal Brand 13">
        <a:dk1>
          <a:srgbClr val="000000"/>
        </a:dk1>
        <a:lt1>
          <a:srgbClr val="FFFFFF"/>
        </a:lt1>
        <a:dk2>
          <a:srgbClr val="000000"/>
        </a:dk2>
        <a:lt2>
          <a:srgbClr val="808080"/>
        </a:lt2>
        <a:accent1>
          <a:srgbClr val="99CC00"/>
        </a:accent1>
        <a:accent2>
          <a:srgbClr val="0B1867"/>
        </a:accent2>
        <a:accent3>
          <a:srgbClr val="FFFFFF"/>
        </a:accent3>
        <a:accent4>
          <a:srgbClr val="000000"/>
        </a:accent4>
        <a:accent5>
          <a:srgbClr val="CAE2AA"/>
        </a:accent5>
        <a:accent6>
          <a:srgbClr val="09155D"/>
        </a:accent6>
        <a:hlink>
          <a:srgbClr val="FF6600"/>
        </a:hlink>
        <a:folHlink>
          <a:srgbClr val="669900"/>
        </a:folHlink>
      </a:clrScheme>
      <a:clrMap bg1="lt1" tx1="dk1" bg2="lt2" tx2="dk2" accent1="accent1" accent2="accent2" accent3="accent3" accent4="accent4" accent5="accent5" accent6="accent6" hlink="hlink" folHlink="folHlink"/>
    </a:extraClrScheme>
    <a:extraClrScheme>
      <a:clrScheme name="Personal Brand 14">
        <a:dk1>
          <a:srgbClr val="000000"/>
        </a:dk1>
        <a:lt1>
          <a:srgbClr val="FFFFFF"/>
        </a:lt1>
        <a:dk2>
          <a:srgbClr val="000000"/>
        </a:dk2>
        <a:lt2>
          <a:srgbClr val="808080"/>
        </a:lt2>
        <a:accent1>
          <a:srgbClr val="669900"/>
        </a:accent1>
        <a:accent2>
          <a:srgbClr val="0B1867"/>
        </a:accent2>
        <a:accent3>
          <a:srgbClr val="FFFFFF"/>
        </a:accent3>
        <a:accent4>
          <a:srgbClr val="000000"/>
        </a:accent4>
        <a:accent5>
          <a:srgbClr val="B8CAAA"/>
        </a:accent5>
        <a:accent6>
          <a:srgbClr val="09155D"/>
        </a:accent6>
        <a:hlink>
          <a:srgbClr val="660066"/>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38951</TotalTime>
  <Words>6822</Words>
  <Application>Microsoft Macintosh PowerPoint</Application>
  <PresentationFormat>On-screen Show (4:3)</PresentationFormat>
  <Paragraphs>1619</Paragraphs>
  <Slides>89</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89</vt:i4>
      </vt:variant>
    </vt:vector>
  </HeadingPairs>
  <TitlesOfParts>
    <vt:vector size="102" baseType="lpstr">
      <vt:lpstr>等线</vt:lpstr>
      <vt:lpstr>微软雅黑</vt:lpstr>
      <vt:lpstr>Arial</vt:lpstr>
      <vt:lpstr>Calibri</vt:lpstr>
      <vt:lpstr>Century</vt:lpstr>
      <vt:lpstr>Century Gothic</vt:lpstr>
      <vt:lpstr>Helvetica</vt:lpstr>
      <vt:lpstr>Open Sans</vt:lpstr>
      <vt:lpstr>Segoe UI</vt:lpstr>
      <vt:lpstr>Tahoma</vt:lpstr>
      <vt:lpstr>Times New Roman</vt:lpstr>
      <vt:lpstr>Wingdings</vt:lpstr>
      <vt:lpstr>Personal Brand</vt:lpstr>
      <vt:lpstr>Value Creation Through HR</vt:lpstr>
      <vt:lpstr>Сколько ценности я приношу моей организации?</vt:lpstr>
      <vt:lpstr>Обзор лекции (1 – 3 – 12)</vt:lpstr>
      <vt:lpstr>Логика ценности</vt:lpstr>
      <vt:lpstr>Логика ценности</vt:lpstr>
      <vt:lpstr>Обзор лекции (1 – 3 – 12)</vt:lpstr>
      <vt:lpstr>Логика ценности: предположения</vt:lpstr>
      <vt:lpstr>PowerPoint Presentation</vt:lpstr>
      <vt:lpstr>PowerPoint Presentation</vt:lpstr>
      <vt:lpstr>Индустрии, которым брошен вызов:   Стратегические сдвиги</vt:lpstr>
      <vt:lpstr>Насколько высок риск того, что моя компания пострадает из-за появления новых технологий?</vt:lpstr>
      <vt:lpstr>PowerPoint Presentation</vt:lpstr>
      <vt:lpstr>Кого коснутся изменения? Думайте об HR «снаружи внутрь»</vt:lpstr>
      <vt:lpstr>HR «снаружи внутрь» : Эволюция HR</vt:lpstr>
      <vt:lpstr>HR «снаружи внутрь» : Практики HR</vt:lpstr>
      <vt:lpstr>Обзор лекции (1 – 3 – 12)</vt:lpstr>
      <vt:lpstr>Смысл HR не в HR…</vt:lpstr>
      <vt:lpstr>Результаты: Какую именно ценность создает HR?</vt:lpstr>
      <vt:lpstr>Сравнительный эффект индивида/организации</vt:lpstr>
      <vt:lpstr>Создание ценности с помощью HR:  важность таланта и командной работы</vt:lpstr>
      <vt:lpstr>Важность таланта и командной работы</vt:lpstr>
      <vt:lpstr>PowerPoint Presentation</vt:lpstr>
      <vt:lpstr>Инновации в области талантов</vt:lpstr>
      <vt:lpstr>PowerPoint Presentation</vt:lpstr>
      <vt:lpstr>Проблемы эффективного лидерства</vt:lpstr>
      <vt:lpstr>Код лидерства 2.0:         ДНК эффективных лидеров</vt:lpstr>
      <vt:lpstr>Превратите бренд компании в отличительные особенности лидерства</vt:lpstr>
      <vt:lpstr>PowerPoint Presentation</vt:lpstr>
      <vt:lpstr>Обзор лекции (1 – 3 – 12)</vt:lpstr>
      <vt:lpstr>Важность организации в нашей жизни</vt:lpstr>
      <vt:lpstr>Что приходит в голову, когда мы думаем об «организации»?</vt:lpstr>
      <vt:lpstr>Требования к «новой» организации </vt:lpstr>
      <vt:lpstr>Обзор исследования </vt:lpstr>
      <vt:lpstr>Ключевые выводы из изученных кейсов</vt:lpstr>
      <vt:lpstr>Данные изученных MOE-компаний*</vt:lpstr>
      <vt:lpstr>Эволюция форм организаций</vt:lpstr>
      <vt:lpstr>Изобрести организацию заново:   Создание ориентированной на рынок экосистемы  (MOE)</vt:lpstr>
      <vt:lpstr>Как приблизиться к «будущему работы»?</vt:lpstr>
      <vt:lpstr>Организации соответствуют своему контексту</vt:lpstr>
      <vt:lpstr>Хорошо спроектированная, качественно построенная и защищенная от урагана структура…</vt:lpstr>
      <vt:lpstr>… становится бесполезной в новых условиях! </vt:lpstr>
      <vt:lpstr>Средовой контекст/Будущее работы: итоги</vt:lpstr>
      <vt:lpstr>Типология средовых изменений</vt:lpstr>
      <vt:lpstr>Индустрии, которым брошен вызов:   Стратегические сдвиги</vt:lpstr>
      <vt:lpstr>Насколько высок риск того, что моя компания пострадает из-за появления новых технологий?</vt:lpstr>
      <vt:lpstr>Как научиться рассматривать контекст внешних условий и будущее работы в качестве возможности, а не угрозы</vt:lpstr>
      <vt:lpstr>Изобрести организацию заново:   Создание ориентированной на рынок экосистемы  (MOE)</vt:lpstr>
      <vt:lpstr>Пересекающиеся и запутывающие термины: Стратегия — это… </vt:lpstr>
      <vt:lpstr>Стратегические сдвиги</vt:lpstr>
      <vt:lpstr>Эволюция стратегии</vt:lpstr>
      <vt:lpstr>Переходы к стратегической подвижности в рамках MOE</vt:lpstr>
      <vt:lpstr>Изобрести организацию заново:   Создание ориентированной на рынок экосистемы  (MOE)</vt:lpstr>
      <vt:lpstr>Пересекающиеся и запутывающие термины: Организация — это… </vt:lpstr>
      <vt:lpstr>Определяя организационные возможности</vt:lpstr>
      <vt:lpstr>Приоритизация организационных возможностей  на основе текущей эффективности и влияния на бизнес</vt:lpstr>
      <vt:lpstr>Возможности в критически важную эру резких изменений на рынках в следствие новых технологий</vt:lpstr>
      <vt:lpstr>Изобрести организацию заново:   Создание ориентированной на рынок экосистемы  (MOE)</vt:lpstr>
      <vt:lpstr>Традиционная холдинговая компания и компания с несколькими подразделениями</vt:lpstr>
      <vt:lpstr>Как выглядит морфология MOE?</vt:lpstr>
      <vt:lpstr>Кейс: Amazon</vt:lpstr>
      <vt:lpstr> Формальная организационная структура</vt:lpstr>
      <vt:lpstr>Amazon и Whole Foods</vt:lpstr>
      <vt:lpstr>Экспериментальные команды:   «команда на две пиццы»</vt:lpstr>
      <vt:lpstr>Уникальные характеристики организации, построенной по принципу MOE</vt:lpstr>
      <vt:lpstr>Оцените морфологию вашей организации</vt:lpstr>
      <vt:lpstr>Изобрести организацию заново:   Создание ориентированной на рынок экосистемы  (MOE)</vt:lpstr>
      <vt:lpstr>Обзор процессов управления в системе MOE</vt:lpstr>
      <vt:lpstr>Процессы управления в рамках MOE</vt:lpstr>
      <vt:lpstr>Ключевые идеи по созданию «правильной культуры</vt:lpstr>
      <vt:lpstr>Процессы управления в рамках MOE</vt:lpstr>
      <vt:lpstr>Сделать возможным механизм управления: Подотчетность</vt:lpstr>
      <vt:lpstr>Процессы управления в рамках MOE</vt:lpstr>
      <vt:lpstr>Генерация идей</vt:lpstr>
      <vt:lpstr>Процессы управления в рамках MOE</vt:lpstr>
      <vt:lpstr>Талант: обзор опций</vt:lpstr>
      <vt:lpstr>Процессы управления в рамках MOE</vt:lpstr>
      <vt:lpstr>Схема идей об информационной асимметрии по Уэйну Брокбэнку (Wayne Brockbank) </vt:lpstr>
      <vt:lpstr>Процессы управления в рамках MOE</vt:lpstr>
      <vt:lpstr>Сотрудничество: взгляд под лупой</vt:lpstr>
      <vt:lpstr>Изобрести организацию заново:   Создание ориентированной на рынок экосистемы  (MOE)</vt:lpstr>
      <vt:lpstr>Обзор лидерства в рамках MOE</vt:lpstr>
      <vt:lpstr>Исполнительское лидерство: истории из кейсов</vt:lpstr>
      <vt:lpstr>Facebook: исполнительское лидерство в паре</vt:lpstr>
      <vt:lpstr>Amazon: сольное исполнительское лидерство</vt:lpstr>
      <vt:lpstr>Принципы ориентированной на рынок экосистемы  (MOE)</vt:lpstr>
      <vt:lpstr>Диагностика принципов MOE для вашей компании</vt:lpstr>
      <vt:lpstr>Приоритизация 6 характеристик MOE</vt:lpstr>
      <vt:lpstr>Обзор лекции (1 – 3 – 12)</vt:lpstr>
      <vt:lpstr>Давайте оставаться на связи!</vt:lpstr>
    </vt:vector>
  </TitlesOfParts>
  <Company>SHRM San Diego 2005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Posey</dc:creator>
  <cp:lastModifiedBy>Sergey Balashov</cp:lastModifiedBy>
  <cp:revision>1058</cp:revision>
  <dcterms:created xsi:type="dcterms:W3CDTF">2010-05-03T20:24:20Z</dcterms:created>
  <dcterms:modified xsi:type="dcterms:W3CDTF">2019-12-06T03:32:50Z</dcterms:modified>
</cp:coreProperties>
</file>