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61" r:id="rId2"/>
    <p:sldId id="277" r:id="rId3"/>
    <p:sldId id="281" r:id="rId4"/>
    <p:sldId id="309" r:id="rId5"/>
    <p:sldId id="313" r:id="rId6"/>
    <p:sldId id="312" r:id="rId7"/>
    <p:sldId id="316" r:id="rId8"/>
    <p:sldId id="317" r:id="rId9"/>
    <p:sldId id="318" r:id="rId10"/>
    <p:sldId id="333" r:id="rId11"/>
    <p:sldId id="315" r:id="rId12"/>
    <p:sldId id="328" r:id="rId13"/>
    <p:sldId id="320" r:id="rId14"/>
    <p:sldId id="321" r:id="rId15"/>
    <p:sldId id="322" r:id="rId16"/>
    <p:sldId id="331" r:id="rId17"/>
    <p:sldId id="326" r:id="rId18"/>
    <p:sldId id="330" r:id="rId19"/>
    <p:sldId id="332" r:id="rId20"/>
    <p:sldId id="324" r:id="rId21"/>
    <p:sldId id="327" r:id="rId22"/>
    <p:sldId id="311" r:id="rId23"/>
    <p:sldId id="305" r:id="rId24"/>
    <p:sldId id="329" r:id="rId25"/>
    <p:sldId id="308" r:id="rId26"/>
    <p:sldId id="306" r:id="rId27"/>
    <p:sldId id="307" r:id="rId28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86CC9BCA-3976-40DD-A016-02789B103CF7}">
          <p14:sldIdLst>
            <p14:sldId id="261"/>
            <p14:sldId id="277"/>
            <p14:sldId id="281"/>
            <p14:sldId id="309"/>
            <p14:sldId id="313"/>
            <p14:sldId id="312"/>
            <p14:sldId id="316"/>
            <p14:sldId id="317"/>
            <p14:sldId id="318"/>
            <p14:sldId id="333"/>
            <p14:sldId id="315"/>
            <p14:sldId id="328"/>
            <p14:sldId id="320"/>
            <p14:sldId id="321"/>
            <p14:sldId id="322"/>
            <p14:sldId id="331"/>
            <p14:sldId id="326"/>
            <p14:sldId id="330"/>
            <p14:sldId id="332"/>
            <p14:sldId id="324"/>
            <p14:sldId id="327"/>
            <p14:sldId id="311"/>
            <p14:sldId id="305"/>
            <p14:sldId id="329"/>
            <p14:sldId id="308"/>
            <p14:sldId id="306"/>
            <p14:sldId id="307"/>
          </p14:sldIdLst>
        </p14:section>
        <p14:section name="Раздел без заголовка" id="{9E076AFB-4027-4682-858E-BCBDABFCB05D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99"/>
    <a:srgbClr val="6600FF"/>
    <a:srgbClr val="D5F4FF"/>
    <a:srgbClr val="9BE5FF"/>
    <a:srgbClr val="0099CC"/>
    <a:srgbClr val="00FFCC"/>
    <a:srgbClr val="CCFF99"/>
    <a:srgbClr val="33CCCC"/>
    <a:srgbClr val="009999"/>
    <a:srgbClr val="FDED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46" autoAdjust="0"/>
  </p:normalViewPr>
  <p:slideViewPr>
    <p:cSldViewPr>
      <p:cViewPr varScale="1">
        <p:scale>
          <a:sx n="109" d="100"/>
          <a:sy n="109" d="100"/>
        </p:scale>
        <p:origin x="63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5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1098" y="5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ED450D-F53E-455A-BD1B-03021BECFB28}" type="datetimeFigureOut">
              <a:rPr lang="ru-RU" smtClean="0"/>
              <a:pPr/>
              <a:t>20.12.2019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1363"/>
            <a:ext cx="6623050" cy="3725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606" y="4715715"/>
            <a:ext cx="5438464" cy="446651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246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1098" y="9428246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5B647A-5958-4364-B8A5-A22A9177C6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1088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7313" y="741363"/>
            <a:ext cx="6623050" cy="37258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B86A9-A7D1-4E2A-9DC4-CF1FB79F4E9E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35770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7313" y="741363"/>
            <a:ext cx="6623050" cy="37258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13432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7313" y="741363"/>
            <a:ext cx="6623050" cy="37258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88702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7313" y="741363"/>
            <a:ext cx="6623050" cy="37258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B86A9-A7D1-4E2A-9DC4-CF1FB79F4E9E}" type="slidenum">
              <a:rPr lang="ru-RU" smtClean="0"/>
              <a:pPr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403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7313" y="741363"/>
            <a:ext cx="6623050" cy="37258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B86A9-A7D1-4E2A-9DC4-CF1FB79F4E9E}" type="slidenum">
              <a:rPr lang="ru-RU" smtClean="0"/>
              <a:pPr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35770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7313" y="741363"/>
            <a:ext cx="6623050" cy="37258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B86A9-A7D1-4E2A-9DC4-CF1FB79F4E9E}" type="slidenum">
              <a:rPr lang="ru-RU" smtClean="0"/>
              <a:pPr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28407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7313" y="741363"/>
            <a:ext cx="6623050" cy="37258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B86A9-A7D1-4E2A-9DC4-CF1FB79F4E9E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35770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7313" y="741363"/>
            <a:ext cx="6623050" cy="37258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B647A-5958-4364-B8A5-A22A9177C634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3268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7313" y="741363"/>
            <a:ext cx="6623050" cy="37258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B647A-5958-4364-B8A5-A22A9177C634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3268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7313" y="741363"/>
            <a:ext cx="6623050" cy="37258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5B647A-5958-4364-B8A5-A22A9177C634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3268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7313" y="741363"/>
            <a:ext cx="6623050" cy="37258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13432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7313" y="741363"/>
            <a:ext cx="6623050" cy="37258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13432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7313" y="741363"/>
            <a:ext cx="6623050" cy="37258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13432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87313" y="741363"/>
            <a:ext cx="6623050" cy="37258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1343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C7A95-7F46-49DF-9D98-1208D6505E95}" type="datetimeFigureOut">
              <a:rPr lang="ru-RU" smtClean="0"/>
              <a:pPr/>
              <a:t>20.12.2019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9A846-B56C-4D7F-B9E3-8EBC6A756E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3557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C7A95-7F46-49DF-9D98-1208D6505E95}" type="datetimeFigureOut">
              <a:rPr lang="ru-RU" smtClean="0"/>
              <a:pPr/>
              <a:t>20.12.2019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9A846-B56C-4D7F-B9E3-8EBC6A756E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792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C7A95-7F46-49DF-9D98-1208D6505E95}" type="datetimeFigureOut">
              <a:rPr lang="ru-RU" smtClean="0"/>
              <a:pPr/>
              <a:t>20.12.2019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9A846-B56C-4D7F-B9E3-8EBC6A756E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6427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C7A95-7F46-49DF-9D98-1208D6505E95}" type="datetimeFigureOut">
              <a:rPr lang="ru-RU" smtClean="0"/>
              <a:pPr/>
              <a:t>20.12.2019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9A846-B56C-4D7F-B9E3-8EBC6A756E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5966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C7A95-7F46-49DF-9D98-1208D6505E95}" type="datetimeFigureOut">
              <a:rPr lang="ru-RU" smtClean="0"/>
              <a:pPr/>
              <a:t>20.12.2019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9A846-B56C-4D7F-B9E3-8EBC6A756E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2331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C7A95-7F46-49DF-9D98-1208D6505E95}" type="datetimeFigureOut">
              <a:rPr lang="ru-RU" smtClean="0"/>
              <a:pPr/>
              <a:t>20.12.2019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9A846-B56C-4D7F-B9E3-8EBC6A756E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5125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C7A95-7F46-49DF-9D98-1208D6505E95}" type="datetimeFigureOut">
              <a:rPr lang="ru-RU" smtClean="0"/>
              <a:pPr/>
              <a:t>20.12.2019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9A846-B56C-4D7F-B9E3-8EBC6A756E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25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C7A95-7F46-49DF-9D98-1208D6505E95}" type="datetimeFigureOut">
              <a:rPr lang="ru-RU" smtClean="0"/>
              <a:pPr/>
              <a:t>20.12.2019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9A846-B56C-4D7F-B9E3-8EBC6A756E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6850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C7A95-7F46-49DF-9D98-1208D6505E95}" type="datetimeFigureOut">
              <a:rPr lang="ru-RU" smtClean="0"/>
              <a:pPr/>
              <a:t>20.12.2019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9A846-B56C-4D7F-B9E3-8EBC6A756E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0177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C7A95-7F46-49DF-9D98-1208D6505E95}" type="datetimeFigureOut">
              <a:rPr lang="ru-RU" smtClean="0"/>
              <a:pPr/>
              <a:t>20.12.2019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9A846-B56C-4D7F-B9E3-8EBC6A756E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9075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C7A95-7F46-49DF-9D98-1208D6505E95}" type="datetimeFigureOut">
              <a:rPr lang="ru-RU" smtClean="0"/>
              <a:pPr/>
              <a:t>20.12.2019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9A846-B56C-4D7F-B9E3-8EBC6A756E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39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C7A95-7F46-49DF-9D98-1208D6505E95}" type="datetimeFigureOut">
              <a:rPr lang="ru-RU" smtClean="0"/>
              <a:pPr/>
              <a:t>20.12.2019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69A846-B56C-4D7F-B9E3-8EBC6A756E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614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EC5F75C67850FA9265A1A7A6528A743091E8A1DD6C110898FE5E1A80524B338837B71D05EB6E7701ED46BE9FC92630F36AE3F24B4C1644BFWEU1O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8663492"/>
              </p:ext>
            </p:extLst>
          </p:nvPr>
        </p:nvGraphicFramePr>
        <p:xfrm>
          <a:off x="2207568" y="970974"/>
          <a:ext cx="8178344" cy="4358834"/>
        </p:xfrm>
        <a:graphic>
          <a:graphicData uri="http://schemas.openxmlformats.org/drawingml/2006/table">
            <a:tbl>
              <a:tblPr firstRow="1" bandRow="1">
                <a:effectLst/>
                <a:tableStyleId>{2D5ABB26-0587-4C30-8999-92F81FD0307C}</a:tableStyleId>
              </a:tblPr>
              <a:tblGrid>
                <a:gridCol w="81783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3023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4000" b="1" kern="1200" dirty="0" smtClean="0">
                        <a:solidFill>
                          <a:srgbClr val="002060"/>
                        </a:solidFill>
                        <a:latin typeface="Franklin Gothic Book" panose="020B050302010202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ru-RU" sz="4000" b="1" dirty="0" smtClean="0">
                          <a:solidFill>
                            <a:srgbClr val="002060"/>
                          </a:solidFill>
                          <a:latin typeface="Franklin Gothic Medium" panose="020B0603020102020204" pitchFamily="34" charset="0"/>
                          <a:cs typeface="Times New Roman" panose="02020603050405020304" pitchFamily="18" charset="0"/>
                        </a:rPr>
                        <a:t>ВЕДЕНИЕ СВЕДЕНИЙ О ТРУДОВОЙ ДЕЯТЕЛЬНОСТИ ГРАЖДАН В ЭЛЕКТРОННОМ ВИДЕ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altLang="ru-RU" sz="4000" b="1" dirty="0" smtClean="0">
                        <a:solidFill>
                          <a:srgbClr val="002060"/>
                        </a:solidFill>
                        <a:latin typeface="Franklin Gothic Medium" panose="020B06030201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000" b="1" kern="1200" dirty="0" smtClean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+mn-ea"/>
                          <a:cs typeface="Times New Roman" panose="02020603050405020304" pitchFamily="18" charset="0"/>
                        </a:rPr>
                        <a:t>(ПРОЕКТ «ЭЛЕКТРОННАЯ</a:t>
                      </a:r>
                      <a:r>
                        <a:rPr lang="ru-RU" sz="4000" b="1" kern="1200" baseline="0" dirty="0" smtClean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algn="ctr" defTabSz="914400" rtl="0" eaLnBrk="1" latinLnBrk="0" hangingPunct="1"/>
                      <a:r>
                        <a:rPr lang="ru-RU" sz="4000" b="1" kern="1200" baseline="0" dirty="0" smtClean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+mn-ea"/>
                          <a:cs typeface="Times New Roman" panose="02020603050405020304" pitchFamily="18" charset="0"/>
                        </a:rPr>
                        <a:t>ТРУДОВАЯ КНИЖКА</a:t>
                      </a:r>
                      <a:r>
                        <a:rPr lang="ru-RU" sz="4000" b="1" kern="1200" dirty="0" smtClean="0">
                          <a:solidFill>
                            <a:srgbClr val="002060"/>
                          </a:solidFill>
                          <a:latin typeface="Franklin Gothic Medium" pitchFamily="34" charset="0"/>
                          <a:ea typeface="+mn-ea"/>
                          <a:cs typeface="Times New Roman" panose="02020603050405020304" pitchFamily="18" charset="0"/>
                        </a:rPr>
                        <a:t>»)</a:t>
                      </a:r>
                    </a:p>
                  </a:txBody>
                  <a:tcPr marL="91427" marR="91427" marT="45817" marB="45817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5" name="Прямоугольник 54"/>
          <p:cNvSpPr/>
          <p:nvPr/>
        </p:nvSpPr>
        <p:spPr>
          <a:xfrm>
            <a:off x="1559496" y="0"/>
            <a:ext cx="3168352" cy="188640"/>
          </a:xfrm>
          <a:prstGeom prst="rect">
            <a:avLst/>
          </a:prstGeom>
          <a:solidFill>
            <a:srgbClr val="D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536160" y="6696744"/>
            <a:ext cx="3168352" cy="188640"/>
          </a:xfrm>
          <a:prstGeom prst="rect">
            <a:avLst/>
          </a:prstGeom>
          <a:solidFill>
            <a:srgbClr val="D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32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ъект 2"/>
          <p:cNvSpPr>
            <a:spLocks noGrp="1"/>
          </p:cNvSpPr>
          <p:nvPr>
            <p:ph idx="1"/>
          </p:nvPr>
        </p:nvSpPr>
        <p:spPr>
          <a:xfrm>
            <a:off x="0" y="980728"/>
            <a:ext cx="12192000" cy="5877272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1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</a:gradFill>
        </p:spPr>
        <p:txBody>
          <a:bodyPr>
            <a:noAutofit/>
          </a:bodyPr>
          <a:lstStyle/>
          <a:p>
            <a:pPr marL="0" indent="0" algn="just">
              <a:buNone/>
              <a:defRPr/>
            </a:pPr>
            <a:r>
              <a:rPr lang="ru-RU" altLang="ru-RU" sz="2100" dirty="0">
                <a:solidFill>
                  <a:srgbClr val="002060"/>
                </a:solidFill>
                <a:latin typeface="Franklin Gothic Book" panose="020B0503020102020204" pitchFamily="34" charset="0"/>
              </a:rPr>
              <a:t>	В целях реализации положений закона работодатели в течение 2020 года осуществляют следующие мероприятия:</a:t>
            </a:r>
          </a:p>
          <a:p>
            <a:pPr marL="0" indent="0" algn="just">
              <a:buNone/>
              <a:defRPr/>
            </a:pPr>
            <a:endParaRPr lang="ru-RU" altLang="ru-RU" sz="1200" dirty="0">
              <a:solidFill>
                <a:srgbClr val="002060"/>
              </a:solidFill>
              <a:latin typeface="Franklin Gothic Book" panose="020B050302010202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  <a:defRPr/>
            </a:pPr>
            <a:r>
              <a:rPr lang="ru-RU" altLang="ru-RU" sz="2100" dirty="0">
                <a:solidFill>
                  <a:srgbClr val="002060"/>
                </a:solidFill>
                <a:latin typeface="Franklin Gothic Book" panose="020B0503020102020204" pitchFamily="34" charset="0"/>
              </a:rPr>
              <a:t>Принятие или изменение локальных нормативных актов с учетом мнения профсоюзной организации (при наличии);</a:t>
            </a:r>
          </a:p>
          <a:p>
            <a:pPr marL="0" indent="0" algn="just">
              <a:buNone/>
              <a:defRPr/>
            </a:pPr>
            <a:endParaRPr lang="ru-RU" altLang="ru-RU" sz="1200" dirty="0">
              <a:solidFill>
                <a:srgbClr val="002060"/>
              </a:solidFill>
              <a:latin typeface="Franklin Gothic Book" panose="020B050302010202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  <a:defRPr/>
            </a:pPr>
            <a:r>
              <a:rPr lang="ru-RU" altLang="ru-RU" sz="2100" dirty="0">
                <a:solidFill>
                  <a:srgbClr val="002060"/>
                </a:solidFill>
                <a:latin typeface="Franklin Gothic Book" panose="020B0503020102020204" pitchFamily="34" charset="0"/>
              </a:rPr>
              <a:t>Подготовку и обсуждение изменений в соглашения и коллективные договоры (при необходимости);</a:t>
            </a:r>
          </a:p>
          <a:p>
            <a:pPr marL="0" indent="0" algn="just">
              <a:buNone/>
              <a:defRPr/>
            </a:pPr>
            <a:endParaRPr lang="ru-RU" altLang="ru-RU" sz="1200" dirty="0">
              <a:solidFill>
                <a:srgbClr val="002060"/>
              </a:solidFill>
              <a:latin typeface="Franklin Gothic Book" panose="020B050302010202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  <a:defRPr/>
            </a:pPr>
            <a:r>
              <a:rPr lang="ru-RU" altLang="ru-RU" sz="2100" dirty="0">
                <a:solidFill>
                  <a:srgbClr val="002060"/>
                </a:solidFill>
                <a:latin typeface="Franklin Gothic Book" panose="020B0503020102020204" pitchFamily="34" charset="0"/>
              </a:rPr>
              <a:t>Обеспечение технической готовности к представлению сведений о трудовой деятельности в ПФР;</a:t>
            </a:r>
          </a:p>
          <a:p>
            <a:pPr marL="0" indent="0" algn="just">
              <a:buNone/>
              <a:defRPr/>
            </a:pPr>
            <a:endParaRPr lang="ru-RU" altLang="ru-RU" sz="1200" dirty="0">
              <a:solidFill>
                <a:srgbClr val="002060"/>
              </a:solidFill>
              <a:latin typeface="Franklin Gothic Book" panose="020B050302010202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  <a:defRPr/>
            </a:pPr>
            <a:r>
              <a:rPr lang="ru-RU" altLang="ru-RU" sz="2100" dirty="0">
                <a:solidFill>
                  <a:srgbClr val="002060"/>
                </a:solidFill>
                <a:latin typeface="Franklin Gothic Book" panose="020B0503020102020204" pitchFamily="34" charset="0"/>
              </a:rPr>
              <a:t>Уведомление </a:t>
            </a:r>
            <a:r>
              <a:rPr lang="ru-RU" altLang="ru-RU" sz="2100" dirty="0">
                <a:solidFill>
                  <a:srgbClr val="002060"/>
                </a:solidFill>
                <a:latin typeface="Franklin Gothic Book" panose="020B0503020102020204" pitchFamily="34" charset="0"/>
              </a:rPr>
              <a:t>по 30 июня 2020 года </a:t>
            </a:r>
            <a:r>
              <a:rPr lang="ru-RU" altLang="ru-RU" sz="2100" dirty="0">
                <a:solidFill>
                  <a:srgbClr val="002060"/>
                </a:solidFill>
                <a:latin typeface="Franklin Gothic Book" panose="020B0503020102020204" pitchFamily="34" charset="0"/>
              </a:rPr>
              <a:t>работников в письменном виде об изменениях законодательства, связанных с формированием сведений о трудовой деятельности в электронном виде, а </a:t>
            </a:r>
            <a:r>
              <a:rPr lang="ru-RU" altLang="ru-RU" sz="2100" dirty="0">
                <a:solidFill>
                  <a:srgbClr val="002060"/>
                </a:solidFill>
                <a:latin typeface="Franklin Gothic Book" panose="020B0503020102020204" pitchFamily="34" charset="0"/>
              </a:rPr>
              <a:t>также о праве </a:t>
            </a:r>
            <a:r>
              <a:rPr lang="ru-RU" altLang="ru-RU" sz="2100" dirty="0">
                <a:solidFill>
                  <a:srgbClr val="002060"/>
                </a:solidFill>
                <a:latin typeface="Franklin Gothic Book" panose="020B0503020102020204" pitchFamily="34" charset="0"/>
              </a:rPr>
              <a:t>выбора.</a:t>
            </a:r>
            <a:endParaRPr lang="ru-RU" altLang="ru-RU" sz="2100" dirty="0">
              <a:solidFill>
                <a:srgbClr val="002060"/>
              </a:solidFill>
              <a:latin typeface="Franklin Gothic Book" panose="020B0503020102020204" pitchFamily="34" charset="0"/>
            </a:endParaRPr>
          </a:p>
          <a:p>
            <a:pPr marL="0" indent="0" algn="just">
              <a:buNone/>
              <a:defRPr/>
            </a:pPr>
            <a:endParaRPr lang="ru-RU" altLang="ru-RU" sz="2100" dirty="0">
              <a:solidFill>
                <a:srgbClr val="002060"/>
              </a:solidFill>
              <a:latin typeface="Franklin Gothic Book" panose="020B0503020102020204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9988504"/>
              </p:ext>
            </p:extLst>
          </p:nvPr>
        </p:nvGraphicFramePr>
        <p:xfrm>
          <a:off x="0" y="0"/>
          <a:ext cx="12192000" cy="980728"/>
        </p:xfrm>
        <a:graphic>
          <a:graphicData uri="http://schemas.openxmlformats.org/drawingml/2006/table">
            <a:tbl>
              <a:tblPr firstRow="1" bandRow="1">
                <a:effectLst/>
                <a:tableStyleId>{2D5ABB26-0587-4C30-8999-92F81FD0307C}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8072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600" b="1" kern="1200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ИЗМЕНЕНИЯ, ВНОСИМЫЕ В ТРУДОВОЙ</a:t>
                      </a:r>
                      <a:r>
                        <a:rPr lang="ru-RU" sz="1600" b="1" kern="12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КОДЕКС, НАПРАВЛЕННЫЕ НА РЕАЛИЗАЦИЮ</a:t>
                      </a: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ПРОЕКТА</a:t>
                      </a:r>
                      <a:r>
                        <a:rPr lang="ru-RU" sz="1600" b="1" kern="12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«ЭЛЕКТРОННАЯ ТРУДОВАЯ КНИЖКА»</a:t>
                      </a:r>
                      <a:endParaRPr lang="ru-RU" sz="1600" b="1" kern="1200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7" marR="91427" marT="45817" marB="45817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631505" y="0"/>
            <a:ext cx="2875895" cy="260648"/>
          </a:xfrm>
          <a:prstGeom prst="rect">
            <a:avLst/>
          </a:prstGeom>
          <a:solidFill>
            <a:srgbClr val="D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26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">
              <a:schemeClr val="accent1">
                <a:tint val="66000"/>
                <a:satMod val="160000"/>
                <a:lumMod val="73000"/>
                <a:lumOff val="27000"/>
              </a:schemeClr>
            </a:gs>
            <a:gs pos="98000">
              <a:schemeClr val="accent1">
                <a:tint val="44500"/>
                <a:satMod val="160000"/>
                <a:lumMod val="0"/>
                <a:lumOff val="100000"/>
                <a:alpha val="3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ъект 2"/>
          <p:cNvSpPr>
            <a:spLocks noGrp="1"/>
          </p:cNvSpPr>
          <p:nvPr>
            <p:ph idx="1"/>
          </p:nvPr>
        </p:nvSpPr>
        <p:spPr>
          <a:xfrm>
            <a:off x="1919536" y="980728"/>
            <a:ext cx="8570940" cy="5472608"/>
          </a:xfrm>
        </p:spPr>
        <p:txBody>
          <a:bodyPr>
            <a:noAutofit/>
          </a:bodyPr>
          <a:lstStyle/>
          <a:p>
            <a:pPr marL="0" indent="0" algn="just">
              <a:buNone/>
              <a:defRPr/>
            </a:pPr>
            <a:r>
              <a:rPr lang="ru-RU" altLang="ru-RU" sz="2100" dirty="0">
                <a:solidFill>
                  <a:srgbClr val="002060"/>
                </a:solidFill>
                <a:latin typeface="Franklin Gothic Book" panose="020B0503020102020204" pitchFamily="34" charset="0"/>
              </a:rPr>
              <a:t/>
            </a:r>
            <a:br>
              <a:rPr lang="ru-RU" altLang="ru-RU" sz="2100" dirty="0">
                <a:solidFill>
                  <a:srgbClr val="002060"/>
                </a:solidFill>
                <a:latin typeface="Franklin Gothic Book" panose="020B0503020102020204" pitchFamily="34" charset="0"/>
              </a:rPr>
            </a:br>
            <a:r>
              <a:rPr lang="ru-RU" altLang="ru-RU" sz="2100" dirty="0">
                <a:solidFill>
                  <a:srgbClr val="002060"/>
                </a:solidFill>
                <a:latin typeface="Franklin Gothic Book" panose="020B0503020102020204" pitchFamily="34" charset="0"/>
              </a:rPr>
              <a:t>	</a:t>
            </a:r>
            <a:r>
              <a:rPr lang="ru-RU" altLang="ru-RU" sz="2100" dirty="0">
                <a:solidFill>
                  <a:srgbClr val="002060"/>
                </a:solidFill>
                <a:latin typeface="Franklin Gothic Book" panose="020B0503020102020204" pitchFamily="34" charset="0"/>
              </a:rPr>
              <a:t>	</a:t>
            </a:r>
            <a:r>
              <a:rPr lang="ru-RU" altLang="ru-RU" sz="2100" dirty="0">
                <a:solidFill>
                  <a:srgbClr val="002060"/>
                </a:solidFill>
                <a:latin typeface="Franklin Gothic Book" panose="020B0503020102020204" pitchFamily="34" charset="0"/>
              </a:rPr>
              <a:t> </a:t>
            </a:r>
          </a:p>
          <a:p>
            <a:pPr marL="0" indent="0" algn="just">
              <a:buNone/>
              <a:defRPr/>
            </a:pPr>
            <a:endParaRPr lang="ru-RU" altLang="ru-RU" sz="2100" dirty="0">
              <a:solidFill>
                <a:srgbClr val="00206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5123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1F2B106-6A51-45D5-9B3C-2989B1FE846C}" type="slidenum">
              <a:rPr lang="ru-RU" altLang="ru-RU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ru-RU" alt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775520" y="0"/>
            <a:ext cx="3168352" cy="260648"/>
          </a:xfrm>
          <a:prstGeom prst="rect">
            <a:avLst/>
          </a:prstGeom>
          <a:solidFill>
            <a:srgbClr val="D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/>
          </p:nvPr>
        </p:nvGraphicFramePr>
        <p:xfrm>
          <a:off x="2207568" y="-27384"/>
          <a:ext cx="8178344" cy="707367"/>
        </p:xfrm>
        <a:graphic>
          <a:graphicData uri="http://schemas.openxmlformats.org/drawingml/2006/table">
            <a:tbl>
              <a:tblPr firstRow="1" bandRow="1">
                <a:effectLst/>
                <a:tableStyleId>{2D5ABB26-0587-4C30-8999-92F81FD0307C}</a:tableStyleId>
              </a:tblPr>
              <a:tblGrid>
                <a:gridCol w="81783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0736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600" b="1" kern="1200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7" marR="91427" marT="45817" marB="45817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135560" y="548681"/>
            <a:ext cx="806489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ПОЛОЖЕНИЯ ЗАКОНОДАТЕЛЬСТВА                       ОБ ИНДИВИДУАЛЬНОМ (ПЕРСОНИФИЦИРОВАННОМ) УЧЕТЕ, НАПРАВЛЕННЫЕ                     НА РЕАЛИЗАЦИЮ                    ПРОЕКТА                          «ЭЛЕКТРОННАЯ ТРУДОВАЯ КНИЖКА»</a:t>
            </a:r>
          </a:p>
        </p:txBody>
      </p:sp>
    </p:spTree>
    <p:extLst>
      <p:ext uri="{BB962C8B-B14F-4D97-AF65-F5344CB8AC3E}">
        <p14:creationId xmlns:p14="http://schemas.microsoft.com/office/powerpoint/2010/main" val="252368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1703513" y="116632"/>
            <a:ext cx="8785251" cy="151216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работодателя (страхователя) возложена </a:t>
            </a:r>
            <a:r>
              <a:rPr lang="ru-RU" sz="2200" b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обязанность                                           с </a:t>
            </a:r>
            <a:r>
              <a:rPr lang="ru-RU" sz="2200" b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1 января 2020 года представлять </a:t>
            </a:r>
            <a:r>
              <a:rPr lang="ru-RU" sz="2200" b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информационную </a:t>
            </a:r>
            <a:r>
              <a:rPr lang="ru-RU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систему Пенсионного фонда Российской Федерации </a:t>
            </a:r>
            <a:r>
              <a:rPr lang="ru-RU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сведения </a:t>
            </a:r>
            <a:r>
              <a:rPr lang="ru-RU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 трудовой деятельности зарегистрированных </a:t>
            </a:r>
            <a:r>
              <a:rPr lang="ru-RU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лиц</a:t>
            </a:r>
            <a:endParaRPr lang="ru-RU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5879976" y="1700810"/>
            <a:ext cx="360040" cy="216023"/>
          </a:xfrm>
          <a:prstGeom prst="downArrow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00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703512" y="1988840"/>
            <a:ext cx="8785316" cy="475252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500" b="1" i="1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В целях Федерального закона от 01.04.1996 № 27-ФЗ  в части формирования сведений о трудовой деятельности </a:t>
            </a:r>
            <a:r>
              <a:rPr lang="ru-RU" sz="25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под ТРУДОВОВОЙ ДЕЯТЕЛЬНОСТЬЮ понимаются: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ru-RU" sz="2500" b="1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периоды </a:t>
            </a:r>
            <a:r>
              <a:rPr lang="ru-RU" sz="2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работы </a:t>
            </a:r>
            <a:r>
              <a:rPr lang="ru-RU" sz="25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по трудовому </a:t>
            </a:r>
            <a:r>
              <a:rPr lang="ru-RU" sz="25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договору </a:t>
            </a:r>
            <a:r>
              <a:rPr lang="ru-RU" sz="2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(включая работу по совместительству);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ru-RU" sz="2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периоды </a:t>
            </a:r>
            <a:r>
              <a:rPr lang="ru-RU" sz="2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замещения государственных и муниципальных </a:t>
            </a:r>
            <a:r>
              <a:rPr lang="ru-RU" sz="2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должностей;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ru-RU" sz="2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периоды замещения должностей </a:t>
            </a:r>
            <a:r>
              <a:rPr lang="ru-RU" sz="2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государственной гражданской и муниципальной </a:t>
            </a:r>
            <a:r>
              <a:rPr lang="ru-RU" sz="2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службы;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ru-RU" sz="2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иные периоды профессиональной служебной деятельности в </a:t>
            </a:r>
            <a:r>
              <a:rPr lang="ru-RU" sz="2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отношении отдельных категорий зарегистрированных </a:t>
            </a:r>
            <a:r>
              <a:rPr lang="ru-RU" sz="2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лиц</a:t>
            </a:r>
          </a:p>
        </p:txBody>
      </p:sp>
    </p:spTree>
    <p:extLst>
      <p:ext uri="{BB962C8B-B14F-4D97-AF65-F5344CB8AC3E}">
        <p14:creationId xmlns:p14="http://schemas.microsoft.com/office/powerpoint/2010/main" val="579562209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4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631504" y="0"/>
            <a:ext cx="8928992" cy="119675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88900" dist="50800" dir="1518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ИНДИВИДУАЛЬНЫЙ ЛИЦЕВОЙ СЧЕТ, ОТКРЫТЫЙ ПЕНСИОННЫМ ФОНДОМ РФ  НА КАЖДОЕ ЗАРЕГИСТРИРОВАННОЕ ЛИЦО В СИСТЕМЕ ИНДИВИДУАЛЬНОГО (ПЕРСОНИФИЦИРОВАННОГО) УЧЕТА, СОСТОИТ ИЗ: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847528" y="2996952"/>
            <a:ext cx="1296144" cy="216024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ОБЩАЯ</a:t>
            </a:r>
            <a:endParaRPr lang="ru-RU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275512" y="1484784"/>
            <a:ext cx="4284984" cy="972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ОДНОГО РАЗДЕЛА</a:t>
            </a:r>
          </a:p>
          <a:p>
            <a:pPr algn="ctr"/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600056" y="2924944"/>
            <a:ext cx="3888432" cy="36004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«СВЕДЕНИЯ О ТРУДОВОЙ ДЕЯТЕЛЬНОСТИ» </a:t>
            </a:r>
            <a:endParaRPr lang="ru-RU" sz="2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863752" y="2996952"/>
            <a:ext cx="2304256" cy="201622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СПЕЦИАЛЬНАЯ</a:t>
            </a:r>
            <a:endParaRPr lang="ru-RU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279576" y="5373216"/>
            <a:ext cx="3312368" cy="129614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ПРОФЕССИОНАЛЬНАЯ</a:t>
            </a:r>
            <a:endParaRPr lang="ru-RU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трелка вниз 18"/>
          <p:cNvSpPr/>
          <p:nvPr/>
        </p:nvSpPr>
        <p:spPr>
          <a:xfrm>
            <a:off x="4871864" y="2564904"/>
            <a:ext cx="144016" cy="360040"/>
          </a:xfrm>
          <a:prstGeom prst="downArrow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00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775520" y="1484784"/>
            <a:ext cx="4284984" cy="972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ТРЁХ ЧАСТЕЙ</a:t>
            </a:r>
          </a:p>
          <a:p>
            <a:pPr algn="ctr"/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трелка вниз 21"/>
          <p:cNvSpPr/>
          <p:nvPr/>
        </p:nvSpPr>
        <p:spPr>
          <a:xfrm>
            <a:off x="3503712" y="2492896"/>
            <a:ext cx="144016" cy="2808312"/>
          </a:xfrm>
          <a:prstGeom prst="downArrow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000"/>
          </a:p>
        </p:txBody>
      </p:sp>
      <p:sp>
        <p:nvSpPr>
          <p:cNvPr id="23" name="Стрелка вниз 22"/>
          <p:cNvSpPr/>
          <p:nvPr/>
        </p:nvSpPr>
        <p:spPr>
          <a:xfrm>
            <a:off x="2423592" y="2564904"/>
            <a:ext cx="144016" cy="360040"/>
          </a:xfrm>
          <a:prstGeom prst="downArrow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000"/>
          </a:p>
        </p:txBody>
      </p:sp>
      <p:sp>
        <p:nvSpPr>
          <p:cNvPr id="24" name="Стрелка вниз 23"/>
          <p:cNvSpPr/>
          <p:nvPr/>
        </p:nvSpPr>
        <p:spPr>
          <a:xfrm>
            <a:off x="8328248" y="2492896"/>
            <a:ext cx="144016" cy="360040"/>
          </a:xfrm>
          <a:prstGeom prst="downArrow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000"/>
          </a:p>
        </p:txBody>
      </p:sp>
    </p:spTree>
    <p:extLst>
      <p:ext uri="{BB962C8B-B14F-4D97-AF65-F5344CB8AC3E}">
        <p14:creationId xmlns:p14="http://schemas.microsoft.com/office/powerpoint/2010/main" val="2802190740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4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1524000" y="980728"/>
            <a:ext cx="9144000" cy="5877272"/>
          </a:xfrm>
          <a:prstGeom prst="roundRect">
            <a:avLst>
              <a:gd name="adj" fmla="val 21456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28600" indent="-228600" algn="just">
              <a:defRPr/>
            </a:pPr>
            <a:r>
              <a:rPr lang="ru-RU" sz="1400" b="1" dirty="0">
                <a:solidFill>
                  <a:srgbClr val="800080"/>
                </a:solidFill>
                <a:latin typeface="+mj-lt"/>
                <a:cs typeface="Times New Roman" pitchFamily="18" charset="0"/>
              </a:rPr>
              <a:t>                    </a:t>
            </a:r>
            <a:r>
              <a:rPr lang="ru-RU" sz="1600" b="1" dirty="0">
                <a:solidFill>
                  <a:srgbClr val="0000CC"/>
                </a:solidFill>
                <a:latin typeface="+mj-lt"/>
                <a:cs typeface="Times New Roman" pitchFamily="18" charset="0"/>
              </a:rPr>
              <a:t>1. МЕСТО РАБОТЫ: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ru-RU" sz="16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наименование страхователя; 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ru-RU" sz="16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сведения об изменении наименования страхователя, основание изменения его      наименования (реквизиты приказов (распоряжений), иных решений или документов, подтверждающих изменение наименования страхователя);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ru-RU" sz="16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регистрационный номер страхователя;</a:t>
            </a:r>
          </a:p>
          <a:p>
            <a:pPr marL="228600" indent="-228600" algn="just">
              <a:defRPr/>
            </a:pPr>
            <a:endParaRPr lang="ru-RU" sz="1600" b="1" dirty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pPr marL="228600" indent="-228600" algn="just">
              <a:defRPr/>
            </a:pPr>
            <a:r>
              <a:rPr lang="ru-RU" sz="1600" b="1" dirty="0">
                <a:solidFill>
                  <a:srgbClr val="0000CC"/>
                </a:solidFill>
                <a:latin typeface="+mj-lt"/>
                <a:cs typeface="Times New Roman" pitchFamily="18" charset="0"/>
              </a:rPr>
              <a:t>                 2.  СВЕДЕНИЯ О ВЫПОЛНЯЕМОЙ РАБОТЕ И ПЕРИОДАХ РАБОТЫ: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ru-RU" sz="16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 сведения о приеме на работу с указанием (при наличии) структурного подразделения    страхователя, в которое принят работник;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ru-RU" sz="16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 трудовая функция (работа по должности в соответствии со штатным расписанием, профессии, специальности с указанием квалификации; конкретный вид поручаемой работнику работы);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ru-RU" sz="16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 сведения о переводах на другую постоянную работу;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ru-RU" sz="16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 сведения об увольнении, основаниях и причинах прекращения трудовых отношений;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ru-RU" sz="16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 реквизиты приказов (распоряжений), иных решений или документов, подтверждающих оформление трудовых отношений;</a:t>
            </a:r>
          </a:p>
          <a:p>
            <a:pPr algn="just">
              <a:defRPr/>
            </a:pPr>
            <a:endParaRPr lang="ru-RU" sz="1600" b="1" dirty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pPr algn="just">
              <a:defRPr/>
            </a:pPr>
            <a:r>
              <a:rPr lang="ru-RU" sz="1600" b="1" dirty="0">
                <a:solidFill>
                  <a:srgbClr val="0000CC"/>
                </a:solidFill>
                <a:latin typeface="+mj-lt"/>
                <a:cs typeface="Times New Roman" pitchFamily="18" charset="0"/>
              </a:rPr>
              <a:t>               3. ИНФОРМАЦИЯ О ПОДАЧЕ ЗАРЕГИСТРИРОВАННЫМ ЛИЦОМ ЗАЯВЛЕНИЯ </a:t>
            </a:r>
            <a:r>
              <a:rPr lang="ru-RU" sz="16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о продолжении ведения страхователем трудовой книжки в соответствии со статьей 66 ТК РФ либо о предоставлении страхователем ему сведений о трудовой деятельности в соответствии со статьей 66.1 ТК РФ. </a:t>
            </a:r>
          </a:p>
          <a:p>
            <a:pPr marL="228600" indent="-228600" algn="just">
              <a:defRPr/>
            </a:pPr>
            <a:endParaRPr lang="ru-RU" sz="1400" b="1" dirty="0">
              <a:solidFill>
                <a:schemeClr val="tx1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21" name="Стрелка вниз 20"/>
          <p:cNvSpPr/>
          <p:nvPr/>
        </p:nvSpPr>
        <p:spPr>
          <a:xfrm>
            <a:off x="5663953" y="476672"/>
            <a:ext cx="776139" cy="487772"/>
          </a:xfrm>
          <a:prstGeom prst="downArrow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00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524000" y="2"/>
            <a:ext cx="9144000" cy="620687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 РАЗДЕЛЕ «СВЕДЕНИЯ О ТРУДОВОЙ ДЕЯТЕЛЬНОСТИ» УКАЗЫВАЮТСЯ:</a:t>
            </a:r>
          </a:p>
        </p:txBody>
      </p:sp>
    </p:spTree>
    <p:extLst>
      <p:ext uri="{BB962C8B-B14F-4D97-AF65-F5344CB8AC3E}">
        <p14:creationId xmlns:p14="http://schemas.microsoft.com/office/powerpoint/2010/main" val="1114475587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4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1703512" y="1412776"/>
            <a:ext cx="8856984" cy="5445224"/>
          </a:xfrm>
          <a:prstGeom prst="roundRect">
            <a:avLst>
              <a:gd name="adj" fmla="val 21456"/>
            </a:avLst>
          </a:prstGeom>
          <a:gradFill>
            <a:gsLst>
              <a:gs pos="0">
                <a:schemeClr val="accent2">
                  <a:lumMod val="20000"/>
                  <a:lumOff val="80000"/>
                </a:schemeClr>
              </a:gs>
              <a:gs pos="23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</a:gradFill>
          <a:ln>
            <a:solidFill>
              <a:schemeClr val="tx1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spcAft>
                <a:spcPts val="600"/>
              </a:spcAft>
              <a:buFont typeface="Wingdings" pitchFamily="2" charset="2"/>
              <a:buChar char="q"/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 наступлении «кадрового мероприятия»: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ru-RU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приема </a:t>
            </a:r>
            <a:r>
              <a:rPr lang="ru-RU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работу; </a:t>
            </a:r>
            <a:endParaRPr lang="ru-RU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ru-RU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переводов </a:t>
            </a:r>
            <a:r>
              <a:rPr lang="ru-RU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другую </a:t>
            </a:r>
            <a:r>
              <a:rPr lang="ru-RU" sz="22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постоянную</a:t>
            </a:r>
            <a:r>
              <a:rPr lang="ru-RU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работу;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ru-RU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увольнения.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q"/>
              <a:defRPr/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 подаче зарегистрированным лицом соответствующего заявления: 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ru-RU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подачи </a:t>
            </a:r>
            <a:r>
              <a:rPr lang="ru-RU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зарегистрированными лицами заявлений о продолжении ведения страхователем трудовых книжек в соответствии со статьей 66 ТК </a:t>
            </a:r>
            <a:r>
              <a:rPr lang="ru-RU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РФ (в бумажном виде);</a:t>
            </a:r>
            <a:endParaRPr lang="ru-RU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ru-RU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подачи </a:t>
            </a:r>
            <a:r>
              <a:rPr lang="ru-RU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зарегистрированными лицами заявлений о предоставлении страхователем зарегистрированным лицам сведений о трудовой деятельности в соответствии со статьей 66.1 ТК </a:t>
            </a:r>
            <a:r>
              <a:rPr lang="ru-RU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РФ (в электронном виде)</a:t>
            </a:r>
            <a:endParaRPr lang="ru-RU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524000" y="2"/>
            <a:ext cx="9144000" cy="1268759"/>
          </a:xfrm>
          <a:prstGeom prst="roundRect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23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</a:gradFill>
          <a:ln>
            <a:solidFill>
              <a:schemeClr val="tx1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800" b="1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СЛУЧАИ</a:t>
            </a:r>
            <a:r>
              <a:rPr lang="ru-RU" sz="1600" b="1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/>
            <a:r>
              <a:rPr lang="ru-RU" sz="1600" b="1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ПРИ НАСТУПЛЕНИИ КОТОРЫХ СТРАХОВАТЕЛЬ ОБЯЗАН ПРЕДСТАВИТЬ СВЕДЕНИЯ О ТРУДОВОЙ ДЕЯТЕЛЬНОСТИ ЗАРЕГИСТРИРОВАННОГО ЛИЦА </a:t>
            </a:r>
          </a:p>
          <a:p>
            <a:pPr algn="ctr"/>
            <a:r>
              <a:rPr lang="ru-RU" sz="1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(пункту 2.4 статьи 11 Закона № 27-ФЗ ) </a:t>
            </a:r>
          </a:p>
        </p:txBody>
      </p:sp>
    </p:spTree>
    <p:extLst>
      <p:ext uri="{BB962C8B-B14F-4D97-AF65-F5344CB8AC3E}">
        <p14:creationId xmlns:p14="http://schemas.microsoft.com/office/powerpoint/2010/main" val="1265936393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1524000" y="980728"/>
            <a:ext cx="9144000" cy="5877272"/>
          </a:xfrm>
          <a:prstGeom prst="roundRect">
            <a:avLst>
              <a:gd name="adj" fmla="val 21456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</a:p>
          <a:p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  <a:r>
              <a:rPr lang="ru-RU" sz="2000" b="1" u="sng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b="1" u="sng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2020</a:t>
            </a:r>
            <a:r>
              <a:rPr lang="ru-RU" sz="2000" b="1" u="sng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году (с 1 января 2020 года)</a:t>
            </a:r>
            <a:endParaRPr lang="ru-RU" sz="2000" dirty="0">
              <a:solidFill>
                <a:srgbClr val="80008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2020 год – переходный период. В течение этого года будет осуществляться первичное наполнение информационной базы Пенсионного фонда Российской Федерации. 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Сведения о трудовой деятельности зарегистрированного лица подлежат представлению </a:t>
            </a:r>
            <a:r>
              <a:rPr lang="ru-RU" sz="20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НЕ ПОЗДНЕЕ 15-го ЧИСЛА МЕСЯЦА, следующего за месяцем</a:t>
            </a:r>
            <a:r>
              <a:rPr lang="ru-RU" sz="20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котором имели место: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кадровые случаи (приема на работу, переводов на другую </a:t>
            </a:r>
            <a:r>
              <a:rPr lang="ru-RU" sz="20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постоянную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работу, увольнения)</a:t>
            </a:r>
          </a:p>
          <a:p>
            <a:pPr algn="just"/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0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либо 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подача работником соответствующего заявления (о продолжении ведения страхователем трудовых книжек в бумажном виде либо о предоставлении страхователем зарегистрированным лицам сведений о трудовой деятельности в электронном виде).</a:t>
            </a:r>
          </a:p>
          <a:p>
            <a:pPr lvl="0" algn="just"/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Первая отчетная кампания за январь 2020 года состоится в период               не позднее 17-го февраля 2020 года*. </a:t>
            </a:r>
          </a:p>
          <a:p>
            <a:pPr lvl="0" algn="just"/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16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*15.02.2020 приходится на субботу.   </a:t>
            </a:r>
            <a:endParaRPr lang="ru-RU" sz="16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endParaRPr lang="ru-RU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524000" y="2"/>
            <a:ext cx="9144000" cy="836711"/>
          </a:xfrm>
          <a:prstGeom prst="roundRect">
            <a:avLst/>
          </a:prstGeom>
          <a:gradFill>
            <a:gsLst>
              <a:gs pos="0">
                <a:schemeClr val="accent5">
                  <a:lumMod val="20000"/>
                  <a:lumOff val="80000"/>
                </a:schemeClr>
              </a:gs>
              <a:gs pos="23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</a:gradFill>
          <a:ln>
            <a:solidFill>
              <a:schemeClr val="tx1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СРОКИ представления страхователями (работодателями) сведений о трудовой деятельности зарегистрированных лиц в органы ПФР </a:t>
            </a: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2020</a:t>
            </a: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году</a:t>
            </a:r>
            <a:r>
              <a:rPr lang="ru-RU" sz="1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(НАЧАЛО)</a:t>
            </a:r>
          </a:p>
        </p:txBody>
      </p:sp>
    </p:spTree>
    <p:extLst>
      <p:ext uri="{BB962C8B-B14F-4D97-AF65-F5344CB8AC3E}">
        <p14:creationId xmlns:p14="http://schemas.microsoft.com/office/powerpoint/2010/main" val="1265936393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Таблица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3659659"/>
              </p:ext>
            </p:extLst>
          </p:nvPr>
        </p:nvGraphicFramePr>
        <p:xfrm>
          <a:off x="0" y="-27383"/>
          <a:ext cx="12191999" cy="1656365"/>
        </p:xfrm>
        <a:graphic>
          <a:graphicData uri="http://schemas.openxmlformats.org/drawingml/2006/table">
            <a:tbl>
              <a:tblPr firstRow="1" bandRow="1">
                <a:effectLst/>
                <a:tableStyleId>{2D5ABB26-0587-4C30-8999-92F81FD0307C}</a:tableStyleId>
              </a:tblPr>
              <a:tblGrid>
                <a:gridCol w="12191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5636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600" b="1" kern="1200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Сроки представления страхователями (работодателями)  сведений о трудовой деятельности зарегистрированных лиц в органы ПФР </a:t>
                      </a:r>
                      <a:r>
                        <a:rPr lang="ru-RU" sz="2000" b="1" kern="120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2400" b="1" kern="120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2020</a:t>
                      </a:r>
                      <a:r>
                        <a:rPr lang="ru-RU" sz="2000" b="1" kern="120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году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1" kern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(ПРОДОЛЖЕНИЕ)</a:t>
                      </a:r>
                    </a:p>
                    <a:p>
                      <a:pPr marL="0" algn="ctr" defTabSz="914400" rtl="0" eaLnBrk="1" latinLnBrk="0" hangingPunct="1"/>
                      <a:endParaRPr lang="ru-RU" sz="1800" b="1" i="1" kern="1200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7" marR="91427" marT="45817" marB="45817">
                    <a:solidFill>
                      <a:srgbClr val="009999">
                        <a:alpha val="2588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1" name="Объект 2"/>
          <p:cNvSpPr txBox="1">
            <a:spLocks/>
          </p:cNvSpPr>
          <p:nvPr/>
        </p:nvSpPr>
        <p:spPr>
          <a:xfrm>
            <a:off x="0" y="1484785"/>
            <a:ext cx="12192000" cy="5373215"/>
          </a:xfrm>
          <a:prstGeom prst="rect">
            <a:avLst/>
          </a:prstGeom>
          <a:solidFill>
            <a:srgbClr val="D5F4FF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endParaRPr lang="ru-RU" altLang="ru-RU" sz="1200" dirty="0">
              <a:solidFill>
                <a:srgbClr val="002060"/>
              </a:solidFill>
              <a:latin typeface="Franklin Gothic Book" panose="020B0503020102020204" pitchFamily="34" charset="0"/>
            </a:endParaRPr>
          </a:p>
          <a:p>
            <a:pPr>
              <a:defRPr/>
            </a:pPr>
            <a:r>
              <a:rPr lang="ru-RU" altLang="ru-RU" sz="28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2020 году </a:t>
            </a:r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(ПРОДОЛЖЕНИЕ) </a:t>
            </a:r>
            <a:r>
              <a:rPr lang="ru-RU" altLang="ru-RU" sz="2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</a:p>
          <a:p>
            <a:pPr>
              <a:defRPr/>
            </a:pPr>
            <a:endParaRPr lang="ru-RU" altLang="ru-RU" sz="2800" b="1" u="sng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altLang="ru-RU" sz="2800" b="1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ОДНОВРЕМЕННО с отчетностью за месяц </a:t>
            </a:r>
          </a:p>
          <a:p>
            <a:pPr algn="just">
              <a:defRPr/>
            </a:pPr>
            <a:endParaRPr lang="ru-RU" alt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alt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alt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представлении </a:t>
            </a:r>
            <a:r>
              <a:rPr lang="ru-RU" altLang="ru-RU" sz="2800" b="1" u="sng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ВПЕРВЫЕ</a:t>
            </a:r>
            <a:r>
              <a:rPr lang="ru-RU" alt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сведений за месяц </a:t>
            </a:r>
            <a:r>
              <a:rPr lang="ru-RU" alt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работников, у которых в отчетном периоде – месяце имел место кадровый случай или было подано соответствующее заявление, страхователь представляет сведения о его трудовой деятельности </a:t>
            </a:r>
            <a:r>
              <a:rPr lang="ru-RU" altLang="ru-RU" sz="2800" b="1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по состоянию на 1 января 2020 года</a:t>
            </a:r>
            <a:r>
              <a:rPr lang="ru-RU" alt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b="1" u="sng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у данного страхователя</a:t>
            </a:r>
            <a:r>
              <a:rPr lang="ru-RU" alt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ru-RU" alt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alt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alt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9249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Таблица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3885008"/>
              </p:ext>
            </p:extLst>
          </p:nvPr>
        </p:nvGraphicFramePr>
        <p:xfrm>
          <a:off x="0" y="-27384"/>
          <a:ext cx="12191999" cy="1595405"/>
        </p:xfrm>
        <a:graphic>
          <a:graphicData uri="http://schemas.openxmlformats.org/drawingml/2006/table">
            <a:tbl>
              <a:tblPr firstRow="1" bandRow="1">
                <a:effectLst/>
                <a:tableStyleId>{2D5ABB26-0587-4C30-8999-92F81FD0307C}</a:tableStyleId>
              </a:tblPr>
              <a:tblGrid>
                <a:gridCol w="12191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9540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600" b="1" kern="1200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Сроки представления страхователями (работодателями)  сведений о трудовой деятельности зарегистрированных лиц в органы ПФР </a:t>
                      </a:r>
                      <a:r>
                        <a:rPr lang="ru-RU" sz="2000" b="1" kern="120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2021 году</a:t>
                      </a:r>
                      <a:endParaRPr lang="ru-RU" sz="2000" b="1" kern="1200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1" kern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(НАЧАЛО)</a:t>
                      </a:r>
                    </a:p>
                    <a:p>
                      <a:pPr marL="0" algn="ctr" defTabSz="914400" rtl="0" eaLnBrk="1" latinLnBrk="0" hangingPunct="1"/>
                      <a:endParaRPr lang="ru-RU" sz="1800" b="1" i="1" kern="1200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7" marR="91427" marT="45817" marB="45817">
                    <a:solidFill>
                      <a:srgbClr val="CC99FF">
                        <a:alpha val="2588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1" name="Объект 2"/>
          <p:cNvSpPr txBox="1">
            <a:spLocks/>
          </p:cNvSpPr>
          <p:nvPr/>
        </p:nvSpPr>
        <p:spPr>
          <a:xfrm>
            <a:off x="0" y="1483668"/>
            <a:ext cx="12191999" cy="5373216"/>
          </a:xfrm>
          <a:prstGeom prst="rect">
            <a:avLst/>
          </a:prstGeom>
          <a:solidFill>
            <a:srgbClr val="FDEDFB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  <a:spcAft>
                <a:spcPts val="1200"/>
              </a:spcAft>
              <a:defRPr/>
            </a:pPr>
            <a:r>
              <a:rPr lang="ru-RU" alt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</a:t>
            </a:r>
            <a:r>
              <a:rPr lang="ru-RU" altLang="ru-RU" sz="2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altLang="ru-RU" sz="28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2021</a:t>
            </a:r>
            <a:r>
              <a:rPr lang="ru-RU" altLang="ru-RU" sz="2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году 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defRPr/>
            </a:pPr>
            <a:r>
              <a:rPr lang="ru-RU" alt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altLang="ru-RU" sz="2800" b="1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altLang="ru-RU" sz="2800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u="sng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b="1" u="sng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2021 году – не позднее 15 февраля 2021 </a:t>
            </a:r>
            <a:r>
              <a:rPr lang="ru-RU" sz="2800" b="1" u="sng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года</a:t>
            </a:r>
          </a:p>
          <a:p>
            <a:pPr>
              <a:spcBef>
                <a:spcPts val="0"/>
              </a:spcBef>
              <a:spcAft>
                <a:spcPts val="1200"/>
              </a:spcAft>
              <a:defRPr/>
            </a:pPr>
            <a:r>
              <a:rPr lang="ru-RU" sz="2800" b="1" i="1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b="1" i="1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единовременная акция)</a:t>
            </a:r>
          </a:p>
          <a:p>
            <a:pPr algn="just">
              <a:defRPr/>
            </a:pPr>
            <a:r>
              <a:rPr lang="ru-RU" alt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Страхователь </a:t>
            </a:r>
            <a:r>
              <a:rPr lang="ru-RU" alt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представляет сведения о трудовой деятельности </a:t>
            </a:r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 состоянию на 1 января </a:t>
            </a:r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2020 </a:t>
            </a:r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года</a:t>
            </a:r>
            <a:r>
              <a:rPr lang="ru-RU" alt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 данного страхователя</a:t>
            </a:r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</a:t>
            </a:r>
            <a:r>
              <a:rPr lang="ru-RU" alt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alt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зарегистрированное лицо, у которого в течение </a:t>
            </a:r>
            <a:r>
              <a:rPr lang="ru-RU" alt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2020 </a:t>
            </a:r>
            <a:r>
              <a:rPr lang="ru-RU" alt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года отсутствовали кадровые случаи, указанные в пункте 2.4 статьи 11 Закона № </a:t>
            </a:r>
            <a:r>
              <a:rPr lang="ru-RU" alt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27-ФЗ (прием на работу, перевод, увольнение), </a:t>
            </a:r>
            <a:r>
              <a:rPr lang="ru-RU" alt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данное лицо не подавало работодателю соответствующее заявление.</a:t>
            </a:r>
          </a:p>
          <a:p>
            <a:pPr algn="just">
              <a:defRPr/>
            </a:pPr>
            <a:endParaRPr lang="ru-RU" alt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ü"/>
              <a:defRPr/>
            </a:pPr>
            <a:endParaRPr lang="ru-RU" alt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31505" y="0"/>
            <a:ext cx="2875895" cy="260648"/>
          </a:xfrm>
          <a:prstGeom prst="rect">
            <a:avLst/>
          </a:prstGeom>
          <a:solidFill>
            <a:srgbClr val="D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249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Таблица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0102660"/>
              </p:ext>
            </p:extLst>
          </p:nvPr>
        </p:nvGraphicFramePr>
        <p:xfrm>
          <a:off x="0" y="0"/>
          <a:ext cx="12192000" cy="1493714"/>
        </p:xfrm>
        <a:graphic>
          <a:graphicData uri="http://schemas.openxmlformats.org/drawingml/2006/table">
            <a:tbl>
              <a:tblPr firstRow="1" bandRow="1">
                <a:effectLst/>
                <a:tableStyleId>{2D5ABB26-0587-4C30-8999-92F81FD0307C}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8091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600" b="1" kern="1200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Сроки представления страхователями (работодателями)  сведений о трудовой деятельности зарегистрированных лиц в органы ПФР </a:t>
                      </a:r>
                      <a:r>
                        <a:rPr lang="ru-RU" sz="1800" b="1" kern="120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2000" b="1" kern="120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2021</a:t>
                      </a:r>
                      <a:r>
                        <a:rPr lang="ru-RU" sz="1800" b="1" kern="1200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году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1" kern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(ПРОДОЛЖЕНИЕ)</a:t>
                      </a:r>
                    </a:p>
                    <a:p>
                      <a:pPr marL="0" algn="ctr" defTabSz="914400" rtl="0" eaLnBrk="1" latinLnBrk="0" hangingPunct="1"/>
                      <a:endParaRPr lang="ru-RU" sz="1800" b="1" i="1" kern="1200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7" marR="91427" marT="45817" marB="45817">
                    <a:solidFill>
                      <a:schemeClr val="accent2">
                        <a:lumMod val="40000"/>
                        <a:lumOff val="60000"/>
                        <a:alpha val="26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1" name="Объект 2"/>
          <p:cNvSpPr txBox="1">
            <a:spLocks/>
          </p:cNvSpPr>
          <p:nvPr/>
        </p:nvSpPr>
        <p:spPr>
          <a:xfrm>
            <a:off x="0" y="1340768"/>
            <a:ext cx="12192001" cy="55172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r>
              <a:rPr lang="ru-RU" alt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  <a:r>
              <a:rPr lang="ru-RU" altLang="ru-RU" sz="28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2021</a:t>
            </a:r>
            <a:r>
              <a:rPr lang="ru-RU" altLang="ru-RU" sz="2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году</a:t>
            </a:r>
            <a:r>
              <a:rPr lang="ru-RU" altLang="ru-RU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(ПРОДОЛЖЕНИЕ)</a:t>
            </a:r>
          </a:p>
          <a:p>
            <a:pPr algn="just">
              <a:defRPr/>
            </a:pPr>
            <a:r>
              <a:rPr lang="ru-RU" alt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altLang="ru-RU" sz="2000" b="1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1800" b="1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Начиная </a:t>
            </a:r>
            <a:r>
              <a:rPr lang="ru-RU" altLang="ru-RU" sz="1800" b="1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с 1 января 2021 </a:t>
            </a:r>
            <a:r>
              <a:rPr lang="ru-RU" altLang="ru-RU" sz="1800" b="1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года </a:t>
            </a:r>
            <a:r>
              <a:rPr lang="ru-RU" altLang="ru-RU" sz="1800" b="1" i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(в текущем режиме)</a:t>
            </a:r>
            <a:endParaRPr lang="ru-RU" altLang="ru-RU" sz="1800" b="1" u="sng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ru-RU" alt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1) Сведения </a:t>
            </a:r>
            <a:r>
              <a:rPr lang="ru-RU" alt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 трудовой деятельности зарегистрированного лица подлежат представлению в случаях: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ru-RU" alt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перевода</a:t>
            </a:r>
            <a:r>
              <a:rPr lang="ru-RU" alt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другую постоянную работу, 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ru-RU" alt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подачи</a:t>
            </a:r>
            <a:r>
              <a:rPr lang="ru-RU" alt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зарегистрированным лицом </a:t>
            </a:r>
            <a:r>
              <a:rPr lang="ru-RU" alt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заявления</a:t>
            </a:r>
            <a:r>
              <a:rPr lang="ru-RU" alt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 продолжении ведения страхователем трудовой книжки в бумажном виде (в соответствии со статьей 66 ТК РФ);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ru-RU" alt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подачи</a:t>
            </a:r>
            <a:r>
              <a:rPr lang="ru-RU" alt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зарегистрированным лицом </a:t>
            </a:r>
            <a:r>
              <a:rPr lang="ru-RU" alt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заявления</a:t>
            </a:r>
            <a:r>
              <a:rPr lang="ru-RU" alt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 предоставлении страхователем ему сведений о трудовой деятельности в электронном виде    (в соответствии со статьей 66.1 ТК РФ). </a:t>
            </a:r>
          </a:p>
          <a:p>
            <a:pPr algn="just">
              <a:defRPr/>
            </a:pPr>
            <a:r>
              <a:rPr lang="ru-RU" alt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В </a:t>
            </a:r>
            <a:r>
              <a:rPr lang="ru-RU" alt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указанных случаях сведения о трудовой деятельности страхователь должен представить </a:t>
            </a:r>
            <a:r>
              <a:rPr lang="ru-RU" altLang="ru-RU" sz="1800" b="1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altLang="ru-RU" sz="1800" b="1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позднее 15-го числа месяца</a:t>
            </a:r>
            <a:r>
              <a:rPr lang="ru-RU" altLang="ru-RU" sz="18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, следующего за месяцем</a:t>
            </a:r>
            <a:r>
              <a:rPr lang="ru-RU" altLang="ru-RU" sz="1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в котором имели место перевод на другую постоянную работу или подача соответствующего заявления.</a:t>
            </a:r>
          </a:p>
          <a:p>
            <a:pPr algn="just">
              <a:defRPr/>
            </a:pPr>
            <a:r>
              <a:rPr lang="ru-RU" alt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2) В </a:t>
            </a:r>
            <a:r>
              <a:rPr lang="ru-RU" alt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случаях </a:t>
            </a:r>
            <a:r>
              <a:rPr lang="ru-RU" altLang="ru-RU" sz="1800" b="1" u="sng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ПРИЕМА НА РАБОТУ и УВОЛЬНЕНИЯ</a:t>
            </a:r>
            <a:r>
              <a:rPr lang="ru-RU" altLang="ru-RU" sz="1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зарегистрированного лица – сведения о трудовой деятельности представляются </a:t>
            </a:r>
            <a:r>
              <a:rPr lang="ru-RU" altLang="ru-RU" sz="18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НЕ ПОЗДНЕЕ РАБОЧЕГО ДНЯ, </a:t>
            </a:r>
            <a:r>
              <a:rPr lang="ru-RU" altLang="ru-RU" sz="18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следующего за днем издания соответствующего приказа</a:t>
            </a:r>
            <a:r>
              <a:rPr lang="ru-RU" altLang="ru-RU" sz="1800" b="1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(распоряжения), иных решений или документов, подтверждающих оформление трудовых отношений.</a:t>
            </a:r>
          </a:p>
          <a:p>
            <a:pPr algn="just">
              <a:buFont typeface="Wingdings" panose="05000000000000000000" pitchFamily="2" charset="2"/>
              <a:buChar char="ü"/>
              <a:defRPr/>
            </a:pPr>
            <a:endParaRPr lang="ru-RU" altLang="ru-RU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31505" y="0"/>
            <a:ext cx="2875895" cy="260648"/>
          </a:xfrm>
          <a:prstGeom prst="rect">
            <a:avLst/>
          </a:prstGeom>
          <a:solidFill>
            <a:srgbClr val="D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249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775520" y="0"/>
            <a:ext cx="3168352" cy="260648"/>
          </a:xfrm>
          <a:prstGeom prst="rect">
            <a:avLst/>
          </a:prstGeom>
          <a:solidFill>
            <a:srgbClr val="D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AutoShape 2" descr="https://praxiscom.ru/wp-content/uploads/original.png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4" descr="https://praxiscom.ru/wp-content/uploads/original.png"/>
          <p:cNvSpPr>
            <a:spLocks noChangeAspect="1" noChangeArrowheads="1"/>
          </p:cNvSpPr>
          <p:nvPr/>
        </p:nvSpPr>
        <p:spPr bwMode="auto">
          <a:xfrm>
            <a:off x="1831975" y="79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831977" y="2451660"/>
            <a:ext cx="863536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002060"/>
                </a:solidFill>
                <a:latin typeface="Franklin Gothic Book" panose="020B0503020102020204" pitchFamily="34" charset="0"/>
              </a:rPr>
              <a:t>Федеральные законы, направленные на реализацию проекта «Электронная трудовая книжка»:</a:t>
            </a:r>
          </a:p>
          <a:p>
            <a:pPr algn="just"/>
            <a:endParaRPr lang="ru-RU" sz="2000" dirty="0">
              <a:solidFill>
                <a:srgbClr val="002060"/>
              </a:solidFill>
              <a:latin typeface="Franklin Gothic Book" panose="020B05030201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002060"/>
                </a:solidFill>
                <a:latin typeface="Franklin Gothic Book" panose="020B0503020102020204" pitchFamily="34" charset="0"/>
              </a:rPr>
              <a:t>Федеральный закон от 16.12.2019 № 439-ФЗ </a:t>
            </a:r>
            <a:r>
              <a:rPr lang="ru-RU" sz="2000" dirty="0">
                <a:solidFill>
                  <a:srgbClr val="002060"/>
                </a:solidFill>
                <a:latin typeface="Franklin Gothic Book" panose="020B0503020102020204" pitchFamily="34" charset="0"/>
              </a:rPr>
              <a:t>«О </a:t>
            </a:r>
            <a:r>
              <a:rPr lang="ru-RU" sz="2000" dirty="0">
                <a:solidFill>
                  <a:srgbClr val="002060"/>
                </a:solidFill>
                <a:latin typeface="Franklin Gothic Book" panose="020B0503020102020204" pitchFamily="34" charset="0"/>
              </a:rPr>
              <a:t>внесении изменений в Трудовой кодекс Российской Федерации </a:t>
            </a:r>
            <a:r>
              <a:rPr lang="ru-RU" sz="2000" dirty="0">
                <a:solidFill>
                  <a:srgbClr val="002060"/>
                </a:solidFill>
                <a:latin typeface="Franklin Gothic Book" panose="020B0503020102020204" pitchFamily="34" charset="0"/>
              </a:rPr>
              <a:t>в </a:t>
            </a:r>
            <a:r>
              <a:rPr lang="ru-RU" sz="2000" dirty="0">
                <a:solidFill>
                  <a:srgbClr val="002060"/>
                </a:solidFill>
                <a:latin typeface="Franklin Gothic Book" panose="020B0503020102020204" pitchFamily="34" charset="0"/>
              </a:rPr>
              <a:t>части  формирования и ведения сведений о трудовой деятельности работника в электронном </a:t>
            </a:r>
            <a:r>
              <a:rPr lang="ru-RU" sz="2000" dirty="0">
                <a:solidFill>
                  <a:srgbClr val="002060"/>
                </a:solidFill>
                <a:latin typeface="Franklin Gothic Book" panose="020B0503020102020204" pitchFamily="34" charset="0"/>
              </a:rPr>
              <a:t>виде»;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ru-RU" sz="2000" dirty="0">
              <a:solidFill>
                <a:srgbClr val="002060"/>
              </a:solidFill>
              <a:latin typeface="Franklin Gothic Book" panose="020B05030201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rgbClr val="002060"/>
                </a:solidFill>
                <a:latin typeface="Franklin Gothic Book" panose="020B0503020102020204" pitchFamily="34" charset="0"/>
              </a:rPr>
              <a:t>Федеральный закон от 16.12.2019 № 436-ФЗ </a:t>
            </a:r>
            <a:r>
              <a:rPr lang="ru-RU" sz="2000" dirty="0">
                <a:solidFill>
                  <a:srgbClr val="002060"/>
                </a:solidFill>
                <a:latin typeface="Franklin Gothic Book" panose="020B0503020102020204" pitchFamily="34" charset="0"/>
              </a:rPr>
              <a:t>«О </a:t>
            </a:r>
            <a:r>
              <a:rPr lang="ru-RU" sz="2000" dirty="0">
                <a:solidFill>
                  <a:srgbClr val="002060"/>
                </a:solidFill>
                <a:latin typeface="Franklin Gothic Book" panose="020B0503020102020204" pitchFamily="34" charset="0"/>
              </a:rPr>
              <a:t>внесении изменений в Федеральный закон </a:t>
            </a:r>
            <a:r>
              <a:rPr lang="ru-RU" sz="2000" dirty="0">
                <a:solidFill>
                  <a:srgbClr val="002060"/>
                </a:solidFill>
                <a:latin typeface="Franklin Gothic Book" panose="020B0503020102020204" pitchFamily="34" charset="0"/>
              </a:rPr>
              <a:t>«</a:t>
            </a:r>
            <a:r>
              <a:rPr lang="ru-RU" sz="2000" dirty="0">
                <a:solidFill>
                  <a:srgbClr val="002060"/>
                </a:solidFill>
                <a:latin typeface="Franklin Gothic Book" panose="020B0503020102020204" pitchFamily="34" charset="0"/>
              </a:rPr>
              <a:t>Об индивидуальном (персонифицированном) учете </a:t>
            </a:r>
            <a:r>
              <a:rPr lang="ru-RU" sz="2000" dirty="0">
                <a:solidFill>
                  <a:srgbClr val="002060"/>
                </a:solidFill>
                <a:latin typeface="Franklin Gothic Book" panose="020B0503020102020204" pitchFamily="34" charset="0"/>
              </a:rPr>
              <a:t>в </a:t>
            </a:r>
            <a:r>
              <a:rPr lang="ru-RU" sz="2000" dirty="0">
                <a:solidFill>
                  <a:srgbClr val="002060"/>
                </a:solidFill>
                <a:latin typeface="Franklin Gothic Book" panose="020B0503020102020204" pitchFamily="34" charset="0"/>
              </a:rPr>
              <a:t>системе обязательного пенсионного страхования</a:t>
            </a:r>
            <a:r>
              <a:rPr lang="ru-RU" sz="2000" dirty="0">
                <a:solidFill>
                  <a:srgbClr val="002060"/>
                </a:solidFill>
                <a:latin typeface="Franklin Gothic Book" panose="020B0503020102020204" pitchFamily="34" charset="0"/>
              </a:rPr>
              <a:t>»;</a:t>
            </a:r>
          </a:p>
          <a:p>
            <a:pPr algn="just"/>
            <a:endParaRPr lang="ru-RU" sz="2000" dirty="0">
              <a:solidFill>
                <a:srgbClr val="00206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991545" y="1196752"/>
            <a:ext cx="8496943" cy="74635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ru-RU" sz="1050" b="1" dirty="0">
              <a:solidFill>
                <a:srgbClr val="0070C0"/>
              </a:solidFill>
              <a:latin typeface="Franklin Gothic Book" panose="020B0503020102020204" pitchFamily="34" charset="0"/>
            </a:endParaRPr>
          </a:p>
          <a:p>
            <a:pPr algn="ctr" defTabSz="800100">
              <a:defRPr/>
            </a:pPr>
            <a:r>
              <a:rPr lang="ru-RU" sz="3200" b="1" dirty="0">
                <a:solidFill>
                  <a:srgbClr val="002060"/>
                </a:solidFill>
                <a:latin typeface="Franklin Gothic Book" panose="020B0503020102020204" pitchFamily="34" charset="0"/>
              </a:rPr>
              <a:t>Нормативно-правовое регулирование</a:t>
            </a: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0"/>
          </p:nvPr>
        </p:nvSpPr>
        <p:spPr>
          <a:xfrm>
            <a:off x="9912424" y="6525940"/>
            <a:ext cx="582166" cy="215428"/>
          </a:xfrm>
        </p:spPr>
        <p:txBody>
          <a:bodyPr/>
          <a:lstStyle/>
          <a:p>
            <a:fld id="{01A3AFC1-63AA-44E6-BB46-C3F8142C6CC7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559496" y="332657"/>
            <a:ext cx="9217024" cy="63658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1850" b="1" dirty="0">
                <a:solidFill>
                  <a:srgbClr val="002060"/>
                </a:solidFill>
                <a:latin typeface="Franklin Gothic Medium" panose="020B0603020102020204" pitchFamily="34" charset="0"/>
                <a:cs typeface="Times New Roman" panose="02020603050405020304" pitchFamily="18" charset="0"/>
              </a:rPr>
              <a:t>Ведение сведений о трудовой деятельности в электронном виде</a:t>
            </a:r>
          </a:p>
          <a:p>
            <a:r>
              <a:rPr lang="ru-RU" altLang="ru-RU" sz="1850" b="1" dirty="0">
                <a:solidFill>
                  <a:srgbClr val="002060"/>
                </a:solidFill>
                <a:latin typeface="Franklin Gothic Medium" panose="020B0603020102020204" pitchFamily="34" charset="0"/>
                <a:cs typeface="Times New Roman" panose="02020603050405020304" pitchFamily="18" charset="0"/>
              </a:rPr>
              <a:t> (проект «Электронная трудовая книжка»)</a:t>
            </a:r>
            <a:endParaRPr lang="ru-RU" altLang="ru-RU" sz="1850" b="1" u="sng" dirty="0">
              <a:solidFill>
                <a:srgbClr val="002060"/>
              </a:solidFill>
              <a:latin typeface="Franklin Gothic Medium" panose="020B06030201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2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15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Таблица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439459"/>
              </p:ext>
            </p:extLst>
          </p:nvPr>
        </p:nvGraphicFramePr>
        <p:xfrm>
          <a:off x="1631504" y="476672"/>
          <a:ext cx="9036496" cy="1110434"/>
        </p:xfrm>
        <a:graphic>
          <a:graphicData uri="http://schemas.openxmlformats.org/drawingml/2006/table">
            <a:tbl>
              <a:tblPr firstRow="1" bandRow="1">
                <a:effectLst/>
                <a:tableStyleId>{2D5ABB26-0587-4C30-8999-92F81FD0307C}</a:tableStyleId>
              </a:tblPr>
              <a:tblGrid>
                <a:gridCol w="9036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1043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600" b="1" kern="1200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ПОРЯДОК ПРЕДСТАВЛЕНИЯ СТРАХОВАТЕЛЯМИ (РАБОТОДАТЕЛЯМИ) СВЕДЕНИЙ О ТРУДОВОЙ ДЕЯТЕЛЬНОСТИ ЗАРЕГИСТРИРОВАННЫХ ЛИЦ </a:t>
                      </a:r>
                    </a:p>
                  </a:txBody>
                  <a:tcPr marL="91427" marR="91427" marT="45817" marB="45817">
                    <a:solidFill>
                      <a:srgbClr val="92D050">
                        <a:alpha val="26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775521" y="-30314"/>
            <a:ext cx="2875895" cy="260648"/>
          </a:xfrm>
          <a:prstGeom prst="rect">
            <a:avLst/>
          </a:prstGeom>
          <a:solidFill>
            <a:srgbClr val="D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19536" y="1988841"/>
            <a:ext cx="842493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Страхователь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 случае, если </a:t>
            </a:r>
            <a:r>
              <a:rPr lang="ru-RU" sz="2000" b="1" u="sng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численность работающих</a:t>
            </a:r>
            <a:r>
              <a:rPr lang="ru-RU" sz="2000" b="1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у него зарегистрированных лиц за предшествующий отчетный период – месяц составляет </a:t>
            </a:r>
            <a:r>
              <a:rPr lang="ru-RU" sz="2000" b="1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25 и более лиц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, представляет сведения о трудовой деятельности зарегистрированных лиц, указанные в пункте 2.4 статьи 11 Закона № 27-ФЗ, в форме электронного документа, подписанного усиленной квалифицированной электронной подписью в соответствии с Федеральным законом от 6 апреля 2011 года № 63-ФЗ «Об электронной подписи». </a:t>
            </a:r>
          </a:p>
          <a:p>
            <a:pPr algn="just"/>
            <a:r>
              <a:rPr lang="ru-RU" sz="2000" b="1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ЭТО ОБЯЗАННОСТЬ РАБОТОДАТЕЛЯ</a:t>
            </a:r>
            <a:r>
              <a:rPr lang="ru-RU" sz="2000" b="1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pPr algn="just"/>
            <a:endParaRPr lang="ru-RU" sz="2000" b="1" dirty="0">
              <a:solidFill>
                <a:srgbClr val="80008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            В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таком же порядке сведения могут представляться страхователем, численность работающих зарегистрированных лиц у которого за предшествующий отчетный период – месяц составляет </a:t>
            </a:r>
            <a:r>
              <a:rPr lang="ru-RU" sz="2000" b="1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менее 25 лиц. </a:t>
            </a:r>
            <a:endParaRPr lang="ru-RU" sz="2000" b="1" dirty="0">
              <a:solidFill>
                <a:srgbClr val="80008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sz="2000" b="1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ПРАВО РАБОТОДАТЕЛЯ!</a:t>
            </a:r>
          </a:p>
        </p:txBody>
      </p:sp>
    </p:spTree>
    <p:extLst>
      <p:ext uri="{BB962C8B-B14F-4D97-AF65-F5344CB8AC3E}">
        <p14:creationId xmlns:p14="http://schemas.microsoft.com/office/powerpoint/2010/main" val="277849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14000">
              <a:srgbClr val="85C2FF"/>
            </a:gs>
            <a:gs pos="57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524000" y="-30314"/>
            <a:ext cx="9144000" cy="101104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1600" b="1" dirty="0">
                <a:solidFill>
                  <a:schemeClr val="accent1">
                    <a:lumMod val="50000"/>
                  </a:schemeClr>
                </a:solidFill>
                <a:latin typeface="Franklin Gothic Book" panose="020B0503020102020204" pitchFamily="34" charset="0"/>
              </a:rPr>
              <a:t>ОСОБЕННОСТИ </a:t>
            </a:r>
          </a:p>
          <a:p>
            <a:pPr algn="ctr"/>
            <a:r>
              <a:rPr lang="ru-RU" altLang="ru-RU" sz="1600" b="1" dirty="0">
                <a:solidFill>
                  <a:schemeClr val="accent1">
                    <a:lumMod val="50000"/>
                  </a:schemeClr>
                </a:solidFill>
                <a:latin typeface="Franklin Gothic Book" panose="020B0503020102020204" pitchFamily="34" charset="0"/>
              </a:rPr>
              <a:t>представления сведений о трудовой деятельности государственными органами                           в отношении отдельных категорий зарегистрированных лиц</a:t>
            </a:r>
            <a:endParaRPr lang="ru-RU" sz="1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520" y="1268760"/>
            <a:ext cx="8712968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997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Прямоугольник 48"/>
          <p:cNvSpPr/>
          <p:nvPr/>
        </p:nvSpPr>
        <p:spPr>
          <a:xfrm>
            <a:off x="1631505" y="0"/>
            <a:ext cx="2875895" cy="260648"/>
          </a:xfrm>
          <a:prstGeom prst="rect">
            <a:avLst/>
          </a:prstGeom>
          <a:solidFill>
            <a:srgbClr val="D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665952"/>
              </p:ext>
            </p:extLst>
          </p:nvPr>
        </p:nvGraphicFramePr>
        <p:xfrm>
          <a:off x="0" y="0"/>
          <a:ext cx="12192000" cy="948236"/>
        </p:xfrm>
        <a:graphic>
          <a:graphicData uri="http://schemas.openxmlformats.org/drawingml/2006/table">
            <a:tbl>
              <a:tblPr firstRow="1" bandRow="1">
                <a:effectLst/>
                <a:tableStyleId>{2D5ABB26-0587-4C30-8999-92F81FD0307C}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48236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600" b="1" kern="1200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2000" b="1" kern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ОТВЕСТВЕННОСТЬ</a:t>
                      </a:r>
                      <a:r>
                        <a:rPr lang="ru-RU" sz="2000" b="1" kern="12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ЗА НАРУШЕНИЕ ПОРЯДКА И СРОКОВ ПРЕДСТАВЛЕНИЯ СВЕДЕНИЙ О ТРУДОВОЙ ДЕЯТЕЛЬНОСТИ</a:t>
                      </a:r>
                      <a:endParaRPr lang="ru-RU" sz="2000" b="1" kern="1200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7" marR="91427" marT="45817" marB="45817">
                    <a:pattFill prst="pct50">
                      <a:fgClr>
                        <a:schemeClr val="bg2">
                          <a:lumMod val="9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1" name="Объект 2"/>
          <p:cNvSpPr txBox="1">
            <a:spLocks/>
          </p:cNvSpPr>
          <p:nvPr/>
        </p:nvSpPr>
        <p:spPr>
          <a:xfrm>
            <a:off x="0" y="908720"/>
            <a:ext cx="12192000" cy="594928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79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rect">
              <a:fillToRect t="100000" r="100000"/>
            </a:path>
          </a:gra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endParaRPr lang="ru-RU" altLang="ru-RU" sz="1800" dirty="0">
              <a:solidFill>
                <a:srgbClr val="002060"/>
              </a:solidFill>
              <a:latin typeface="Franklin Gothic Book" panose="020B050302010202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  <a:defRPr/>
            </a:pPr>
            <a:endParaRPr lang="ru-RU" altLang="ru-RU" sz="1200" dirty="0">
              <a:solidFill>
                <a:srgbClr val="002060"/>
              </a:solidFill>
              <a:latin typeface="Franklin Gothic Book" panose="020B0503020102020204" pitchFamily="34" charset="0"/>
            </a:endParaRPr>
          </a:p>
          <a:p>
            <a:pPr algn="just">
              <a:buFont typeface="Wingdings" pitchFamily="2" charset="2"/>
              <a:buChar char="Ø"/>
              <a:defRPr/>
            </a:pPr>
            <a:r>
              <a:rPr lang="ru-RU" alt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altLang="ru-RU" sz="2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 нарушения представления </a:t>
            </a:r>
            <a:r>
              <a:rPr lang="ru-RU" altLang="ru-RU" sz="2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сведений о трудовой </a:t>
            </a:r>
            <a:r>
              <a:rPr lang="ru-RU" altLang="ru-RU" sz="2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деятельности</a:t>
            </a:r>
            <a:r>
              <a:rPr lang="ru-RU" altLang="ru-RU" sz="2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должностное лицо страхователя </a:t>
            </a:r>
            <a:r>
              <a:rPr lang="ru-RU" altLang="ru-RU" sz="2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привлекается к административной ответственности за </a:t>
            </a:r>
            <a:r>
              <a:rPr lang="ru-RU" altLang="ru-RU" sz="2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нарушение трудового </a:t>
            </a:r>
            <a:r>
              <a:rPr lang="ru-RU" altLang="ru-RU" sz="2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законодательства;</a:t>
            </a:r>
          </a:p>
          <a:p>
            <a:pPr algn="just">
              <a:buFont typeface="Wingdings" pitchFamily="2" charset="2"/>
              <a:buChar char="Ø"/>
              <a:defRPr/>
            </a:pPr>
            <a:endParaRPr lang="ru-RU" altLang="ru-RU" sz="25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  <a:defRPr/>
            </a:pPr>
            <a:r>
              <a:rPr lang="ru-RU" altLang="ru-RU" sz="2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Информацию </a:t>
            </a:r>
            <a:r>
              <a:rPr lang="ru-RU" altLang="ru-RU" sz="2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 непредставлении в установленный срок либо представлении неполных и (или) недостоверных сведений о трудовой деятельности работающих лиц территориальный орган ПФР направляет в </a:t>
            </a:r>
            <a:r>
              <a:rPr lang="ru-RU" altLang="ru-RU" sz="2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РОСТРУД </a:t>
            </a:r>
            <a:r>
              <a:rPr lang="ru-RU" altLang="ru-RU" sz="2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его территориальным органам (государственным инспекциям труда), в порядке межведомственного взаимодействия. </a:t>
            </a:r>
            <a:endParaRPr lang="ru-RU" altLang="ru-RU" sz="25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anose="05000000000000000000" pitchFamily="2" charset="2"/>
              <a:buChar char="ü"/>
              <a:defRPr/>
            </a:pPr>
            <a:endParaRPr lang="ru-RU" altLang="ru-RU" sz="1800" dirty="0">
              <a:solidFill>
                <a:srgbClr val="002060"/>
              </a:solidFill>
              <a:latin typeface="Franklin Gothic Book" panose="020B050302010202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  <a:defRPr/>
            </a:pPr>
            <a:endParaRPr lang="ru-RU" altLang="ru-RU" sz="1800" dirty="0">
              <a:solidFill>
                <a:srgbClr val="002060"/>
              </a:solidFill>
              <a:latin typeface="Franklin Gothic Book" panose="020B050302010202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  <a:defRPr/>
            </a:pPr>
            <a:endParaRPr lang="ru-RU" altLang="ru-RU" sz="1800" dirty="0">
              <a:solidFill>
                <a:srgbClr val="00206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55172" y="29988"/>
            <a:ext cx="2875895" cy="260648"/>
          </a:xfrm>
          <a:prstGeom prst="rect">
            <a:avLst/>
          </a:prstGeom>
          <a:solidFill>
            <a:srgbClr val="D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9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9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ъект 2"/>
          <p:cNvSpPr>
            <a:spLocks noGrp="1"/>
          </p:cNvSpPr>
          <p:nvPr>
            <p:ph idx="1"/>
          </p:nvPr>
        </p:nvSpPr>
        <p:spPr>
          <a:xfrm>
            <a:off x="1594020" y="908720"/>
            <a:ext cx="8966477" cy="5949280"/>
          </a:xfr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Autofit/>
          </a:bodyPr>
          <a:lstStyle/>
          <a:p>
            <a:pPr lvl="0" algn="just">
              <a:buFont typeface="Wingdings" pitchFamily="2" charset="2"/>
              <a:buChar char="Ø"/>
            </a:pP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у работодателя </a:t>
            </a:r>
            <a:r>
              <a:rPr lang="ru-RU" sz="23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 последнему месту работы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3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(за период работы у данного работодателя)</a:t>
            </a: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 на бумажном носителе, заверенные надлежащим образом, или в форме электронного документа, подписанного усиленной квалифицированной электронной подписью (при ее наличии у работодателя);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в многофункциональном центре предоставления государственных и муниципальных услуг на бумажном носителе, заверенные надлежащим образом;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в Пенсионном фонде Российской Федерации на бумажном носителе, заверенные надлежащим образом, или в форме электронного документа, подписанного усиленной квалифицированной электронной подписью;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с использованием единого портала государственных и муниципальных услуг в форме электронного документа, подписанного усиленной квалифицированной электронной подписью.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Номер слайда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1F2B106-6A51-45D5-9B3C-2989B1FE846C}" type="slidenum">
              <a:rPr lang="ru-RU" altLang="ru-RU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ru-RU" alt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775520" y="0"/>
            <a:ext cx="3168352" cy="260648"/>
          </a:xfrm>
          <a:prstGeom prst="rect">
            <a:avLst/>
          </a:prstGeom>
          <a:solidFill>
            <a:srgbClr val="D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0359581"/>
              </p:ext>
            </p:extLst>
          </p:nvPr>
        </p:nvGraphicFramePr>
        <p:xfrm>
          <a:off x="1199456" y="-27384"/>
          <a:ext cx="9186456" cy="823154"/>
        </p:xfrm>
        <a:graphic>
          <a:graphicData uri="http://schemas.openxmlformats.org/drawingml/2006/table">
            <a:tbl>
              <a:tblPr firstRow="1" bandRow="1">
                <a:effectLst/>
                <a:tableStyleId>{2D5ABB26-0587-4C30-8999-92F81FD0307C}</a:tableStyleId>
              </a:tblPr>
              <a:tblGrid>
                <a:gridCol w="9186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0736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600" b="1" kern="1200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ЗАРЕГИСТРИРОВАННОЕ ЛИЦО, ИМЕЮЩЕЕ СТАЖ РАБОТЫ ПО ТРУДОВОМУ ДОГОВОРУ, МОЖЕТ ПОЛУЧАТЬ СВЕДЕНИЯ О ТРУДОВОЙ ДЕЯТЕЛЬНОСТИ:</a:t>
                      </a:r>
                    </a:p>
                  </a:txBody>
                  <a:tcPr marL="91427" marR="91427" marT="45817" marB="45817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426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1631504" y="188640"/>
            <a:ext cx="8928992" cy="122413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определяет органы, которые вправе утверждать </a:t>
            </a:r>
            <a:r>
              <a:rPr lang="ru-RU" sz="1600" b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ФОРМЫ ДОКУМЕНТОВ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необходимые для формирования сведений о трудовой деятельности зарегистрированных лиц в электронной форме, а также порядок их заполнения 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603880" y="1700808"/>
            <a:ext cx="8956616" cy="28803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algn="just">
              <a:spcAft>
                <a:spcPts val="600"/>
              </a:spcAft>
              <a:defRPr/>
            </a:pPr>
            <a:r>
              <a:rPr lang="ru-RU" sz="1700" b="1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Федеральный </a:t>
            </a:r>
            <a:r>
              <a:rPr lang="ru-RU" sz="1700" b="1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орган исполнительной власти, осуществляющий функции по выработке и реализации государственной политики и нормативно-правовому регулированию в сфере </a:t>
            </a:r>
            <a:r>
              <a:rPr lang="ru-RU" sz="1700" b="1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труда (Министерство труда и социальной защиты РФ),                          </a:t>
            </a:r>
            <a:r>
              <a:rPr lang="ru-RU" sz="1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согласованию с Пенсионным фондом Российской Федерации утверждает</a:t>
            </a:r>
            <a:r>
              <a:rPr lang="ru-RU" sz="1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17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ru-RU" sz="1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форму </a:t>
            </a:r>
            <a:r>
              <a:rPr lang="ru-RU" sz="1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предоставления работнику работодателем сведений о трудовой деятельности </a:t>
            </a:r>
            <a:r>
              <a:rPr lang="ru-RU" sz="1700" b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за период работы </a:t>
            </a:r>
            <a:r>
              <a:rPr lang="ru-RU" sz="1700" b="1" u="sng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у данного работодателя </a:t>
            </a:r>
            <a:r>
              <a:rPr lang="ru-RU" sz="1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порядок ее </a:t>
            </a:r>
            <a:r>
              <a:rPr lang="ru-RU" sz="1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заполнения;</a:t>
            </a:r>
          </a:p>
          <a:p>
            <a:pPr algn="just">
              <a:buFont typeface="Wingdings" pitchFamily="2" charset="2"/>
              <a:buChar char="Ø"/>
              <a:defRPr/>
            </a:pPr>
            <a:r>
              <a:rPr lang="ru-RU" sz="1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форму </a:t>
            </a:r>
            <a:r>
              <a:rPr lang="ru-RU" sz="1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предоставления лицу, имеющему стаж работы по трудовому договору, сведений о трудовой деятельности из информационных ресурсов Пенсионного фонда Российской Федерации и порядок её заполнения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703513" y="4869161"/>
            <a:ext cx="8821487" cy="180890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Пенсионный фонд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Российской Федерации по согласованию с Минтрудом России устанавливает форму представления работодателем сведений о трудовой деятельности для хранения в информационных ресурсах Пенсионного фонда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РФ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9562209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775520" y="0"/>
            <a:ext cx="3168352" cy="260648"/>
          </a:xfrm>
          <a:prstGeom prst="rect">
            <a:avLst/>
          </a:prstGeom>
          <a:solidFill>
            <a:srgbClr val="D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AutoShape 2" descr="https://praxiscom.ru/wp-content/uploads/original.png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4" descr="https://praxiscom.ru/wp-content/uploads/original.png"/>
          <p:cNvSpPr>
            <a:spLocks noChangeAspect="1" noChangeArrowheads="1"/>
          </p:cNvSpPr>
          <p:nvPr/>
        </p:nvSpPr>
        <p:spPr bwMode="auto">
          <a:xfrm>
            <a:off x="1831975" y="79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0"/>
          </p:nvPr>
        </p:nvSpPr>
        <p:spPr>
          <a:xfrm>
            <a:off x="9912424" y="6525940"/>
            <a:ext cx="582166" cy="215428"/>
          </a:xfrm>
        </p:spPr>
        <p:txBody>
          <a:bodyPr/>
          <a:lstStyle/>
          <a:p>
            <a:fld id="{01A3AFC1-63AA-44E6-BB46-C3F8142C6CC7}" type="slidenum">
              <a:rPr lang="ru-RU" smtClean="0"/>
              <a:pPr/>
              <a:t>25</a:t>
            </a:fld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1631505" y="355762"/>
          <a:ext cx="8928991" cy="5431095"/>
        </p:xfrm>
        <a:graphic>
          <a:graphicData uri="http://schemas.openxmlformats.org/drawingml/2006/table">
            <a:tbl>
              <a:tblPr/>
              <a:tblGrid>
                <a:gridCol w="3512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56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54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14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13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03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385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5237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2618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0267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2885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2885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6593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517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73585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144981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151826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590963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49298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</a:tblGrid>
              <a:tr h="187320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1200" b="0" i="0" u="sng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Форма СЗВ-ТД</a:t>
                      </a:r>
                      <a:endParaRPr lang="ru-RU" sz="1200" b="0" i="0" u="sng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2157">
                <a:tc gridSpan="20"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ПРОЕКТ Сведения о трудовой деятельности зарегистрированного лица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7320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Сведения о страхователе: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7320">
                <a:tc gridSpan="20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Регистрационный номер в ПФР  __________________________________________________________________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7320">
                <a:tc gridSpan="20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Работодатель (наименование)      __________________________________________________________________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7320">
                <a:tc gridSpan="20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ИНН                                                 __________________________________________________________________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7320">
                <a:tc gridSpan="20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КПП                                                 __________________________________________________________________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2483">
                <a:tc gridSpan="3">
                  <a:txBody>
                    <a:bodyPr/>
                    <a:lstStyle/>
                    <a:p>
                      <a:pPr algn="ctr" fontAlgn="ctr"/>
                      <a:endParaRPr lang="ru-RU" sz="5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5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7320">
                <a:tc gridSpan="20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СНИЛС     ______________________________________________________________________________________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7320">
                <a:tc gridSpan="20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Фамилия   ______________________________________________________________________________________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7320">
                <a:tc gridSpan="20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Имя           ______________________________________________________________________________________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7320">
                <a:tc gridSpan="20"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Отчество  ______________________________________________________________________________________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2483">
                <a:tc gridSpan="3">
                  <a:txBody>
                    <a:bodyPr/>
                    <a:lstStyle/>
                    <a:p>
                      <a:pPr algn="l" fontAlgn="ctr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2483">
                <a:tc gridSpan="10"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Подано заявление о продолжении ведения трудовой книжки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7739">
                <a:tc gridSpan="3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дата подачи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Признак отмены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2483">
                <a:tc gridSpan="8"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Подано заявление о представлении сведений о трудовой деятельности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2483">
                <a:tc gridSpan="3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дата подачи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t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Признак отмены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2483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Отчетный период: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месяц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6920">
                <a:tc gridSpan="15">
                  <a:txBody>
                    <a:bodyPr/>
                    <a:lstStyle/>
                    <a:p>
                      <a:pPr algn="l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(01 – январь, 02 – февраль, 03 – март, 04 – апрель, 05 – май, 06 – июнь, 07 – июль, 08 – август, 09 – сентябрь, 10 – октябрь, 11 – ноябрь, 12 – декабрь)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6670">
                <a:tc>
                  <a:txBody>
                    <a:bodyPr/>
                    <a:lstStyle/>
                    <a:p>
                      <a:pPr algn="l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800" dirty="0"/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lang="ru-RU" sz="800" dirty="0" smtClean="0"/>
                    </a:p>
                    <a:p>
                      <a:endParaRPr lang="ru-RU" sz="800" dirty="0"/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280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№№ п/п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Признак отмены мероприятия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8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Сведения о трудовой деятельности зарегистрированного лица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34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Дата (число,  месяц, год) приема, перевода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увольнения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Вид мероприятия (прием, перевод</a:t>
                      </a:r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9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увольнение) 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Основание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6769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Должность, профессия, специальность,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квалификация, структурное подразделение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Вид поручаемой работы</a:t>
                      </a:r>
                    </a:p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Статья, пункт   Трудового кодекса РФ, федерального закона, причины при увольнении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документа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Номер документа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212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9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5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ru-RU" sz="9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5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9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  <a:endParaRPr lang="ru-RU" sz="9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5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5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9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5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9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5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5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02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9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5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5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endParaRPr lang="ru-RU" sz="9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5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5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9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5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9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5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5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022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9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5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9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5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endParaRPr lang="ru-RU" sz="9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5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5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9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9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5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9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5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5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679576" y="6021288"/>
            <a:ext cx="880891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/>
              <a:t>Код из пяти </a:t>
            </a:r>
            <a:r>
              <a:rPr lang="ru-RU" sz="1400" b="1" dirty="0"/>
              <a:t>цифровых знаков в соответствии со справочником «ОК 010-2014 (МСКЗ-08). Общероссийский классификатор занятий» (принят и введен в действие Приказом Федерального агентства по техническому регулированию и метрологии от 12.12.2014 № 2020-ст)</a:t>
            </a:r>
          </a:p>
        </p:txBody>
      </p:sp>
      <p:sp>
        <p:nvSpPr>
          <p:cNvPr id="7" name="Стрелка вверх 6"/>
          <p:cNvSpPr/>
          <p:nvPr/>
        </p:nvSpPr>
        <p:spPr>
          <a:xfrm>
            <a:off x="6672064" y="5815622"/>
            <a:ext cx="432048" cy="21602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9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https://praxiscom.ru/wp-content/uploads/original.png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4" descr="https://praxiscom.ru/wp-content/uploads/original.png"/>
          <p:cNvSpPr>
            <a:spLocks noChangeAspect="1" noChangeArrowheads="1"/>
          </p:cNvSpPr>
          <p:nvPr/>
        </p:nvSpPr>
        <p:spPr bwMode="auto">
          <a:xfrm>
            <a:off x="1831975" y="79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0"/>
          </p:nvPr>
        </p:nvSpPr>
        <p:spPr>
          <a:xfrm>
            <a:off x="9912424" y="6525940"/>
            <a:ext cx="582166" cy="215428"/>
          </a:xfrm>
        </p:spPr>
        <p:txBody>
          <a:bodyPr/>
          <a:lstStyle/>
          <a:p>
            <a:fld id="{01A3AFC1-63AA-44E6-BB46-C3F8142C6CC7}" type="slidenum">
              <a:rPr lang="ru-RU" smtClean="0"/>
              <a:pPr/>
              <a:t>26</a:t>
            </a:fld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0" y="-1763"/>
            <a:ext cx="12183689" cy="523220"/>
          </a:xfrm>
          <a:prstGeom prst="rect">
            <a:avLst/>
          </a:prstGeom>
          <a:solidFill>
            <a:schemeClr val="accent1">
              <a:alpha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                                                                 </a:t>
            </a:r>
            <a:r>
              <a:rPr lang="ru-RU" sz="1400" b="1" dirty="0"/>
              <a:t>«</a:t>
            </a:r>
            <a:r>
              <a:rPr lang="ru-RU" sz="1400" b="1" dirty="0"/>
              <a:t>ОК 010-2014 (МСКЗ-08). Общероссийский классификатор занятий</a:t>
            </a:r>
            <a:r>
              <a:rPr lang="ru-RU" sz="1400" b="1" dirty="0"/>
              <a:t>»</a:t>
            </a:r>
          </a:p>
          <a:p>
            <a:pPr algn="ctr"/>
            <a:r>
              <a:rPr lang="ru-RU" sz="1400" b="1" dirty="0"/>
              <a:t>Пример</a:t>
            </a:r>
            <a:r>
              <a:rPr lang="en-US" sz="1400" b="1" dirty="0"/>
              <a:t>                                           </a:t>
            </a:r>
            <a:endParaRPr lang="ru-RU" sz="14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1408361"/>
              </p:ext>
            </p:extLst>
          </p:nvPr>
        </p:nvGraphicFramePr>
        <p:xfrm>
          <a:off x="1055440" y="531158"/>
          <a:ext cx="10624193" cy="63318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09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03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44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28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Код</a:t>
                      </a:r>
                      <a:endParaRPr lang="ru-RU" sz="115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КЧ</a:t>
                      </a:r>
                      <a:endParaRPr lang="ru-RU" sz="115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Наименование групп занятий</a:t>
                      </a:r>
                      <a:endParaRPr lang="ru-RU" sz="115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8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1</a:t>
                      </a:r>
                      <a:endParaRPr lang="ru-RU" sz="115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b="1">
                          <a:effectLst/>
                        </a:rPr>
                        <a:t> </a:t>
                      </a:r>
                      <a:endParaRPr lang="ru-RU" sz="1150" b="1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b="1" dirty="0">
                          <a:effectLst/>
                        </a:rPr>
                        <a:t>РУКОВОДИТЕЛИ</a:t>
                      </a:r>
                      <a:endParaRPr lang="ru-RU" sz="1150" b="1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28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11</a:t>
                      </a:r>
                      <a:endParaRPr lang="ru-RU" sz="115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3</a:t>
                      </a:r>
                      <a:endParaRPr lang="ru-RU" sz="115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Руководители высшего звена, высшие должностные лица и законодатели</a:t>
                      </a:r>
                      <a:endParaRPr lang="ru-RU" sz="115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21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111</a:t>
                      </a:r>
                      <a:endParaRPr lang="ru-RU" sz="115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6</a:t>
                      </a:r>
                      <a:endParaRPr lang="ru-RU" sz="115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Руководители (представители) федеральных и региональных органов законодательной, судебной и исполнительной власти, их аппаратов и иных органов</a:t>
                      </a:r>
                      <a:endParaRPr lang="ru-RU" sz="115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34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1112</a:t>
                      </a:r>
                      <a:endParaRPr lang="ru-RU" sz="115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</a:rPr>
                        <a:t>3</a:t>
                      </a:r>
                      <a:endParaRPr lang="ru-RU" sz="115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</a:rPr>
                        <a:t>Руководители (представители) федеральных и региональных органов исполнительной и судебной власти и их аппаратов</a:t>
                      </a:r>
                      <a:endParaRPr lang="ru-RU" sz="115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28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b="1" i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2</a:t>
                      </a:r>
                      <a:endParaRPr lang="ru-RU" sz="115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b="1" i="1">
                          <a:effectLst/>
                          <a:latin typeface="Calibri"/>
                          <a:ea typeface="Times New Roman"/>
                          <a:cs typeface="Calibri"/>
                        </a:rPr>
                        <a:t>СПЕЦИАЛИСТЫ ВЫСШЕГО УРОВНЯ КВАЛИФИКАЦИИ</a:t>
                      </a:r>
                      <a:endParaRPr lang="ru-RU" sz="115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28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Calibri"/>
                          <a:ea typeface="Times New Roman"/>
                          <a:cs typeface="Calibri"/>
                        </a:rPr>
                        <a:t>21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Calibri"/>
                          <a:ea typeface="Times New Roman"/>
                          <a:cs typeface="Calibri"/>
                        </a:rPr>
                        <a:t>4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Специалисты в области науки и техники</a:t>
                      </a: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28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Calibri"/>
                          <a:ea typeface="Times New Roman"/>
                          <a:cs typeface="Calibri"/>
                        </a:rPr>
                        <a:t>211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Calibri"/>
                          <a:ea typeface="Times New Roman"/>
                          <a:cs typeface="Calibri"/>
                        </a:rPr>
                        <a:t>7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Физики, химики и специалисты родственных занятий</a:t>
                      </a: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28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Calibri"/>
                          <a:ea typeface="Times New Roman"/>
                          <a:cs typeface="Calibri"/>
                        </a:rPr>
                        <a:t>2111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Calibri"/>
                          <a:ea typeface="Times New Roman"/>
                          <a:cs typeface="Calibri"/>
                        </a:rPr>
                        <a:t>0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Физики и астрономы</a:t>
                      </a: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28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b="1" i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3</a:t>
                      </a:r>
                      <a:endParaRPr lang="ru-RU" sz="115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b="1" i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СПЕЦИАЛИСТЫ СРЕДНЕГО УРОВНЯ КВАЛИФИКАЦИИ</a:t>
                      </a:r>
                      <a:endParaRPr lang="ru-RU" sz="115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28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Calibri"/>
                          <a:ea typeface="Times New Roman"/>
                          <a:cs typeface="Calibri"/>
                        </a:rPr>
                        <a:t>31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Calibri"/>
                          <a:ea typeface="Times New Roman"/>
                          <a:cs typeface="Calibri"/>
                        </a:rPr>
                        <a:t>5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Специалисты-техники в области науки и техники</a:t>
                      </a: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28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Calibri"/>
                          <a:ea typeface="Times New Roman"/>
                          <a:cs typeface="Calibri"/>
                        </a:rPr>
                        <a:t>311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Calibri"/>
                          <a:ea typeface="Times New Roman"/>
                          <a:cs typeface="Calibri"/>
                        </a:rPr>
                        <a:t>8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Calibri"/>
                          <a:ea typeface="Times New Roman"/>
                          <a:cs typeface="Calibri"/>
                        </a:rPr>
                        <a:t>Техники в области физических и технических наук</a:t>
                      </a: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28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Calibri"/>
                          <a:ea typeface="Times New Roman"/>
                          <a:cs typeface="Calibri"/>
                        </a:rPr>
                        <a:t>3111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Calibri"/>
                          <a:ea typeface="Times New Roman"/>
                          <a:cs typeface="Calibri"/>
                        </a:rPr>
                        <a:t>1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Техники в области химических и физических наук</a:t>
                      </a: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28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Calibri"/>
                          <a:ea typeface="Times New Roman"/>
                          <a:cs typeface="Calibri"/>
                        </a:rPr>
                        <a:t>3112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Calibri"/>
                          <a:ea typeface="Times New Roman"/>
                          <a:cs typeface="Calibri"/>
                        </a:rPr>
                        <a:t>5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Техники по гражданскому строительству</a:t>
                      </a: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28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b="1" i="1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4</a:t>
                      </a:r>
                      <a:endParaRPr lang="ru-RU" sz="1150" dirty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b="1" i="1">
                          <a:effectLst/>
                          <a:latin typeface="Calibri"/>
                          <a:ea typeface="Times New Roman"/>
                          <a:cs typeface="Calibri"/>
                        </a:rPr>
                        <a:t>СЛУЖАЩИЕ, ЗАНЯТЫЕ ПОДГОТОВКОЙ И ОФОРМЛЕНИЕМ ДОКУМЕНТАЦИИ, УЧЕТОМ И ОБСЛУЖИВАНИЕМ</a:t>
                      </a:r>
                      <a:endParaRPr lang="ru-RU" sz="115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28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Calibri"/>
                          <a:ea typeface="Times New Roman"/>
                          <a:cs typeface="Calibri"/>
                        </a:rPr>
                        <a:t>41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Calibri"/>
                          <a:ea typeface="Times New Roman"/>
                          <a:cs typeface="Calibri"/>
                        </a:rPr>
                        <a:t>6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Служащие общего профиля и обслуживающие офисную технику</a:t>
                      </a: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328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Calibri"/>
                          <a:ea typeface="Times New Roman"/>
                          <a:cs typeface="Calibri"/>
                        </a:rPr>
                        <a:t>411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Calibri"/>
                          <a:ea typeface="Times New Roman"/>
                          <a:cs typeface="Calibri"/>
                        </a:rPr>
                        <a:t>9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effectLst/>
                          <a:latin typeface="Calibri"/>
                          <a:ea typeface="Times New Roman"/>
                          <a:cs typeface="Calibri"/>
                        </a:rPr>
                        <a:t>Офисные служащие общего профиля</a:t>
                      </a: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328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4110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9</a:t>
                      </a: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effectLst/>
                          <a:latin typeface="Calibri"/>
                          <a:ea typeface="Times New Roman"/>
                          <a:cs typeface="Calibri"/>
                        </a:rPr>
                        <a:t>Офисные служащие общего профиля</a:t>
                      </a: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490816" y="-3402"/>
            <a:ext cx="3168352" cy="260648"/>
          </a:xfrm>
          <a:prstGeom prst="rect">
            <a:avLst/>
          </a:prstGeom>
          <a:solidFill>
            <a:srgbClr val="D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62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775520" y="0"/>
            <a:ext cx="3168352" cy="260648"/>
          </a:xfrm>
          <a:prstGeom prst="rect">
            <a:avLst/>
          </a:prstGeom>
          <a:solidFill>
            <a:srgbClr val="D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AutoShape 2" descr="https://praxiscom.ru/wp-content/uploads/original.png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4" descr="https://praxiscom.ru/wp-content/uploads/original.png"/>
          <p:cNvSpPr>
            <a:spLocks noChangeAspect="1" noChangeArrowheads="1"/>
          </p:cNvSpPr>
          <p:nvPr/>
        </p:nvSpPr>
        <p:spPr bwMode="auto">
          <a:xfrm>
            <a:off x="1831975" y="79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0"/>
          </p:nvPr>
        </p:nvSpPr>
        <p:spPr>
          <a:xfrm>
            <a:off x="9912424" y="6525940"/>
            <a:ext cx="582166" cy="215428"/>
          </a:xfrm>
        </p:spPr>
        <p:txBody>
          <a:bodyPr/>
          <a:lstStyle/>
          <a:p>
            <a:fld id="{01A3AFC1-63AA-44E6-BB46-C3F8142C6CC7}" type="slidenum">
              <a:rPr lang="ru-RU" smtClean="0"/>
              <a:pPr/>
              <a:t>27</a:t>
            </a:fld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1453770"/>
              </p:ext>
            </p:extLst>
          </p:nvPr>
        </p:nvGraphicFramePr>
        <p:xfrm>
          <a:off x="1596008" y="201354"/>
          <a:ext cx="9036496" cy="491343"/>
        </p:xfrm>
        <a:graphic>
          <a:graphicData uri="http://schemas.openxmlformats.org/drawingml/2006/table">
            <a:tbl>
              <a:tblPr firstRow="1" bandRow="1">
                <a:effectLst/>
                <a:tableStyleId>{2D5ABB26-0587-4C30-8999-92F81FD0307C}</a:tableStyleId>
              </a:tblPr>
              <a:tblGrid>
                <a:gridCol w="9036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134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Проект формы «Сведения</a:t>
                      </a:r>
                      <a:r>
                        <a:rPr lang="ru-RU" sz="1600" b="1" kern="1200" baseline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о трудовой деятельности работника</a:t>
                      </a: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</a:p>
                  </a:txBody>
                  <a:tcPr marL="91427" marR="91427" marT="45817" marB="45817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547771" y="5949280"/>
            <a:ext cx="8880921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  <a:latin typeface="Franklin Gothic Book" panose="020B0503020102020204" pitchFamily="34" charset="0"/>
              </a:rPr>
              <a:t>При заполнении формы работодателем указываются периоды трудовой деятельности у данного работодателя</a:t>
            </a:r>
            <a:endParaRPr lang="ru-RU" sz="2000" dirty="0">
              <a:solidFill>
                <a:srgbClr val="00206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159896" y="2132856"/>
            <a:ext cx="1224136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6457678"/>
              </p:ext>
            </p:extLst>
          </p:nvPr>
        </p:nvGraphicFramePr>
        <p:xfrm>
          <a:off x="1751582" y="620688"/>
          <a:ext cx="8743008" cy="5256584"/>
        </p:xfrm>
        <a:graphic>
          <a:graphicData uri="http://schemas.openxmlformats.org/drawingml/2006/table">
            <a:tbl>
              <a:tblPr/>
              <a:tblGrid>
                <a:gridCol w="12864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29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93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14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64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14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14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302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591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1145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0028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9234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81466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800" b="0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Форма СЗИ-ТД</a:t>
                      </a:r>
                    </a:p>
                  </a:txBody>
                  <a:tcPr marL="4434" marR="4434" marT="4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174">
                <a:tc gridSpan="12">
                  <a:txBody>
                    <a:bodyPr/>
                    <a:lstStyle/>
                    <a:p>
                      <a:pPr algn="ctr" fontAlgn="ctr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Сведения о трудовой деятельности зарегистрированного лица</a:t>
                      </a:r>
                    </a:p>
                  </a:txBody>
                  <a:tcPr marL="4434" marR="4434" marT="4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9758">
                <a:tc>
                  <a:txBody>
                    <a:bodyPr/>
                    <a:lstStyle/>
                    <a:p>
                      <a:pPr algn="ctr" fontAlgn="ctr"/>
                      <a:endParaRPr lang="ru-RU" sz="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34" marR="4434" marT="4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3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34" marR="4434" marT="4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1466">
                <a:tc gridSpan="12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СНИЛС     ______________________________________________________________________________________</a:t>
                      </a:r>
                    </a:p>
                  </a:txBody>
                  <a:tcPr marL="4434" marR="4434" marT="4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1466">
                <a:tc gridSpan="12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Фамилия   ______________________________________________________________________________________</a:t>
                      </a:r>
                    </a:p>
                  </a:txBody>
                  <a:tcPr marL="4434" marR="4434" marT="4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1466">
                <a:tc gridSpan="12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Имя           ______________________________________________________________________________________</a:t>
                      </a:r>
                    </a:p>
                  </a:txBody>
                  <a:tcPr marL="4434" marR="4434" marT="4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1466">
                <a:tc gridSpan="12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Отчество  ______________________________________________________________________________________</a:t>
                      </a:r>
                    </a:p>
                  </a:txBody>
                  <a:tcPr marL="4434" marR="4434" marT="4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1906">
                <a:tc gridSpan="12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Дата рождения "____" ____________   ___________</a:t>
                      </a:r>
                    </a:p>
                  </a:txBody>
                  <a:tcPr marL="4434" marR="4434" marT="4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9758">
                <a:tc>
                  <a:txBody>
                    <a:bodyPr/>
                    <a:lstStyle/>
                    <a:p>
                      <a:pPr algn="l" fontAlgn="ctr"/>
                      <a:endParaRPr lang="ru-RU" sz="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34" marR="4434" marT="4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34" marR="4434" marT="4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1466">
                <a:tc gridSpan="5"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Подано заявление о продолжении ведения трудовой книжки </a:t>
                      </a: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9758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дата подачи</a:t>
                      </a:r>
                    </a:p>
                  </a:txBody>
                  <a:tcPr marL="4434" marR="4434" marT="4434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34" marR="4434" marT="443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1466">
                <a:tc gridSpan="5">
                  <a:txBody>
                    <a:bodyPr/>
                    <a:lstStyle/>
                    <a:p>
                      <a:pPr algn="l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Подано заявление о представлении сведений о трудовой деятельности</a:t>
                      </a: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4" marR="4434" marT="443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34" marR="4434" marT="443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34" marR="4434" marT="443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34" marR="4434" marT="443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9758"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дата подачи</a:t>
                      </a:r>
                    </a:p>
                  </a:txBody>
                  <a:tcPr marL="4434" marR="4434" marT="4434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34" marR="4434" marT="443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5613">
                <a:tc>
                  <a:txBody>
                    <a:bodyPr/>
                    <a:lstStyle/>
                    <a:p>
                      <a:pPr algn="l" fontAlgn="ctr"/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34" marR="4434" marT="4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34" marR="4434" marT="4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0735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№№ п/п</a:t>
                      </a:r>
                    </a:p>
                  </a:txBody>
                  <a:tcPr marL="4434" marR="4434" marT="4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Работодатель (наименование)</a:t>
                      </a:r>
                    </a:p>
                  </a:txBody>
                  <a:tcPr marL="4434" marR="4434" marT="4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Сведения о трудовой деятельности зарегистрированного лица</a:t>
                      </a:r>
                    </a:p>
                  </a:txBody>
                  <a:tcPr marL="4434" marR="4434" marT="4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97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Дата (число,  месяц, год) приема, перевода, приостановления, увольнения</a:t>
                      </a:r>
                    </a:p>
                  </a:txBody>
                  <a:tcPr marL="4434" marR="4434" marT="4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Вид мероприятия (прием, перевод, приостановление, увольнение)   </a:t>
                      </a:r>
                    </a:p>
                  </a:txBody>
                  <a:tcPr marL="4434" marR="4434" marT="4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4434" marR="4434" marT="4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Основание </a:t>
                      </a:r>
                    </a:p>
                  </a:txBody>
                  <a:tcPr marL="4434" marR="4434" marT="4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747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Должность, профессия, специальность, квалификация, структурное подразделение</a:t>
                      </a:r>
                    </a:p>
                  </a:txBody>
                  <a:tcPr marL="4434" marR="4434" marT="4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Вид поручаемой работы</a:t>
                      </a:r>
                    </a:p>
                  </a:txBody>
                  <a:tcPr marL="4434" marR="4434" marT="4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Статья, пункт   Трудового кодекса РФ, федерального закона, причины при увольнении</a:t>
                      </a:r>
                    </a:p>
                  </a:txBody>
                  <a:tcPr marL="4434" marR="4434" marT="4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документа</a:t>
                      </a:r>
                    </a:p>
                  </a:txBody>
                  <a:tcPr marL="4434" marR="4434" marT="4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Дата</a:t>
                      </a:r>
                    </a:p>
                  </a:txBody>
                  <a:tcPr marL="4434" marR="4434" marT="4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Номер документа</a:t>
                      </a:r>
                    </a:p>
                  </a:txBody>
                  <a:tcPr marL="4434" marR="4434" marT="4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56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4434" marR="4434" marT="4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4434" marR="4434" marT="4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4434" marR="4434" marT="4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4434" marR="4434" marT="4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4434" marR="4434" marT="4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4434" marR="4434" marT="4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4434" marR="4434" marT="4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4434" marR="4434" marT="4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4434" marR="4434" marT="4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4434" marR="4434" marT="4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56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4" marR="4434" marT="4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4" marR="4434" marT="4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4" marR="4434" marT="4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4" marR="4434" marT="4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4" marR="4434" marT="4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4" marR="4434" marT="4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4" marR="4434" marT="4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4" marR="4434" marT="4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4" marR="4434" marT="4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4" marR="4434" marT="4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56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4" marR="4434" marT="4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4" marR="4434" marT="4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4" marR="4434" marT="4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4" marR="4434" marT="4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4" marR="4434" marT="4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4" marR="4434" marT="4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4" marR="4434" marT="4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4" marR="4434" marT="4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4" marR="4434" marT="4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4" marR="4434" marT="4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56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4" marR="4434" marT="4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4" marR="4434" marT="4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4" marR="4434" marT="4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4" marR="4434" marT="4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4" marR="4434" marT="4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4" marR="4434" marT="4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4" marR="4434" marT="4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4" marR="4434" marT="4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4" marR="4434" marT="4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4434" marR="4434" marT="4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1466"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34" marR="4434" marT="443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34" marR="4434" marT="443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1466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ru-RU" sz="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_______________________________                                  ___________________                       _____________</a:t>
                      </a:r>
                    </a:p>
                  </a:txBody>
                  <a:tcPr marL="4434" marR="4434" marT="4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975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Должность уполномоченного лица</a:t>
                      </a:r>
                    </a:p>
                  </a:txBody>
                  <a:tcPr marL="4434" marR="4434" marT="4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69758">
                <a:tc>
                  <a:txBody>
                    <a:bodyPr/>
                    <a:lstStyle/>
                    <a:p>
                      <a:pPr algn="l" fontAlgn="ctr"/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34" marR="4434" marT="4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434" marR="4434" marT="4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М.П. (при наличии)</a:t>
                      </a:r>
                    </a:p>
                  </a:txBody>
                  <a:tcPr marL="4434" marR="4434" marT="4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Для пересылки в электронном виде документ подписывается</a:t>
                      </a: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6975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«____»  ___________ _______ г.</a:t>
                      </a:r>
                    </a:p>
                  </a:txBody>
                  <a:tcPr marL="4434" marR="4434" marT="4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квалифицированной  электронной подписью уполномоченного лица</a:t>
                      </a: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46706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7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(дата)</a:t>
                      </a:r>
                    </a:p>
                  </a:txBody>
                  <a:tcPr marL="4434" marR="4434" marT="4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34" marR="4434" marT="4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776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775520" y="0"/>
            <a:ext cx="3168352" cy="260648"/>
          </a:xfrm>
          <a:prstGeom prst="rect">
            <a:avLst/>
          </a:prstGeom>
          <a:solidFill>
            <a:srgbClr val="D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AutoShape 2" descr="https://praxiscom.ru/wp-content/uploads/original.png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4" descr="https://praxiscom.ru/wp-content/uploads/original.png"/>
          <p:cNvSpPr>
            <a:spLocks noChangeAspect="1" noChangeArrowheads="1"/>
          </p:cNvSpPr>
          <p:nvPr/>
        </p:nvSpPr>
        <p:spPr bwMode="auto">
          <a:xfrm>
            <a:off x="1831975" y="79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839416" y="836712"/>
            <a:ext cx="9592616" cy="4847481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Принятие законов потребует внесения изменений в:</a:t>
            </a:r>
          </a:p>
          <a:p>
            <a:pPr algn="just">
              <a:lnSpc>
                <a:spcPct val="150000"/>
              </a:lnSpc>
            </a:pPr>
            <a:endParaRPr lang="ru-RU" sz="1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22 федеральных закона;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18  указов Президента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Российской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Федерации;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олее 60 постановлений  Правительства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Российской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Федерации;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олее 900 приказов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федеральных органов исполнительной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власти;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более 800 нормативных правовых актов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субъектов Российской Федерации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органов местного самоуправления. </a:t>
            </a:r>
          </a:p>
        </p:txBody>
      </p:sp>
    </p:spTree>
    <p:extLst>
      <p:ext uri="{BB962C8B-B14F-4D97-AF65-F5344CB8AC3E}">
        <p14:creationId xmlns:p14="http://schemas.microsoft.com/office/powerpoint/2010/main" val="1796433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ъект 2"/>
          <p:cNvSpPr>
            <a:spLocks noGrp="1"/>
          </p:cNvSpPr>
          <p:nvPr>
            <p:ph idx="1"/>
          </p:nvPr>
        </p:nvSpPr>
        <p:spPr>
          <a:xfrm>
            <a:off x="1919536" y="980728"/>
            <a:ext cx="8570940" cy="5472608"/>
          </a:xfrm>
        </p:spPr>
        <p:txBody>
          <a:bodyPr>
            <a:noAutofit/>
          </a:bodyPr>
          <a:lstStyle/>
          <a:p>
            <a:pPr marL="0" indent="0" algn="just">
              <a:buNone/>
              <a:defRPr/>
            </a:pPr>
            <a:r>
              <a:rPr lang="ru-RU" altLang="ru-RU" sz="2100" dirty="0">
                <a:solidFill>
                  <a:srgbClr val="002060"/>
                </a:solidFill>
                <a:latin typeface="Franklin Gothic Book" panose="020B0503020102020204" pitchFamily="34" charset="0"/>
              </a:rPr>
              <a:t/>
            </a:r>
            <a:br>
              <a:rPr lang="ru-RU" altLang="ru-RU" sz="2100" dirty="0">
                <a:solidFill>
                  <a:srgbClr val="002060"/>
                </a:solidFill>
                <a:latin typeface="Franklin Gothic Book" panose="020B0503020102020204" pitchFamily="34" charset="0"/>
              </a:rPr>
            </a:br>
            <a:r>
              <a:rPr lang="ru-RU" altLang="ru-RU" sz="2100" dirty="0">
                <a:solidFill>
                  <a:srgbClr val="002060"/>
                </a:solidFill>
                <a:latin typeface="Franklin Gothic Book" panose="020B0503020102020204" pitchFamily="34" charset="0"/>
              </a:rPr>
              <a:t>	</a:t>
            </a:r>
            <a:r>
              <a:rPr lang="ru-RU" altLang="ru-RU" sz="2100" dirty="0">
                <a:solidFill>
                  <a:srgbClr val="002060"/>
                </a:solidFill>
                <a:latin typeface="Franklin Gothic Book" panose="020B0503020102020204" pitchFamily="34" charset="0"/>
              </a:rPr>
              <a:t>	</a:t>
            </a:r>
            <a:r>
              <a:rPr lang="ru-RU" altLang="ru-RU" sz="2100" dirty="0">
                <a:solidFill>
                  <a:srgbClr val="002060"/>
                </a:solidFill>
                <a:latin typeface="Franklin Gothic Book" panose="020B0503020102020204" pitchFamily="34" charset="0"/>
              </a:rPr>
              <a:t> </a:t>
            </a:r>
          </a:p>
          <a:p>
            <a:pPr marL="0" indent="0" algn="just">
              <a:buNone/>
              <a:defRPr/>
            </a:pPr>
            <a:endParaRPr lang="ru-RU" altLang="ru-RU" sz="2100" dirty="0">
              <a:solidFill>
                <a:srgbClr val="002060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775520" y="0"/>
            <a:ext cx="3168352" cy="260648"/>
          </a:xfrm>
          <a:prstGeom prst="rect">
            <a:avLst/>
          </a:prstGeom>
          <a:solidFill>
            <a:srgbClr val="D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/>
          </p:nvPr>
        </p:nvGraphicFramePr>
        <p:xfrm>
          <a:off x="2207568" y="-27384"/>
          <a:ext cx="8178344" cy="707367"/>
        </p:xfrm>
        <a:graphic>
          <a:graphicData uri="http://schemas.openxmlformats.org/drawingml/2006/table">
            <a:tbl>
              <a:tblPr firstRow="1" bandRow="1">
                <a:effectLst/>
                <a:tableStyleId>{2D5ABB26-0587-4C30-8999-92F81FD0307C}</a:tableStyleId>
              </a:tblPr>
              <a:tblGrid>
                <a:gridCol w="81783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07367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600" b="1" kern="1200" dirty="0" smtClean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27" marR="91427" marT="45817" marB="45817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423592" y="1268761"/>
            <a:ext cx="748883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ПОЛОЖЕНИЯ ТРУДОВОГО ЗАКОНОДАТЕЛЬСТВА, НАПРАВЛЕННЫЕ НА РЕАЛИЗАЦИЮ </a:t>
            </a:r>
          </a:p>
          <a:p>
            <a:pPr lvl="0" algn="ctr"/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 </a:t>
            </a:r>
          </a:p>
          <a:p>
            <a:pPr lvl="0" algn="ctr"/>
            <a:r>
              <a:rPr lang="ru-RU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«ЭЛЕКТРОННАЯ ТРУДОВАЯ КНИЖКА»</a:t>
            </a:r>
          </a:p>
        </p:txBody>
      </p:sp>
    </p:spTree>
    <p:extLst>
      <p:ext uri="{BB962C8B-B14F-4D97-AF65-F5344CB8AC3E}">
        <p14:creationId xmlns:p14="http://schemas.microsoft.com/office/powerpoint/2010/main" val="252368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631504" y="116632"/>
            <a:ext cx="8928992" cy="86409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88900" dist="50800" dir="1518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200" b="1" i="1" dirty="0">
                <a:solidFill>
                  <a:schemeClr val="tx1"/>
                </a:solidFill>
              </a:rPr>
              <a:t>ОБЯЗАННОСТИ РАБОТОДАТЕЛЯ СОГЛАСНО ТРУДОВОМУ ЗАКОНОДАТЕЛЬСТВУ</a:t>
            </a:r>
            <a:endParaRPr lang="ru-RU" sz="2200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915806" y="2132856"/>
            <a:ext cx="3820154" cy="3528392"/>
          </a:xfrm>
          <a:prstGeom prst="roundRect">
            <a:avLst/>
          </a:prstGeom>
          <a:gradFill>
            <a:gsLst>
              <a:gs pos="0">
                <a:schemeClr val="bg1">
                  <a:lumMod val="95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</a:gradFill>
          <a:ln>
            <a:solidFill>
              <a:schemeClr val="tx1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Статья 66 ТК РФ</a:t>
            </a:r>
          </a:p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ВЕДЕТ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ТРУДОВЫЕ КНИЖКИ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каждого работника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проработавшего у него свыше пяти дней, в случае, когда работа у данного работодателя является для работника основной </a:t>
            </a:r>
            <a:r>
              <a:rPr lang="ru-RU" sz="1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b="1" u="sng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за исключением случаев</a:t>
            </a:r>
            <a:r>
              <a:rPr lang="ru-RU" sz="1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если в соответствии с ТК РФ, иным федеральным законом трудовая книжка на работника не ведется)</a:t>
            </a:r>
            <a:endParaRPr lang="ru-RU" sz="1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678329" y="5990526"/>
            <a:ext cx="8691327" cy="750842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just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* За исключением работодателей – физических лиц, не являющихся индивидуальными предпринимателями 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672065" y="2453489"/>
            <a:ext cx="3624743" cy="2991735"/>
          </a:xfrm>
          <a:prstGeom prst="roundRect">
            <a:avLst/>
          </a:prstGeom>
          <a:solidFill>
            <a:srgbClr val="DC8CA3"/>
          </a:solidFill>
          <a:ln>
            <a:solidFill>
              <a:schemeClr val="tx1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200" b="1" dirty="0">
              <a:solidFill>
                <a:schemeClr val="tx1"/>
              </a:solidFill>
            </a:endParaRPr>
          </a:p>
          <a:p>
            <a:pPr algn="ctr">
              <a:defRPr/>
            </a:pPr>
            <a:endParaRPr lang="ru-RU" sz="1000" b="1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023993" y="2132856"/>
            <a:ext cx="4272815" cy="3456384"/>
          </a:xfrm>
          <a:prstGeom prst="roundRect">
            <a:avLst/>
          </a:prstGeom>
          <a:gradFill>
            <a:gsLst>
              <a:gs pos="0">
                <a:schemeClr val="bg2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</a:gradFill>
          <a:ln>
            <a:solidFill>
              <a:schemeClr val="tx1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200" b="1" dirty="0">
              <a:solidFill>
                <a:schemeClr val="tx1"/>
              </a:solidFill>
            </a:endParaRPr>
          </a:p>
          <a:p>
            <a:pPr lvl="0" algn="ctr">
              <a:defRPr/>
            </a:pPr>
            <a:r>
              <a:rPr lang="ru-RU" altLang="zh-CN" sz="1600" b="1" dirty="0">
                <a:solidFill>
                  <a:srgbClr val="66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Статьей 66.1</a:t>
            </a:r>
            <a:r>
              <a:rPr lang="ru-RU" altLang="zh-CN" sz="1600" b="1" dirty="0">
                <a:solidFill>
                  <a:srgbClr val="6600FF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ТК РФ </a:t>
            </a:r>
          </a:p>
          <a:p>
            <a:pPr lvl="0" algn="just">
              <a:defRPr/>
            </a:pPr>
            <a:r>
              <a:rPr lang="ru-RU" altLang="zh-CN" sz="1600" b="1" dirty="0">
                <a:solidFill>
                  <a:srgbClr val="80008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ФОРМИРУЕТ В ЭЛЕКТРОННОМ ВИДЕ ОСНОВНУЮ ИНФОРМАЦИЮ О ТРУДОВОЙ ДЕЯТЕЛЬНОСТИ И ТРУДОВОМ СТАЖЕ </a:t>
            </a:r>
            <a:r>
              <a:rPr lang="ru-RU" altLang="zh-CN" sz="1600" b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каждого работника </a:t>
            </a:r>
            <a:r>
              <a:rPr lang="ru-RU" altLang="zh-CN" sz="1600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представляет ее в порядке, установленном законодательством Российской Федерации об индивидуальном (персонифицированном) учете в системе обязательного пенсионного страхования, для хранения в информационных ресурсах Пенсионного фонда Российской Федерации</a:t>
            </a:r>
            <a:endParaRPr lang="ru-RU" altLang="zh-CN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521532" y="1196752"/>
            <a:ext cx="2769525" cy="79208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88900" dist="50800" dir="1518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i="1" dirty="0">
                <a:solidFill>
                  <a:schemeClr val="tx1"/>
                </a:solidFill>
              </a:rPr>
              <a:t>РАБОТОДАТЕЛЬ*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98000">
              <a:schemeClr val="accent1">
                <a:tint val="44500"/>
                <a:satMod val="160000"/>
                <a:lumMod val="0"/>
                <a:lumOff val="100000"/>
                <a:alpha val="3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631504" y="116632"/>
            <a:ext cx="4248472" cy="57606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РАБОТОДАТЕЛЬ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456041" y="116632"/>
            <a:ext cx="3777637" cy="57606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50800" dist="38100" algn="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РАБОТНИК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871865" y="2204864"/>
            <a:ext cx="5596599" cy="252028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just"/>
            <a:r>
              <a:rPr lang="ru-RU" sz="1400" b="1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КАЖДЫЙ работник ДОЛЖЕН сделать выбор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либо в пользу продолжения ведения трудовых книжек в бумажном виде, либо на формирование сведений о его трудовой деятельности в электронном виде.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этого </a:t>
            </a:r>
            <a:r>
              <a:rPr lang="ru-RU" sz="1400" b="1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каждый работник должен подать работодателю ПИСЬМЕННОЕ ЗАЯВЛЕНИЕ: 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 продолжении ведения работодателем трудовой книжки (в бумажном виде)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ЛИБО</a:t>
            </a:r>
          </a:p>
          <a:p>
            <a:pPr lvl="0" algn="just">
              <a:buFont typeface="Wingdings" pitchFamily="2" charset="2"/>
              <a:buChar char="Ø"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 предоставлении работодателем ему сведений о трудовой деятельности в электронном виде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703512" y="1988840"/>
            <a:ext cx="2952328" cy="4869160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/>
            <a:r>
              <a:rPr lang="ru-RU" sz="1400" b="1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ОБЯЗАН</a:t>
            </a:r>
            <a:r>
              <a:rPr lang="ru-RU" sz="1400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уведомить </a:t>
            </a:r>
            <a:r>
              <a:rPr lang="ru-RU" sz="1400" b="1" u="sng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КАЖДОГО работника</a:t>
            </a:r>
            <a:r>
              <a:rPr lang="ru-RU" sz="1400" b="1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в ПИСЬМЕННОЙ форме: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об изменениях в трудовом законодательстве, связанных с формированием сведений о трудовой деятельности в электронном виде 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 также </a:t>
            </a:r>
          </a:p>
          <a:p>
            <a:pPr algn="just">
              <a:buFont typeface="Wingdings" pitchFamily="2" charset="2"/>
              <a:buChar char="Ø"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 праве работника путем подачи работодателю письменного заявления сделать выбор между продолжением ведения работодателем трудовой книжки в БУМАЖНОМ ВИДЕ  </a:t>
            </a:r>
            <a:r>
              <a:rPr lang="ru-RU" sz="1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ИЛИ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предоставлением ему работодателем сведений о трудовой деятельности в ЭЛЕКТРОННОМ ВИДЕ (отказ от бумажной трудовой книжки в пользу электронной) 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943872" y="5877272"/>
            <a:ext cx="5544616" cy="980728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endParaRPr lang="ru-RU" sz="1400" dirty="0">
              <a:solidFill>
                <a:schemeClr val="tx1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ctr"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Информация о поданном работником заявлении включается в сведения о трудовой деятельности, представляемые работодателем для хранения в информационных ресурсах Пенсионного фонда РФ </a:t>
            </a:r>
          </a:p>
          <a:p>
            <a:pPr algn="ctr">
              <a:defRPr/>
            </a:pP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456040" y="1052737"/>
            <a:ext cx="3744416" cy="720081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 срок по 31 декабря 2020 года включительно </a:t>
            </a:r>
            <a:endParaRPr lang="ru-RU" sz="1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Стрелка вниз 25"/>
          <p:cNvSpPr/>
          <p:nvPr/>
        </p:nvSpPr>
        <p:spPr>
          <a:xfrm>
            <a:off x="8328248" y="1772816"/>
            <a:ext cx="216024" cy="360040"/>
          </a:xfrm>
          <a:prstGeom prst="downArrow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00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775520" y="1052736"/>
            <a:ext cx="4104456" cy="72008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200" b="1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ru-RU" sz="1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В срок по 30 июня 2020 года включительно</a:t>
            </a:r>
          </a:p>
          <a:p>
            <a:pPr algn="ctr">
              <a:defRPr/>
            </a:pPr>
            <a:endParaRPr lang="ru-RU" sz="1000" b="1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943872" y="4941168"/>
            <a:ext cx="5472608" cy="792088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случае, если работник не подал работодателю ни одного из указанных заявлений, работодатель продолжает вести его трудовую книжку в бумажном виде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3359696" y="692696"/>
            <a:ext cx="216024" cy="288032"/>
          </a:xfrm>
          <a:prstGeom prst="downArrow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000"/>
          </a:p>
        </p:txBody>
      </p:sp>
      <p:sp>
        <p:nvSpPr>
          <p:cNvPr id="17" name="Стрелка вниз 16"/>
          <p:cNvSpPr/>
          <p:nvPr/>
        </p:nvSpPr>
        <p:spPr>
          <a:xfrm>
            <a:off x="3071664" y="1772816"/>
            <a:ext cx="216024" cy="288032"/>
          </a:xfrm>
          <a:prstGeom prst="downArrow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000"/>
          </a:p>
        </p:txBody>
      </p:sp>
      <p:sp>
        <p:nvSpPr>
          <p:cNvPr id="20" name="Стрелка вниз 19"/>
          <p:cNvSpPr/>
          <p:nvPr/>
        </p:nvSpPr>
        <p:spPr>
          <a:xfrm>
            <a:off x="8256240" y="692696"/>
            <a:ext cx="216024" cy="288032"/>
          </a:xfrm>
          <a:prstGeom prst="downArrow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00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1919536" y="1052736"/>
            <a:ext cx="8280920" cy="10081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До 31.12.2020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работник должен </a:t>
            </a:r>
            <a:r>
              <a:rPr lang="ru-RU" b="1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подать письменное заявление                                         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 предоставлении ему работодателем сведений о трудовой деятельности                       в электронном виде </a:t>
            </a:r>
            <a:endParaRPr lang="ru-RU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991544" y="116632"/>
            <a:ext cx="8136904" cy="58892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88900" dist="50800" dir="1518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00CC"/>
                </a:solidFill>
              </a:rPr>
              <a:t>РАБОТНИК ВЫБРАЛ ВАРИАНТ ФОРМИРОВАНИЯ НА НЕГО СВЕДЕНИЙ                                 О ТРУДОВОЙ ДЕЯТЕЛЬНОСТИ </a:t>
            </a:r>
            <a:r>
              <a:rPr lang="ru-RU" b="1" dirty="0">
                <a:solidFill>
                  <a:srgbClr val="3333FF"/>
                </a:solidFill>
              </a:rPr>
              <a:t>В ЭЛЕКТРОННОЙ ФОРМЕ</a:t>
            </a:r>
            <a:endParaRPr lang="ru-RU" b="1" dirty="0">
              <a:solidFill>
                <a:srgbClr val="3333FF"/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5879976" y="620689"/>
            <a:ext cx="288032" cy="432047"/>
          </a:xfrm>
          <a:prstGeom prst="downArrow">
            <a:avLst>
              <a:gd name="adj1" fmla="val 50000"/>
              <a:gd name="adj2" fmla="val 45497"/>
            </a:avLst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00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367808" y="3501008"/>
            <a:ext cx="3384376" cy="57606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88900" dist="50800" dir="1518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00CC"/>
                </a:solidFill>
              </a:rPr>
              <a:t>РАБОТОДАТЕЛЬ</a:t>
            </a:r>
            <a:endParaRPr lang="ru-RU" b="1" dirty="0">
              <a:solidFill>
                <a:srgbClr val="0000CC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631504" y="4437112"/>
            <a:ext cx="8856984" cy="71001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Вносит запись о подаче работником заявления о предоставлении ему работодателем сведений о трудовой деятельности в электронном виде 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631504" y="5373216"/>
            <a:ext cx="8928992" cy="50405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2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Выдает трудовую книжку на руки работнику</a:t>
            </a:r>
            <a:endParaRPr lang="ru-RU" sz="202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631504" y="6021288"/>
            <a:ext cx="8928992" cy="72008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2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Освобождается от ответственности за ведение и хранение                              трудовых книжек</a:t>
            </a:r>
            <a:endParaRPr lang="ru-RU" sz="202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5879976" y="4077073"/>
            <a:ext cx="288032" cy="360039"/>
          </a:xfrm>
          <a:prstGeom prst="downArrow">
            <a:avLst>
              <a:gd name="adj1" fmla="val 50000"/>
              <a:gd name="adj2" fmla="val 45497"/>
            </a:avLst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00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703512" y="2204864"/>
            <a:ext cx="8749480" cy="108012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/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Работник, подавший письменное заявление о продолжении ведения работодателем трудовой книжки в бумажном виде, имеет право в последующем подать работодателю письменное заявление о предоставлении ему работодателем сведений о трудовой деятельности в электронной 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181111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1775520" y="1772816"/>
            <a:ext cx="5688632" cy="3600400"/>
          </a:xfrm>
          <a:prstGeom prst="roundRect">
            <a:avLst/>
          </a:prstGeom>
          <a:solidFill>
            <a:srgbClr val="CCECFF"/>
          </a:solidFill>
          <a:ln>
            <a:solidFill>
              <a:schemeClr val="tx1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algn="just">
              <a:defRPr/>
            </a:pPr>
            <a:r>
              <a:rPr lang="ru-RU" sz="1500" b="1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Работники</a:t>
            </a:r>
            <a:r>
              <a:rPr lang="ru-RU" sz="1500" b="1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, которые по состоянию на 31 декабря 2020 года не исполняли свои трудовые обязанности и ранее не подали </a:t>
            </a:r>
            <a:r>
              <a:rPr lang="ru-RU" sz="1500" b="1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соответствующее письменное заявление, </a:t>
            </a:r>
            <a:r>
              <a:rPr lang="ru-RU" sz="1500" b="1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но за ними </a:t>
            </a:r>
            <a:r>
              <a:rPr lang="ru-RU" sz="1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соответствии с трудовым законодательством, иными нормативными правовыми актами, содержащими нормы трудового права, коллективным договором, соглашениями, локальными нормативными актами, трудовым договором </a:t>
            </a:r>
            <a:r>
              <a:rPr lang="ru-RU" sz="1500" b="1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сохранялось место работы, в том числе на период:</a:t>
            </a:r>
          </a:p>
          <a:p>
            <a:pPr>
              <a:defRPr/>
            </a:pPr>
            <a:r>
              <a:rPr lang="ru-RU" sz="1500" b="1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    а</a:t>
            </a:r>
            <a:r>
              <a:rPr lang="ru-RU" sz="1500" b="1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)  временной </a:t>
            </a:r>
            <a:r>
              <a:rPr lang="ru-RU" sz="1500" b="1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нетрудоспособности;</a:t>
            </a:r>
          </a:p>
          <a:p>
            <a:pPr>
              <a:defRPr/>
            </a:pPr>
            <a:r>
              <a:rPr lang="ru-RU" sz="1500" b="1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    б</a:t>
            </a:r>
            <a:r>
              <a:rPr lang="ru-RU" sz="1500" b="1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)  отпуска;</a:t>
            </a:r>
          </a:p>
          <a:p>
            <a:pPr algn="just">
              <a:defRPr/>
            </a:pPr>
            <a:r>
              <a:rPr lang="ru-RU" sz="1500" b="1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    в</a:t>
            </a:r>
            <a:r>
              <a:rPr lang="ru-RU" sz="1500" b="1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) отстранения от работы в случаях, предусмотренных ТК РФ, другими федеральными законами, иными нормативными правовыми актами Российской Федерации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787938" y="89680"/>
            <a:ext cx="8700551" cy="1251089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88900" dist="50800" dir="1518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algn="ctr"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Лица, </a:t>
            </a:r>
            <a:r>
              <a:rPr lang="ru-RU" b="1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не имевшие возможности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31 декабря 2020 года включительно </a:t>
            </a:r>
            <a:r>
              <a:rPr lang="ru-RU" b="1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подать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работодателю  </a:t>
            </a:r>
            <a:r>
              <a:rPr lang="ru-RU" b="1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письменное заявление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 выборе либо в пользу продолжения ведения  трудовых книжек в бумажном виде, либо на формирование сведений                           о его трудовой деятельности в электронном виде: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4439817" y="1340769"/>
            <a:ext cx="288032" cy="431887"/>
          </a:xfrm>
          <a:prstGeom prst="downArrow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000"/>
          </a:p>
        </p:txBody>
      </p:sp>
      <p:sp>
        <p:nvSpPr>
          <p:cNvPr id="11" name="Стрелка вниз 10"/>
          <p:cNvSpPr/>
          <p:nvPr/>
        </p:nvSpPr>
        <p:spPr>
          <a:xfrm>
            <a:off x="8976321" y="1340769"/>
            <a:ext cx="288032" cy="432047"/>
          </a:xfrm>
          <a:prstGeom prst="downArrow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00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752184" y="1772816"/>
            <a:ext cx="2700808" cy="3456384"/>
          </a:xfrm>
          <a:prstGeom prst="roundRect">
            <a:avLst/>
          </a:prstGeom>
          <a:solidFill>
            <a:srgbClr val="CCECFF"/>
          </a:solidFill>
          <a:ln>
            <a:solidFill>
              <a:schemeClr val="tx1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Лица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имеющие стаж работы по трудовому договору (служебному контракту), но по состоянию на 31 декабря 2020 года не состоявшие в трудовых (служебных)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отношениях                                     и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 указанной даты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не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подавшие </a:t>
            </a:r>
            <a:r>
              <a:rPr lang="ru-RU" sz="1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соответствующее письменное заявление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703512" y="5589240"/>
            <a:ext cx="8784976" cy="1268760"/>
          </a:xfrm>
          <a:prstGeom prst="roundRect">
            <a:avLst/>
          </a:prstGeom>
          <a:solidFill>
            <a:srgbClr val="CCECFF"/>
          </a:solidFill>
          <a:ln>
            <a:solidFill>
              <a:schemeClr val="tx1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/>
          <a:lstStyle/>
          <a:p>
            <a:pPr algn="ctr">
              <a:defRPr/>
            </a:pPr>
            <a:r>
              <a:rPr lang="ru-RU" sz="17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Имеют право в любое время подать работодателю по основному месту работы,                        в том числе при трудоустройстве, письменное заявление о выборе варианта ведения (формирования) сведений о его трудовой деятельности                                                                 (либо в бумажном виде, либо в электронном)	</a:t>
            </a:r>
            <a:endParaRPr lang="ru-RU" sz="17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83919"/>
      </p:ext>
    </p:extLst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23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ъект 2"/>
          <p:cNvSpPr>
            <a:spLocks noGrp="1"/>
          </p:cNvSpPr>
          <p:nvPr>
            <p:ph idx="1"/>
          </p:nvPr>
        </p:nvSpPr>
        <p:spPr>
          <a:xfrm>
            <a:off x="1847528" y="764704"/>
            <a:ext cx="8642948" cy="5472608"/>
          </a:xfrm>
        </p:spPr>
        <p:txBody>
          <a:bodyPr>
            <a:noAutofit/>
          </a:bodyPr>
          <a:lstStyle/>
          <a:p>
            <a:pPr marL="0" indent="0" algn="just">
              <a:buNone/>
              <a:defRPr/>
            </a:pPr>
            <a:r>
              <a:rPr lang="ru-RU" altLang="ru-RU" sz="2100" dirty="0">
                <a:solidFill>
                  <a:srgbClr val="002060"/>
                </a:solidFill>
                <a:latin typeface="Franklin Gothic Book" panose="020B0503020102020204" pitchFamily="34" charset="0"/>
              </a:rPr>
              <a:t/>
            </a:r>
            <a:br>
              <a:rPr lang="ru-RU" altLang="ru-RU" sz="2100" dirty="0">
                <a:solidFill>
                  <a:srgbClr val="002060"/>
                </a:solidFill>
                <a:latin typeface="Franklin Gothic Book" panose="020B0503020102020204" pitchFamily="34" charset="0"/>
              </a:rPr>
            </a:br>
            <a:r>
              <a:rPr lang="ru-RU" altLang="ru-RU" sz="2100" dirty="0">
                <a:solidFill>
                  <a:srgbClr val="002060"/>
                </a:solidFill>
                <a:latin typeface="Franklin Gothic Book" panose="020B0503020102020204" pitchFamily="34" charset="0"/>
              </a:rPr>
              <a:t>	</a:t>
            </a:r>
            <a:r>
              <a:rPr lang="ru-RU" altLang="ru-RU" sz="2100" dirty="0">
                <a:solidFill>
                  <a:srgbClr val="002060"/>
                </a:solidFill>
                <a:latin typeface="Franklin Gothic Book" panose="020B0503020102020204" pitchFamily="34" charset="0"/>
              </a:rPr>
              <a:t>	</a:t>
            </a:r>
            <a:r>
              <a:rPr lang="ru-RU" altLang="ru-RU" sz="2100" dirty="0">
                <a:solidFill>
                  <a:srgbClr val="002060"/>
                </a:solidFill>
                <a:latin typeface="Franklin Gothic Book" panose="020B0503020102020204" pitchFamily="34" charset="0"/>
              </a:rPr>
              <a:t> </a:t>
            </a:r>
          </a:p>
          <a:p>
            <a:pPr marL="0" indent="0" algn="ctr">
              <a:buNone/>
              <a:defRPr/>
            </a:pPr>
            <a:r>
              <a:rPr lang="ru-RU" alt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alt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сведений о трудовой деятельности </a:t>
            </a: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лиц,</a:t>
            </a:r>
            <a:r>
              <a:rPr lang="ru-RU" alt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600" b="1" u="sng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ВПЕРВЫЕ поступающих </a:t>
            </a:r>
            <a:r>
              <a:rPr lang="ru-RU" altLang="ru-RU" sz="3600" b="1" u="sng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на работу </a:t>
            </a:r>
            <a:r>
              <a:rPr lang="ru-RU" altLang="ru-RU" sz="3600" b="1" u="sng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                                   после </a:t>
            </a:r>
            <a:r>
              <a:rPr lang="ru-RU" altLang="ru-RU" sz="3600" b="1" u="sng" dirty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31 декабря 2020 года</a:t>
            </a:r>
            <a:r>
              <a:rPr lang="ru-RU" altLang="ru-RU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alt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осуществляется </a:t>
            </a:r>
            <a:r>
              <a:rPr lang="ru-RU" altLang="ru-RU" b="1" dirty="0" smtClean="0">
                <a:solidFill>
                  <a:srgbClr val="800080"/>
                </a:solidFill>
                <a:latin typeface="Times New Roman" pitchFamily="18" charset="0"/>
                <a:cs typeface="Times New Roman" pitchFamily="18" charset="0"/>
              </a:rPr>
              <a:t>в электронном виде                              </a:t>
            </a:r>
            <a:r>
              <a:rPr lang="ru-RU" alt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altLang="ru-RU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соответствии со статьей 66.1 ТК </a:t>
            </a:r>
            <a:r>
              <a:rPr lang="ru-RU" alt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РФ. </a:t>
            </a:r>
          </a:p>
          <a:p>
            <a:pPr marL="0" indent="0" algn="ctr">
              <a:buNone/>
              <a:defRPr/>
            </a:pPr>
            <a:r>
              <a:rPr lang="ru-RU" altLang="ru-RU" b="1" dirty="0" smtClean="0">
                <a:solidFill>
                  <a:srgbClr val="CC3399"/>
                </a:solidFill>
                <a:latin typeface="Times New Roman" pitchFamily="18" charset="0"/>
                <a:cs typeface="Times New Roman" pitchFamily="18" charset="0"/>
              </a:rPr>
              <a:t>Трудовые </a:t>
            </a:r>
            <a:r>
              <a:rPr lang="ru-RU" altLang="ru-RU" b="1" dirty="0">
                <a:solidFill>
                  <a:srgbClr val="CC3399"/>
                </a:solidFill>
                <a:latin typeface="Times New Roman" pitchFamily="18" charset="0"/>
                <a:cs typeface="Times New Roman" pitchFamily="18" charset="0"/>
              </a:rPr>
              <a:t>книжки </a:t>
            </a:r>
            <a:r>
              <a:rPr lang="ru-RU" altLang="ru-RU" b="1" dirty="0" smtClean="0">
                <a:solidFill>
                  <a:srgbClr val="CC3399"/>
                </a:solidFill>
                <a:latin typeface="Times New Roman" pitchFamily="18" charset="0"/>
                <a:cs typeface="Times New Roman" pitchFamily="18" charset="0"/>
              </a:rPr>
              <a:t>в бумажном виде                          на </a:t>
            </a:r>
            <a:r>
              <a:rPr lang="ru-RU" altLang="ru-RU" b="1" dirty="0">
                <a:solidFill>
                  <a:srgbClr val="CC3399"/>
                </a:solidFill>
                <a:latin typeface="Times New Roman" pitchFamily="18" charset="0"/>
                <a:cs typeface="Times New Roman" pitchFamily="18" charset="0"/>
              </a:rPr>
              <a:t>указанных лиц не </a:t>
            </a:r>
            <a:r>
              <a:rPr lang="ru-RU" altLang="ru-RU" b="1" dirty="0" smtClean="0">
                <a:solidFill>
                  <a:srgbClr val="CC3399"/>
                </a:solidFill>
                <a:latin typeface="Times New Roman" pitchFamily="18" charset="0"/>
                <a:cs typeface="Times New Roman" pitchFamily="18" charset="0"/>
              </a:rPr>
              <a:t>оформляются.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703512" y="-13838"/>
            <a:ext cx="3168352" cy="260648"/>
          </a:xfrm>
          <a:prstGeom prst="rect">
            <a:avLst/>
          </a:prstGeom>
          <a:solidFill>
            <a:srgbClr val="D0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396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3311</TotalTime>
  <Words>2784</Words>
  <Application>Microsoft Office PowerPoint</Application>
  <PresentationFormat>Широкоэкранный</PresentationFormat>
  <Paragraphs>402</Paragraphs>
  <Slides>27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5" baseType="lpstr">
      <vt:lpstr>宋体</vt:lpstr>
      <vt:lpstr>Arial</vt:lpstr>
      <vt:lpstr>Calibri</vt:lpstr>
      <vt:lpstr>Franklin Gothic Book</vt:lpstr>
      <vt:lpstr>Franklin Gothic Medium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Журкова Юлия Сергеевна2</dc:creator>
  <cp:lastModifiedBy>Садилова Светлана Викторовна</cp:lastModifiedBy>
  <cp:revision>265</cp:revision>
  <cp:lastPrinted>2019-11-19T14:34:49Z</cp:lastPrinted>
  <dcterms:created xsi:type="dcterms:W3CDTF">2019-06-10T07:14:06Z</dcterms:created>
  <dcterms:modified xsi:type="dcterms:W3CDTF">2019-12-20T10:30:13Z</dcterms:modified>
</cp:coreProperties>
</file>